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84" r:id="rId4"/>
    <p:sldId id="289" r:id="rId5"/>
    <p:sldId id="285" r:id="rId6"/>
    <p:sldId id="288" r:id="rId7"/>
    <p:sldId id="286" r:id="rId8"/>
    <p:sldId id="287" r:id="rId9"/>
    <p:sldId id="279" r:id="rId10"/>
    <p:sldId id="282" r:id="rId11"/>
    <p:sldId id="280" r:id="rId12"/>
    <p:sldId id="281" r:id="rId13"/>
    <p:sldId id="283" r:id="rId14"/>
    <p:sldId id="277" r:id="rId15"/>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9AD9"/>
    <a:srgbClr val="EAEAEA"/>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36" autoAdjust="0"/>
    <p:restoredTop sz="94660" autoAdjust="0"/>
  </p:normalViewPr>
  <p:slideViewPr>
    <p:cSldViewPr>
      <p:cViewPr varScale="1">
        <p:scale>
          <a:sx n="69" d="100"/>
          <a:sy n="69" d="100"/>
        </p:scale>
        <p:origin x="-12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white">
          <a:xfrm>
            <a:off x="3048000" y="457200"/>
            <a:ext cx="5867400" cy="1752600"/>
          </a:xfrm>
        </p:spPr>
        <p:txBody>
          <a:bodyPr/>
          <a:lstStyle>
            <a:lvl1pPr>
              <a:defRPr sz="4000" b="1"/>
            </a:lvl1pPr>
          </a:lstStyle>
          <a:p>
            <a:r>
              <a:rPr lang="en-US" smtClean="0"/>
              <a:t>Click to edit Master title style</a:t>
            </a:r>
            <a:endParaRPr lang="en-US"/>
          </a:p>
        </p:txBody>
      </p:sp>
      <p:sp>
        <p:nvSpPr>
          <p:cNvPr id="3075" name="Rectangle 3"/>
          <p:cNvSpPr>
            <a:spLocks noGrp="1" noChangeArrowheads="1"/>
          </p:cNvSpPr>
          <p:nvPr>
            <p:ph type="subTitle" idx="1"/>
          </p:nvPr>
        </p:nvSpPr>
        <p:spPr bwMode="white">
          <a:xfrm>
            <a:off x="990600" y="4953000"/>
            <a:ext cx="7315200" cy="381000"/>
          </a:xfrm>
        </p:spPr>
        <p:txBody>
          <a:bodyPr/>
          <a:lstStyle>
            <a:lvl1pPr marL="0" indent="0" algn="ctr">
              <a:buFont typeface="Wingdings" pitchFamily="2" charset="2"/>
              <a:buNone/>
              <a:defRPr sz="1800" b="1"/>
            </a:lvl1pPr>
          </a:lstStyle>
          <a:p>
            <a:r>
              <a:rPr lang="en-US" smtClean="0"/>
              <a:t>Click to edit Master subtitle style</a:t>
            </a:r>
            <a:endParaRPr lang="en-US"/>
          </a:p>
        </p:txBody>
      </p:sp>
      <p:sp>
        <p:nvSpPr>
          <p:cNvPr id="3086" name="Text Box 14"/>
          <p:cNvSpPr txBox="1">
            <a:spLocks noChangeArrowheads="1"/>
          </p:cNvSpPr>
          <p:nvPr/>
        </p:nvSpPr>
        <p:spPr bwMode="auto">
          <a:xfrm>
            <a:off x="4178300" y="5957888"/>
            <a:ext cx="1308100" cy="519112"/>
          </a:xfrm>
          <a:prstGeom prst="rect">
            <a:avLst/>
          </a:prstGeom>
          <a:noFill/>
          <a:ln w="9525">
            <a:noFill/>
            <a:miter lim="800000"/>
            <a:headEnd/>
            <a:tailEnd/>
          </a:ln>
          <a:effectLst/>
        </p:spPr>
        <p:txBody>
          <a:bodyPr>
            <a:spAutoFit/>
          </a:bodyPr>
          <a:lstStyle/>
          <a:p>
            <a:pPr algn="l"/>
            <a:r>
              <a:rPr lang="en-US" sz="2800" b="1">
                <a:solidFill>
                  <a:schemeClr val="tx2"/>
                </a:solidFill>
                <a:latin typeface="Verdana" pitchFamily="34" charset="0"/>
              </a:rPr>
              <a:t>LOGO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www.themegallery.com</a:t>
            </a:r>
          </a:p>
        </p:txBody>
      </p:sp>
      <p:sp>
        <p:nvSpPr>
          <p:cNvPr id="5" name="Footer Placeholder 4"/>
          <p:cNvSpPr>
            <a:spLocks noGrp="1"/>
          </p:cNvSpPr>
          <p:nvPr>
            <p:ph type="ftr" sz="quarter" idx="11"/>
          </p:nvPr>
        </p:nvSpPr>
        <p:spPr/>
        <p:txBody>
          <a:bodyPr/>
          <a:lstStyle>
            <a:lvl1pPr>
              <a:defRPr/>
            </a:lvl1pPr>
          </a:lstStyle>
          <a:p>
            <a:r>
              <a:rPr lang="en-US"/>
              <a:t>Company Logo</a:t>
            </a:r>
          </a:p>
        </p:txBody>
      </p:sp>
      <p:sp>
        <p:nvSpPr>
          <p:cNvPr id="6" name="Slide Number Placeholder 5"/>
          <p:cNvSpPr>
            <a:spLocks noGrp="1"/>
          </p:cNvSpPr>
          <p:nvPr>
            <p:ph type="sldNum" sz="quarter" idx="12"/>
          </p:nvPr>
        </p:nvSpPr>
        <p:spPr/>
        <p:txBody>
          <a:bodyPr/>
          <a:lstStyle>
            <a:lvl1pPr>
              <a:defRPr/>
            </a:lvl1pPr>
          </a:lstStyle>
          <a:p>
            <a:fld id="{43304221-FD05-4B72-B54C-7E929F5EB3D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www.themegallery.com</a:t>
            </a:r>
          </a:p>
        </p:txBody>
      </p:sp>
      <p:sp>
        <p:nvSpPr>
          <p:cNvPr id="5" name="Footer Placeholder 4"/>
          <p:cNvSpPr>
            <a:spLocks noGrp="1"/>
          </p:cNvSpPr>
          <p:nvPr>
            <p:ph type="ftr" sz="quarter" idx="11"/>
          </p:nvPr>
        </p:nvSpPr>
        <p:spPr/>
        <p:txBody>
          <a:bodyPr/>
          <a:lstStyle>
            <a:lvl1pPr>
              <a:defRPr/>
            </a:lvl1pPr>
          </a:lstStyle>
          <a:p>
            <a:r>
              <a:rPr lang="en-US"/>
              <a:t>Company Logo</a:t>
            </a:r>
          </a:p>
        </p:txBody>
      </p:sp>
      <p:sp>
        <p:nvSpPr>
          <p:cNvPr id="6" name="Slide Number Placeholder 5"/>
          <p:cNvSpPr>
            <a:spLocks noGrp="1"/>
          </p:cNvSpPr>
          <p:nvPr>
            <p:ph type="sldNum" sz="quarter" idx="12"/>
          </p:nvPr>
        </p:nvSpPr>
        <p:spPr/>
        <p:txBody>
          <a:bodyPr/>
          <a:lstStyle>
            <a:lvl1pPr>
              <a:defRPr/>
            </a:lvl1pPr>
          </a:lstStyle>
          <a:p>
            <a:fld id="{5A73EED1-1FBE-4009-8A89-7BC5FCEC78D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76325"/>
            <a:ext cx="8229600" cy="5248275"/>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400800"/>
            <a:ext cx="2133600" cy="304800"/>
          </a:xfrm>
        </p:spPr>
        <p:txBody>
          <a:bodyPr/>
          <a:lstStyle>
            <a:lvl1pPr>
              <a:defRPr/>
            </a:lvl1pPr>
          </a:lstStyle>
          <a:p>
            <a:r>
              <a:rPr lang="en-US"/>
              <a:t>www.themegallery.com</a:t>
            </a:r>
          </a:p>
        </p:txBody>
      </p:sp>
      <p:sp>
        <p:nvSpPr>
          <p:cNvPr id="5" name="Footer Placeholder 4"/>
          <p:cNvSpPr>
            <a:spLocks noGrp="1"/>
          </p:cNvSpPr>
          <p:nvPr>
            <p:ph type="ftr" sz="quarter" idx="11"/>
          </p:nvPr>
        </p:nvSpPr>
        <p:spPr>
          <a:xfrm>
            <a:off x="5867400" y="6443663"/>
            <a:ext cx="2895600" cy="290512"/>
          </a:xfrm>
        </p:spPr>
        <p:txBody>
          <a:bodyPr/>
          <a:lstStyle>
            <a:lvl1pPr>
              <a:defRPr/>
            </a:lvl1pPr>
          </a:lstStyle>
          <a:p>
            <a:r>
              <a:rPr lang="en-US"/>
              <a:t>Company Logo</a:t>
            </a:r>
          </a:p>
        </p:txBody>
      </p:sp>
      <p:sp>
        <p:nvSpPr>
          <p:cNvPr id="6" name="Slide Number Placeholder 5"/>
          <p:cNvSpPr>
            <a:spLocks noGrp="1"/>
          </p:cNvSpPr>
          <p:nvPr>
            <p:ph type="sldNum" sz="quarter" idx="12"/>
          </p:nvPr>
        </p:nvSpPr>
        <p:spPr>
          <a:xfrm>
            <a:off x="3429000" y="6446838"/>
            <a:ext cx="2133600" cy="258762"/>
          </a:xfrm>
        </p:spPr>
        <p:txBody>
          <a:bodyPr/>
          <a:lstStyle>
            <a:lvl1pPr>
              <a:defRPr/>
            </a:lvl1pPr>
          </a:lstStyle>
          <a:p>
            <a:fld id="{BB340E5A-53EB-4702-BEEE-C5CB9833284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www.themegallery.com</a:t>
            </a:r>
          </a:p>
        </p:txBody>
      </p:sp>
      <p:sp>
        <p:nvSpPr>
          <p:cNvPr id="5" name="Footer Placeholder 4"/>
          <p:cNvSpPr>
            <a:spLocks noGrp="1"/>
          </p:cNvSpPr>
          <p:nvPr>
            <p:ph type="ftr" sz="quarter" idx="11"/>
          </p:nvPr>
        </p:nvSpPr>
        <p:spPr/>
        <p:txBody>
          <a:bodyPr/>
          <a:lstStyle>
            <a:lvl1pPr>
              <a:defRPr/>
            </a:lvl1pPr>
          </a:lstStyle>
          <a:p>
            <a:r>
              <a:rPr lang="en-US"/>
              <a:t>Company Logo</a:t>
            </a:r>
          </a:p>
        </p:txBody>
      </p:sp>
      <p:sp>
        <p:nvSpPr>
          <p:cNvPr id="6" name="Slide Number Placeholder 5"/>
          <p:cNvSpPr>
            <a:spLocks noGrp="1"/>
          </p:cNvSpPr>
          <p:nvPr>
            <p:ph type="sldNum" sz="quarter" idx="12"/>
          </p:nvPr>
        </p:nvSpPr>
        <p:spPr/>
        <p:txBody>
          <a:bodyPr/>
          <a:lstStyle>
            <a:lvl1pPr>
              <a:defRPr/>
            </a:lvl1pPr>
          </a:lstStyle>
          <a:p>
            <a:fld id="{62B062DD-58C5-414F-8108-8D02F49172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www.themegallery.com</a:t>
            </a:r>
          </a:p>
        </p:txBody>
      </p:sp>
      <p:sp>
        <p:nvSpPr>
          <p:cNvPr id="5" name="Footer Placeholder 4"/>
          <p:cNvSpPr>
            <a:spLocks noGrp="1"/>
          </p:cNvSpPr>
          <p:nvPr>
            <p:ph type="ftr" sz="quarter" idx="11"/>
          </p:nvPr>
        </p:nvSpPr>
        <p:spPr/>
        <p:txBody>
          <a:bodyPr/>
          <a:lstStyle>
            <a:lvl1pPr>
              <a:defRPr/>
            </a:lvl1pPr>
          </a:lstStyle>
          <a:p>
            <a:r>
              <a:rPr lang="en-US"/>
              <a:t>Company Logo</a:t>
            </a:r>
          </a:p>
        </p:txBody>
      </p:sp>
      <p:sp>
        <p:nvSpPr>
          <p:cNvPr id="6" name="Slide Number Placeholder 5"/>
          <p:cNvSpPr>
            <a:spLocks noGrp="1"/>
          </p:cNvSpPr>
          <p:nvPr>
            <p:ph type="sldNum" sz="quarter" idx="12"/>
          </p:nvPr>
        </p:nvSpPr>
        <p:spPr/>
        <p:txBody>
          <a:bodyPr/>
          <a:lstStyle>
            <a:lvl1pPr>
              <a:defRPr/>
            </a:lvl1pPr>
          </a:lstStyle>
          <a:p>
            <a:fld id="{A3C27007-4A02-43DE-ABD3-19D321B9B61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www.themegallery.com</a:t>
            </a:r>
          </a:p>
        </p:txBody>
      </p:sp>
      <p:sp>
        <p:nvSpPr>
          <p:cNvPr id="6" name="Footer Placeholder 5"/>
          <p:cNvSpPr>
            <a:spLocks noGrp="1"/>
          </p:cNvSpPr>
          <p:nvPr>
            <p:ph type="ftr" sz="quarter" idx="11"/>
          </p:nvPr>
        </p:nvSpPr>
        <p:spPr/>
        <p:txBody>
          <a:bodyPr/>
          <a:lstStyle>
            <a:lvl1pPr>
              <a:defRPr/>
            </a:lvl1pPr>
          </a:lstStyle>
          <a:p>
            <a:r>
              <a:rPr lang="en-US"/>
              <a:t>Company Logo</a:t>
            </a:r>
          </a:p>
        </p:txBody>
      </p:sp>
      <p:sp>
        <p:nvSpPr>
          <p:cNvPr id="7" name="Slide Number Placeholder 6"/>
          <p:cNvSpPr>
            <a:spLocks noGrp="1"/>
          </p:cNvSpPr>
          <p:nvPr>
            <p:ph type="sldNum" sz="quarter" idx="12"/>
          </p:nvPr>
        </p:nvSpPr>
        <p:spPr/>
        <p:txBody>
          <a:bodyPr/>
          <a:lstStyle>
            <a:lvl1pPr>
              <a:defRPr/>
            </a:lvl1pPr>
          </a:lstStyle>
          <a:p>
            <a:fld id="{4CEDD8F9-B0DF-439E-8C3E-499534A51F4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www.themegallery.com</a:t>
            </a:r>
          </a:p>
        </p:txBody>
      </p:sp>
      <p:sp>
        <p:nvSpPr>
          <p:cNvPr id="8" name="Footer Placeholder 7"/>
          <p:cNvSpPr>
            <a:spLocks noGrp="1"/>
          </p:cNvSpPr>
          <p:nvPr>
            <p:ph type="ftr" sz="quarter" idx="11"/>
          </p:nvPr>
        </p:nvSpPr>
        <p:spPr/>
        <p:txBody>
          <a:bodyPr/>
          <a:lstStyle>
            <a:lvl1pPr>
              <a:defRPr/>
            </a:lvl1pPr>
          </a:lstStyle>
          <a:p>
            <a:r>
              <a:rPr lang="en-US"/>
              <a:t>Company Logo</a:t>
            </a:r>
          </a:p>
        </p:txBody>
      </p:sp>
      <p:sp>
        <p:nvSpPr>
          <p:cNvPr id="9" name="Slide Number Placeholder 8"/>
          <p:cNvSpPr>
            <a:spLocks noGrp="1"/>
          </p:cNvSpPr>
          <p:nvPr>
            <p:ph type="sldNum" sz="quarter" idx="12"/>
          </p:nvPr>
        </p:nvSpPr>
        <p:spPr/>
        <p:txBody>
          <a:bodyPr/>
          <a:lstStyle>
            <a:lvl1pPr>
              <a:defRPr/>
            </a:lvl1pPr>
          </a:lstStyle>
          <a:p>
            <a:fld id="{DC3A65C2-C236-4024-AAE4-7EB1AEAD83D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www.themegallery.com</a:t>
            </a:r>
          </a:p>
        </p:txBody>
      </p:sp>
      <p:sp>
        <p:nvSpPr>
          <p:cNvPr id="4" name="Footer Placeholder 3"/>
          <p:cNvSpPr>
            <a:spLocks noGrp="1"/>
          </p:cNvSpPr>
          <p:nvPr>
            <p:ph type="ftr" sz="quarter" idx="11"/>
          </p:nvPr>
        </p:nvSpPr>
        <p:spPr/>
        <p:txBody>
          <a:bodyPr/>
          <a:lstStyle>
            <a:lvl1pPr>
              <a:defRPr/>
            </a:lvl1pPr>
          </a:lstStyle>
          <a:p>
            <a:r>
              <a:rPr lang="en-US"/>
              <a:t>Company Logo</a:t>
            </a:r>
          </a:p>
        </p:txBody>
      </p:sp>
      <p:sp>
        <p:nvSpPr>
          <p:cNvPr id="5" name="Slide Number Placeholder 4"/>
          <p:cNvSpPr>
            <a:spLocks noGrp="1"/>
          </p:cNvSpPr>
          <p:nvPr>
            <p:ph type="sldNum" sz="quarter" idx="12"/>
          </p:nvPr>
        </p:nvSpPr>
        <p:spPr/>
        <p:txBody>
          <a:bodyPr/>
          <a:lstStyle>
            <a:lvl1pPr>
              <a:defRPr/>
            </a:lvl1pPr>
          </a:lstStyle>
          <a:p>
            <a:fld id="{A09769E3-E984-4298-B2E1-D9863CE70A0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www.themegallery.com</a:t>
            </a:r>
          </a:p>
        </p:txBody>
      </p:sp>
      <p:sp>
        <p:nvSpPr>
          <p:cNvPr id="3" name="Footer Placeholder 2"/>
          <p:cNvSpPr>
            <a:spLocks noGrp="1"/>
          </p:cNvSpPr>
          <p:nvPr>
            <p:ph type="ftr" sz="quarter" idx="11"/>
          </p:nvPr>
        </p:nvSpPr>
        <p:spPr/>
        <p:txBody>
          <a:bodyPr/>
          <a:lstStyle>
            <a:lvl1pPr>
              <a:defRPr/>
            </a:lvl1pPr>
          </a:lstStyle>
          <a:p>
            <a:r>
              <a:rPr lang="en-US"/>
              <a:t>Company Logo</a:t>
            </a:r>
          </a:p>
        </p:txBody>
      </p:sp>
      <p:sp>
        <p:nvSpPr>
          <p:cNvPr id="4" name="Slide Number Placeholder 3"/>
          <p:cNvSpPr>
            <a:spLocks noGrp="1"/>
          </p:cNvSpPr>
          <p:nvPr>
            <p:ph type="sldNum" sz="quarter" idx="12"/>
          </p:nvPr>
        </p:nvSpPr>
        <p:spPr/>
        <p:txBody>
          <a:bodyPr/>
          <a:lstStyle>
            <a:lvl1pPr>
              <a:defRPr/>
            </a:lvl1pPr>
          </a:lstStyle>
          <a:p>
            <a:fld id="{0074BCC8-BB94-41D1-956D-C6AB6DFE6C2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www.themegallery.com</a:t>
            </a:r>
          </a:p>
        </p:txBody>
      </p:sp>
      <p:sp>
        <p:nvSpPr>
          <p:cNvPr id="6" name="Footer Placeholder 5"/>
          <p:cNvSpPr>
            <a:spLocks noGrp="1"/>
          </p:cNvSpPr>
          <p:nvPr>
            <p:ph type="ftr" sz="quarter" idx="11"/>
          </p:nvPr>
        </p:nvSpPr>
        <p:spPr/>
        <p:txBody>
          <a:bodyPr/>
          <a:lstStyle>
            <a:lvl1pPr>
              <a:defRPr/>
            </a:lvl1pPr>
          </a:lstStyle>
          <a:p>
            <a:r>
              <a:rPr lang="en-US"/>
              <a:t>Company Logo</a:t>
            </a:r>
          </a:p>
        </p:txBody>
      </p:sp>
      <p:sp>
        <p:nvSpPr>
          <p:cNvPr id="7" name="Slide Number Placeholder 6"/>
          <p:cNvSpPr>
            <a:spLocks noGrp="1"/>
          </p:cNvSpPr>
          <p:nvPr>
            <p:ph type="sldNum" sz="quarter" idx="12"/>
          </p:nvPr>
        </p:nvSpPr>
        <p:spPr/>
        <p:txBody>
          <a:bodyPr/>
          <a:lstStyle>
            <a:lvl1pPr>
              <a:defRPr/>
            </a:lvl1pPr>
          </a:lstStyle>
          <a:p>
            <a:fld id="{ACDB2114-65C7-47B1-AAFA-60E781781CE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www.themegallery.com</a:t>
            </a:r>
          </a:p>
        </p:txBody>
      </p:sp>
      <p:sp>
        <p:nvSpPr>
          <p:cNvPr id="6" name="Footer Placeholder 5"/>
          <p:cNvSpPr>
            <a:spLocks noGrp="1"/>
          </p:cNvSpPr>
          <p:nvPr>
            <p:ph type="ftr" sz="quarter" idx="11"/>
          </p:nvPr>
        </p:nvSpPr>
        <p:spPr/>
        <p:txBody>
          <a:bodyPr/>
          <a:lstStyle>
            <a:lvl1pPr>
              <a:defRPr/>
            </a:lvl1pPr>
          </a:lstStyle>
          <a:p>
            <a:r>
              <a:rPr lang="en-US"/>
              <a:t>Company Logo</a:t>
            </a:r>
          </a:p>
        </p:txBody>
      </p:sp>
      <p:sp>
        <p:nvSpPr>
          <p:cNvPr id="7" name="Slide Number Placeholder 6"/>
          <p:cNvSpPr>
            <a:spLocks noGrp="1"/>
          </p:cNvSpPr>
          <p:nvPr>
            <p:ph type="sldNum" sz="quarter" idx="12"/>
          </p:nvPr>
        </p:nvSpPr>
        <p:spPr/>
        <p:txBody>
          <a:bodyPr/>
          <a:lstStyle>
            <a:lvl1pPr>
              <a:defRPr/>
            </a:lvl1pPr>
          </a:lstStyle>
          <a:p>
            <a:fld id="{63C5BAFD-B568-4F5D-BA1F-AF86185981E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42" name="Object 18"/>
          <p:cNvGraphicFramePr>
            <a:graphicFrameLocks noChangeAspect="1"/>
          </p:cNvGraphicFramePr>
          <p:nvPr/>
        </p:nvGraphicFramePr>
        <p:xfrm>
          <a:off x="0" y="-26988"/>
          <a:ext cx="9144000" cy="935038"/>
        </p:xfrm>
        <a:graphic>
          <a:graphicData uri="http://schemas.openxmlformats.org/presentationml/2006/ole">
            <p:oleObj spid="_x0000_s1042" name="Image" r:id="rId15" imgW="6450794" imgH="952045" progId="">
              <p:embed/>
            </p:oleObj>
          </a:graphicData>
        </a:graphic>
      </p:graphicFrame>
      <p:sp>
        <p:nvSpPr>
          <p:cNvPr id="1027" name="Rectangle 3"/>
          <p:cNvSpPr>
            <a:spLocks noGrp="1" noChangeArrowheads="1"/>
          </p:cNvSpPr>
          <p:nvPr>
            <p:ph type="body" idx="1"/>
          </p:nvPr>
        </p:nvSpPr>
        <p:spPr bwMode="auto">
          <a:xfrm>
            <a:off x="457200" y="1076325"/>
            <a:ext cx="8229600" cy="524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4008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b="1">
                <a:solidFill>
                  <a:schemeClr val="tx2"/>
                </a:solidFill>
                <a:latin typeface="+mn-lt"/>
              </a:defRPr>
            </a:lvl1pPr>
          </a:lstStyle>
          <a:p>
            <a:r>
              <a:rPr lang="en-US"/>
              <a:t>www.themegallery.com</a:t>
            </a:r>
          </a:p>
        </p:txBody>
      </p:sp>
      <p:sp>
        <p:nvSpPr>
          <p:cNvPr id="1029" name="Rectangle 5"/>
          <p:cNvSpPr>
            <a:spLocks noGrp="1" noChangeArrowheads="1"/>
          </p:cNvSpPr>
          <p:nvPr>
            <p:ph type="ftr" sz="quarter" idx="3"/>
          </p:nvPr>
        </p:nvSpPr>
        <p:spPr bwMode="auto">
          <a:xfrm>
            <a:off x="5867400" y="6443663"/>
            <a:ext cx="2895600"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chemeClr val="tx2"/>
                </a:solidFill>
                <a:latin typeface="+mn-lt"/>
              </a:defRPr>
            </a:lvl1pPr>
          </a:lstStyle>
          <a:p>
            <a:r>
              <a:rPr lang="en-US"/>
              <a:t>Company Logo</a:t>
            </a:r>
          </a:p>
        </p:txBody>
      </p:sp>
      <p:sp>
        <p:nvSpPr>
          <p:cNvPr id="1030" name="Rectangle 6"/>
          <p:cNvSpPr>
            <a:spLocks noGrp="1" noChangeArrowheads="1"/>
          </p:cNvSpPr>
          <p:nvPr>
            <p:ph type="sldNum" sz="quarter" idx="4"/>
          </p:nvPr>
        </p:nvSpPr>
        <p:spPr bwMode="auto">
          <a:xfrm>
            <a:off x="3429000" y="6446838"/>
            <a:ext cx="2133600" cy="258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tx2"/>
                </a:solidFill>
                <a:latin typeface="+mn-lt"/>
              </a:defRPr>
            </a:lvl1pPr>
          </a:lstStyle>
          <a:p>
            <a:fld id="{93AB2C31-05AD-413C-B143-62961C7D475C}" type="slidenum">
              <a:rPr lang="en-US"/>
              <a:pPr/>
              <a:t>‹#›</a:t>
            </a:fld>
            <a:endParaRPr lang="en-US"/>
          </a:p>
        </p:txBody>
      </p:sp>
      <p:sp>
        <p:nvSpPr>
          <p:cNvPr id="1026" name="Rectangle 2"/>
          <p:cNvSpPr>
            <a:spLocks noGrp="1" noChangeArrowheads="1"/>
          </p:cNvSpPr>
          <p:nvPr>
            <p:ph type="title"/>
          </p:nvPr>
        </p:nvSpPr>
        <p:spPr bwMode="black">
          <a:xfrm>
            <a:off x="457200" y="152400"/>
            <a:ext cx="8229600" cy="563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r" rtl="0" eaLnBrk="1" fontAlgn="base" hangingPunct="1">
        <a:spcBef>
          <a:spcPct val="0"/>
        </a:spcBef>
        <a:spcAft>
          <a:spcPct val="0"/>
        </a:spcAft>
        <a:defRPr sz="3200">
          <a:solidFill>
            <a:schemeClr val="tx1"/>
          </a:solidFill>
          <a:latin typeface="+mj-lt"/>
          <a:ea typeface="+mj-ea"/>
          <a:cs typeface="+mj-cs"/>
        </a:defRPr>
      </a:lvl1pPr>
      <a:lvl2pPr algn="r" rtl="0" eaLnBrk="1" fontAlgn="base" hangingPunct="1">
        <a:spcBef>
          <a:spcPct val="0"/>
        </a:spcBef>
        <a:spcAft>
          <a:spcPct val="0"/>
        </a:spcAft>
        <a:defRPr sz="3200">
          <a:solidFill>
            <a:schemeClr val="tx1"/>
          </a:solidFill>
          <a:latin typeface="Verdana" pitchFamily="34" charset="0"/>
        </a:defRPr>
      </a:lvl2pPr>
      <a:lvl3pPr algn="r" rtl="0" eaLnBrk="1" fontAlgn="base" hangingPunct="1">
        <a:spcBef>
          <a:spcPct val="0"/>
        </a:spcBef>
        <a:spcAft>
          <a:spcPct val="0"/>
        </a:spcAft>
        <a:defRPr sz="3200">
          <a:solidFill>
            <a:schemeClr val="tx1"/>
          </a:solidFill>
          <a:latin typeface="Verdana" pitchFamily="34" charset="0"/>
        </a:defRPr>
      </a:lvl3pPr>
      <a:lvl4pPr algn="r" rtl="0" eaLnBrk="1" fontAlgn="base" hangingPunct="1">
        <a:spcBef>
          <a:spcPct val="0"/>
        </a:spcBef>
        <a:spcAft>
          <a:spcPct val="0"/>
        </a:spcAft>
        <a:defRPr sz="3200">
          <a:solidFill>
            <a:schemeClr val="tx1"/>
          </a:solidFill>
          <a:latin typeface="Verdana" pitchFamily="34" charset="0"/>
        </a:defRPr>
      </a:lvl4pPr>
      <a:lvl5pPr algn="r" rtl="0" eaLnBrk="1" fontAlgn="base" hangingPunct="1">
        <a:spcBef>
          <a:spcPct val="0"/>
        </a:spcBef>
        <a:spcAft>
          <a:spcPct val="0"/>
        </a:spcAft>
        <a:defRPr sz="3200">
          <a:solidFill>
            <a:schemeClr val="tx1"/>
          </a:solidFill>
          <a:latin typeface="Verdana" pitchFamily="34" charset="0"/>
        </a:defRPr>
      </a:lvl5pPr>
      <a:lvl6pPr marL="457200" algn="r" rtl="0" eaLnBrk="1" fontAlgn="base" hangingPunct="1">
        <a:spcBef>
          <a:spcPct val="0"/>
        </a:spcBef>
        <a:spcAft>
          <a:spcPct val="0"/>
        </a:spcAft>
        <a:defRPr sz="3200">
          <a:solidFill>
            <a:schemeClr val="tx1"/>
          </a:solidFill>
          <a:latin typeface="Verdana" pitchFamily="34" charset="0"/>
        </a:defRPr>
      </a:lvl6pPr>
      <a:lvl7pPr marL="914400" algn="r" rtl="0" eaLnBrk="1" fontAlgn="base" hangingPunct="1">
        <a:spcBef>
          <a:spcPct val="0"/>
        </a:spcBef>
        <a:spcAft>
          <a:spcPct val="0"/>
        </a:spcAft>
        <a:defRPr sz="3200">
          <a:solidFill>
            <a:schemeClr val="tx1"/>
          </a:solidFill>
          <a:latin typeface="Verdana" pitchFamily="34" charset="0"/>
        </a:defRPr>
      </a:lvl7pPr>
      <a:lvl8pPr marL="1371600" algn="r" rtl="0" eaLnBrk="1" fontAlgn="base" hangingPunct="1">
        <a:spcBef>
          <a:spcPct val="0"/>
        </a:spcBef>
        <a:spcAft>
          <a:spcPct val="0"/>
        </a:spcAft>
        <a:defRPr sz="3200">
          <a:solidFill>
            <a:schemeClr val="tx1"/>
          </a:solidFill>
          <a:latin typeface="Verdana" pitchFamily="34" charset="0"/>
        </a:defRPr>
      </a:lvl8pPr>
      <a:lvl9pPr marL="1828800" algn="r" rtl="0" eaLnBrk="1" fontAlgn="base" hangingPunct="1">
        <a:spcBef>
          <a:spcPct val="0"/>
        </a:spcBef>
        <a:spcAft>
          <a:spcPct val="0"/>
        </a:spcAft>
        <a:defRPr sz="3200">
          <a:solidFill>
            <a:schemeClr val="tx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black">
          <a:xfrm>
            <a:off x="2819400" y="228600"/>
            <a:ext cx="5791200" cy="2590800"/>
          </a:xfrm>
        </p:spPr>
        <p:txBody>
          <a:bodyPr/>
          <a:lstStyle/>
          <a:p>
            <a:pPr algn="ctr"/>
            <a:r>
              <a:rPr lang="mn-MN" sz="6000" dirty="0" smtClean="0"/>
              <a:t>  </a:t>
            </a:r>
            <a:r>
              <a:rPr lang="mn-MN" dirty="0" smtClean="0">
                <a:latin typeface="Arial" pitchFamily="34" charset="0"/>
                <a:cs typeface="Arial" pitchFamily="34" charset="0"/>
              </a:rPr>
              <a:t>Сайн туршлага-2018</a:t>
            </a:r>
            <a:br>
              <a:rPr lang="mn-MN" dirty="0" smtClean="0">
                <a:latin typeface="Arial" pitchFamily="34" charset="0"/>
                <a:cs typeface="Arial" pitchFamily="34" charset="0"/>
              </a:rPr>
            </a:br>
            <a:endParaRPr lang="en-US" dirty="0"/>
          </a:p>
        </p:txBody>
      </p:sp>
      <p:sp>
        <p:nvSpPr>
          <p:cNvPr id="2051" name="Rectangle 3"/>
          <p:cNvSpPr>
            <a:spLocks noGrp="1" noChangeArrowheads="1"/>
          </p:cNvSpPr>
          <p:nvPr>
            <p:ph type="subTitle" idx="1"/>
          </p:nvPr>
        </p:nvSpPr>
        <p:spPr bwMode="black">
          <a:xfrm>
            <a:off x="990600" y="4343400"/>
            <a:ext cx="6096000" cy="990600"/>
          </a:xfrm>
        </p:spPr>
        <p:txBody>
          <a:bodyPr/>
          <a:lstStyle/>
          <a:p>
            <a:r>
              <a:rPr lang="mn-MN" sz="3200" dirty="0" smtClean="0">
                <a:latin typeface="Arial" pitchFamily="34" charset="0"/>
                <a:cs typeface="Arial" pitchFamily="34" charset="0"/>
              </a:rPr>
              <a:t>Чанарын алба</a:t>
            </a:r>
          </a:p>
          <a:p>
            <a:r>
              <a:rPr lang="mn-MN" sz="3200" dirty="0" smtClean="0">
                <a:latin typeface="Arial" pitchFamily="34" charset="0"/>
                <a:cs typeface="Arial" pitchFamily="34" charset="0"/>
              </a:rPr>
              <a:t>2018-10-03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n-MN" b="1" dirty="0" smtClean="0">
                <a:latin typeface="Arial" pitchFamily="34" charset="0"/>
                <a:cs typeface="Arial" pitchFamily="34" charset="0"/>
              </a:rPr>
              <a:t>Батламж</a:t>
            </a: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lstStyle/>
          <a:p>
            <a:pPr lvl="0" algn="just">
              <a:buNone/>
            </a:pPr>
            <a:r>
              <a:rPr lang="mn-MN" sz="2000" b="1" dirty="0" smtClean="0">
                <a:latin typeface="Arial" pitchFamily="34" charset="0"/>
                <a:cs typeface="Arial" pitchFamily="34" charset="0"/>
              </a:rPr>
              <a:t>1. “Шилбэний хугарлыг түгжээт хадаасаар хадах, бэхлэх мэс заслын хагалгаа”</a:t>
            </a:r>
            <a:r>
              <a:rPr lang="mn-MN" sz="2000" dirty="0" smtClean="0">
                <a:latin typeface="Arial" pitchFamily="34" charset="0"/>
                <a:cs typeface="Arial" pitchFamily="34" charset="0"/>
              </a:rPr>
              <a:t> – Мэс засал, эмэгтэйчүүдийн тасгийн эрхлэгч, эмч С.Баатар-Уул, хагалгааны багийн хамт олон</a:t>
            </a:r>
            <a:endParaRPr lang="en-US" sz="2000" dirty="0" smtClean="0">
              <a:latin typeface="Arial" pitchFamily="34" charset="0"/>
              <a:cs typeface="Arial" pitchFamily="34" charset="0"/>
            </a:endParaRPr>
          </a:p>
          <a:p>
            <a:pPr lvl="0" algn="just">
              <a:buNone/>
            </a:pPr>
            <a:r>
              <a:rPr lang="mn-MN" sz="2000" b="1" dirty="0" smtClean="0">
                <a:latin typeface="Arial" pitchFamily="34" charset="0"/>
                <a:cs typeface="Arial" pitchFamily="34" charset="0"/>
              </a:rPr>
              <a:t>2. “Сэтгэл нийцсэн эрүүл мэндийн үйлчилгээ-2018”</a:t>
            </a:r>
            <a:r>
              <a:rPr lang="mn-MN" sz="2000" dirty="0" smtClean="0">
                <a:latin typeface="Arial" pitchFamily="34" charset="0"/>
                <a:cs typeface="Arial" pitchFamily="34" charset="0"/>
              </a:rPr>
              <a:t> УСЗЭ-ний тасгийн эрхлэгч, эмч Б.Эрдэнэцэцэг, тасгийн хамт олон</a:t>
            </a:r>
            <a:endParaRPr lang="en-US" sz="2000" dirty="0" smtClean="0">
              <a:latin typeface="Arial" pitchFamily="34" charset="0"/>
              <a:cs typeface="Arial" pitchFamily="34" charset="0"/>
            </a:endParaRPr>
          </a:p>
          <a:p>
            <a:pPr lvl="0" algn="just">
              <a:buNone/>
            </a:pPr>
            <a:r>
              <a:rPr lang="mn-MN" sz="2000" dirty="0" smtClean="0">
                <a:latin typeface="Arial" pitchFamily="34" charset="0"/>
                <a:cs typeface="Arial" pitchFamily="34" charset="0"/>
              </a:rPr>
              <a:t>3. </a:t>
            </a:r>
            <a:r>
              <a:rPr lang="mn-MN" sz="2000" b="1" dirty="0" smtClean="0">
                <a:latin typeface="Arial" pitchFamily="34" charset="0"/>
                <a:cs typeface="Arial" pitchFamily="34" charset="0"/>
              </a:rPr>
              <a:t>“Цусны салбар төвд зураасан код нэвтрүүлж, шинэ бүтээгдэхүүн үйлдвэрлэсэн нь” </a:t>
            </a:r>
            <a:r>
              <a:rPr lang="mn-MN" sz="2000" dirty="0" smtClean="0">
                <a:latin typeface="Arial" pitchFamily="34" charset="0"/>
                <a:cs typeface="Arial" pitchFamily="34" charset="0"/>
              </a:rPr>
              <a:t>– Гемодиализын их эмч О.Мандах, сувилагч Дэлгэрдалай</a:t>
            </a:r>
          </a:p>
          <a:p>
            <a:pPr lvl="0" algn="just">
              <a:buNone/>
            </a:pPr>
            <a:r>
              <a:rPr lang="mn-MN" sz="2000" dirty="0" smtClean="0">
                <a:latin typeface="Arial" pitchFamily="34" charset="0"/>
                <a:cs typeface="Arial" pitchFamily="34" charset="0"/>
              </a:rPr>
              <a:t>4.</a:t>
            </a:r>
            <a:r>
              <a:rPr lang="mn-MN" sz="2000" b="1" dirty="0" smtClean="0">
                <a:latin typeface="Arial" pitchFamily="34" charset="0"/>
                <a:cs typeface="Arial" pitchFamily="34" charset="0"/>
              </a:rPr>
              <a:t>“Сэтгэлд нийцсэн 8 үйлчилгээг үнэлэх самбар” </a:t>
            </a:r>
            <a:r>
              <a:rPr lang="mn-MN" sz="2000" dirty="0" smtClean="0">
                <a:latin typeface="Arial" pitchFamily="34" charset="0"/>
                <a:cs typeface="Arial" pitchFamily="34" charset="0"/>
              </a:rPr>
              <a:t>– Амбулаторийн тасаг</a:t>
            </a:r>
            <a:endParaRPr lang="en-US" sz="2000" dirty="0" smtClean="0">
              <a:latin typeface="Arial" pitchFamily="34" charset="0"/>
              <a:cs typeface="Arial" pitchFamily="34" charset="0"/>
            </a:endParaRPr>
          </a:p>
          <a:p>
            <a:pPr lvl="0" algn="just">
              <a:buNone/>
            </a:pPr>
            <a:r>
              <a:rPr lang="mn-MN" sz="2000" dirty="0" smtClean="0">
                <a:latin typeface="Arial" pitchFamily="34" charset="0"/>
                <a:cs typeface="Arial" pitchFamily="34" charset="0"/>
              </a:rPr>
              <a:t>5. </a:t>
            </a:r>
            <a:r>
              <a:rPr lang="mn-MN" sz="2000" b="1" dirty="0" smtClean="0">
                <a:latin typeface="Arial" pitchFamily="34" charset="0"/>
                <a:cs typeface="Arial" pitchFamily="34" charset="0"/>
              </a:rPr>
              <a:t>“Төрсөн ээж хүүхдээ хөхүүлэхэд хэрэглэх хөлийн болон гар доорхи ивүүр дэр”</a:t>
            </a:r>
            <a:r>
              <a:rPr lang="mn-MN" sz="2000" dirty="0" smtClean="0">
                <a:latin typeface="Arial" pitchFamily="34" charset="0"/>
                <a:cs typeface="Arial" pitchFamily="34" charset="0"/>
              </a:rPr>
              <a:t> – Нярайн тасаг</a:t>
            </a:r>
            <a:endParaRPr lang="en-US" sz="2000" dirty="0" smtClean="0">
              <a:latin typeface="Arial" pitchFamily="34" charset="0"/>
              <a:cs typeface="Arial" pitchFamily="34" charset="0"/>
            </a:endParaRPr>
          </a:p>
          <a:p>
            <a:pPr lvl="0" algn="just">
              <a:buNone/>
            </a:pPr>
            <a:r>
              <a:rPr lang="mn-MN" sz="2000" dirty="0" smtClean="0">
                <a:latin typeface="Arial" pitchFamily="34" charset="0"/>
                <a:cs typeface="Arial" pitchFamily="34" charset="0"/>
              </a:rPr>
              <a:t>6.  </a:t>
            </a:r>
            <a:r>
              <a:rPr lang="mn-MN" sz="2000" b="1" dirty="0" smtClean="0">
                <a:latin typeface="Arial" pitchFamily="34" charset="0"/>
                <a:cs typeface="Arial" pitchFamily="34" charset="0"/>
              </a:rPr>
              <a:t>“Үйлчлэгчийн цэвэрлэгээний иж бүрдэл” </a:t>
            </a:r>
            <a:r>
              <a:rPr lang="mn-MN" sz="2000" dirty="0" smtClean="0">
                <a:latin typeface="Arial" pitchFamily="34" charset="0"/>
                <a:cs typeface="Arial" pitchFamily="34" charset="0"/>
              </a:rPr>
              <a:t>– Халдвартын тасаг</a:t>
            </a:r>
            <a:endParaRPr lang="en-US" sz="2000" dirty="0" smtClean="0">
              <a:latin typeface="Arial" pitchFamily="34" charset="0"/>
              <a:cs typeface="Arial" pitchFamily="34" charset="0"/>
            </a:endParaRPr>
          </a:p>
          <a:p>
            <a:pPr lvl="0" algn="just">
              <a:buNone/>
            </a:pPr>
            <a:r>
              <a:rPr lang="mn-MN" sz="2000" dirty="0" smtClean="0">
                <a:latin typeface="Arial" pitchFamily="34" charset="0"/>
                <a:cs typeface="Arial" pitchFamily="34" charset="0"/>
              </a:rPr>
              <a:t>7</a:t>
            </a:r>
            <a:r>
              <a:rPr lang="mn-MN" sz="2000" b="1" dirty="0" smtClean="0">
                <a:latin typeface="Arial" pitchFamily="34" charset="0"/>
                <a:cs typeface="Arial" pitchFamily="34" charset="0"/>
              </a:rPr>
              <a:t>.  “Гарын жижиг үений үйл ажиллагааг сайжруулах хөдөлмөр заслын хэрэгсэл”  </a:t>
            </a:r>
            <a:r>
              <a:rPr lang="mn-MN" sz="2000" dirty="0" smtClean="0">
                <a:latin typeface="Arial" pitchFamily="34" charset="0"/>
                <a:cs typeface="Arial" pitchFamily="34" charset="0"/>
              </a:rPr>
              <a:t>- Амбулаторийн тасаг</a:t>
            </a:r>
            <a:endParaRPr lang="en-US" sz="2000" dirty="0" smtClean="0">
              <a:latin typeface="Arial" pitchFamily="34" charset="0"/>
              <a:cs typeface="Arial" pitchFamily="34" charset="0"/>
            </a:endParaRPr>
          </a:p>
          <a:p>
            <a:pPr>
              <a:buNone/>
            </a:pPr>
            <a:endParaRPr lang="en-US" sz="1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n-MN" b="1" dirty="0" smtClean="0">
                <a:latin typeface="Arial" pitchFamily="34" charset="0"/>
                <a:cs typeface="Arial" pitchFamily="34" charset="0"/>
              </a:rPr>
              <a:t>Батламж</a:t>
            </a: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lstStyle/>
          <a:p>
            <a:pPr lvl="0" algn="just">
              <a:buNone/>
            </a:pPr>
            <a:r>
              <a:rPr lang="mn-MN" sz="2000" dirty="0" smtClean="0">
                <a:latin typeface="Arial" pitchFamily="34" charset="0"/>
                <a:cs typeface="Arial" pitchFamily="34" charset="0"/>
              </a:rPr>
              <a:t>8. </a:t>
            </a:r>
            <a:r>
              <a:rPr lang="mn-MN" sz="2000" b="1" dirty="0" smtClean="0">
                <a:latin typeface="Arial" pitchFamily="34" charset="0"/>
                <a:cs typeface="Arial" pitchFamily="34" charset="0"/>
              </a:rPr>
              <a:t>“</a:t>
            </a:r>
            <a:r>
              <a:rPr lang="mn-MN" sz="2000" b="1" dirty="0" smtClean="0">
                <a:latin typeface="Arial" pitchFamily="34" charset="0"/>
                <a:cs typeface="Arial" pitchFamily="34" charset="0"/>
              </a:rPr>
              <a:t>Амь тэнссэн тусламжийн үед үзүүлэх багийн хуваарь” </a:t>
            </a:r>
            <a:r>
              <a:rPr lang="mn-MN" sz="2000" dirty="0" smtClean="0">
                <a:latin typeface="Arial" pitchFamily="34" charset="0"/>
                <a:cs typeface="Arial" pitchFamily="34" charset="0"/>
              </a:rPr>
              <a:t>– Дотрын тасаг</a:t>
            </a:r>
          </a:p>
          <a:p>
            <a:pPr lvl="0" algn="just">
              <a:buNone/>
            </a:pPr>
            <a:r>
              <a:rPr lang="mn-MN" sz="2000" dirty="0" smtClean="0">
                <a:latin typeface="Arial" pitchFamily="34" charset="0"/>
                <a:cs typeface="Arial" pitchFamily="34" charset="0"/>
              </a:rPr>
              <a:t>9. </a:t>
            </a:r>
            <a:r>
              <a:rPr lang="mn-MN" sz="2000" b="1" dirty="0" smtClean="0">
                <a:latin typeface="Arial" pitchFamily="34" charset="0"/>
                <a:cs typeface="Arial" pitchFamily="34" charset="0"/>
              </a:rPr>
              <a:t>“ Сувилахуйн тусламж үйлчилгээг үнэлэх шалгуур хуудас” </a:t>
            </a:r>
            <a:r>
              <a:rPr lang="mn-MN" sz="2000" dirty="0" smtClean="0">
                <a:latin typeface="Arial" pitchFamily="34" charset="0"/>
                <a:cs typeface="Arial" pitchFamily="34" charset="0"/>
              </a:rPr>
              <a:t>– МСЗЭ-ний тасаг</a:t>
            </a:r>
            <a:endParaRPr lang="en-US" sz="2000" dirty="0" smtClean="0">
              <a:latin typeface="Arial" pitchFamily="34" charset="0"/>
              <a:cs typeface="Arial" pitchFamily="34" charset="0"/>
            </a:endParaRPr>
          </a:p>
          <a:p>
            <a:pPr algn="just">
              <a:buNone/>
            </a:pPr>
            <a:r>
              <a:rPr lang="mn-MN" sz="2000" dirty="0" smtClean="0">
                <a:latin typeface="Arial" pitchFamily="34" charset="0"/>
                <a:cs typeface="Arial" pitchFamily="34" charset="0"/>
              </a:rPr>
              <a:t>10.</a:t>
            </a:r>
            <a:r>
              <a:rPr lang="mn-MN" sz="2000" b="1" dirty="0" smtClean="0">
                <a:latin typeface="Arial" pitchFamily="34" charset="0"/>
                <a:cs typeface="Arial" pitchFamily="34" charset="0"/>
              </a:rPr>
              <a:t>“Өвдөлтийг шугаман үнэлгээгээр үнэлэх,    Глазго шалгуураар ухаан санааны байдлыг үнэлэх, Унтуулах, тайвшруулах эмчилгээтэй өвчтөний ухаан санааны байдлыг үнэлэх ричмондын буюу раас үнэлгээгээр үнэлэх шалгууруудыг сувилгааны үйл ажиллагаанд хэрэгжүүлэх” </a:t>
            </a:r>
            <a:r>
              <a:rPr lang="mn-MN" sz="2000" dirty="0" smtClean="0">
                <a:latin typeface="Arial" pitchFamily="34" charset="0"/>
                <a:cs typeface="Arial" pitchFamily="34" charset="0"/>
              </a:rPr>
              <a:t>– Мэс засал, эмэгтэйчүүдийн тасаг</a:t>
            </a:r>
          </a:p>
          <a:p>
            <a:pPr algn="just">
              <a:buNone/>
            </a:pPr>
            <a:r>
              <a:rPr lang="mn-MN" sz="2000" dirty="0" smtClean="0">
                <a:latin typeface="Arial" pitchFamily="34" charset="0"/>
                <a:cs typeface="Arial" pitchFamily="34" charset="0"/>
              </a:rPr>
              <a:t>11.</a:t>
            </a:r>
            <a:r>
              <a:rPr lang="mn-MN" sz="2000" b="1" dirty="0" smtClean="0">
                <a:latin typeface="Arial" pitchFamily="34" charset="0"/>
                <a:cs typeface="Arial" pitchFamily="34" charset="0"/>
              </a:rPr>
              <a:t>“Мэс засал, боол, үзлэгийн, эрчимт эмчилгээний өрөөний болон сувилагчийн тэргэнцэрийн бэлэн байдлыг үнэлэх 5 төрлийн үнэлгээний хуудсыг чанарын үнэлгээнд нэвтрүүлэх”</a:t>
            </a:r>
            <a:r>
              <a:rPr lang="mn-MN" sz="2000" dirty="0" smtClean="0">
                <a:latin typeface="Arial" pitchFamily="34" charset="0"/>
                <a:cs typeface="Arial" pitchFamily="34" charset="0"/>
              </a:rPr>
              <a:t> – Мэс засал, эмэгтэйчүүдийн тасаг</a:t>
            </a:r>
          </a:p>
          <a:p>
            <a:pPr algn="just">
              <a:buNone/>
            </a:pPr>
            <a:r>
              <a:rPr lang="mn-MN" sz="2000" dirty="0" smtClean="0">
                <a:latin typeface="Arial" pitchFamily="34" charset="0"/>
                <a:cs typeface="Arial" pitchFamily="34" charset="0"/>
              </a:rPr>
              <a:t>12.</a:t>
            </a:r>
            <a:r>
              <a:rPr lang="mn-MN" sz="2000" b="1" dirty="0" smtClean="0">
                <a:latin typeface="Arial" pitchFamily="34" charset="0"/>
                <a:cs typeface="Arial" pitchFamily="34" charset="0"/>
              </a:rPr>
              <a:t>“Халдвартын тасагт сувилгааны түүх бичилтийг чеклист хэлбэрт оруулсан нь”</a:t>
            </a:r>
            <a:r>
              <a:rPr lang="mn-MN" sz="2000" dirty="0" smtClean="0">
                <a:latin typeface="Arial" pitchFamily="34" charset="0"/>
                <a:cs typeface="Arial" pitchFamily="34" charset="0"/>
              </a:rPr>
              <a:t> – Халдвартын тасаг</a:t>
            </a:r>
          </a:p>
          <a:p>
            <a:pPr algn="just">
              <a:buNone/>
            </a:pPr>
            <a:endParaRPr lang="mn-MN" sz="1800" dirty="0" smtClean="0">
              <a:latin typeface="Arial" pitchFamily="34" charset="0"/>
              <a:cs typeface="Arial" pitchFamily="34" charset="0"/>
            </a:endParaRPr>
          </a:p>
          <a:p>
            <a:pPr algn="just">
              <a:buNone/>
            </a:pPr>
            <a:endParaRPr lang="mn-MN" sz="1800" dirty="0" smtClean="0">
              <a:latin typeface="Arial" pitchFamily="34" charset="0"/>
              <a:cs typeface="Arial" pitchFamily="34" charset="0"/>
            </a:endParaRPr>
          </a:p>
          <a:p>
            <a:pPr algn="just">
              <a:buNone/>
            </a:pPr>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n-MN" b="1" dirty="0" smtClean="0">
                <a:latin typeface="Arial" pitchFamily="34" charset="0"/>
                <a:cs typeface="Arial" pitchFamily="34" charset="0"/>
              </a:rPr>
              <a:t>Батламж</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1447800"/>
            <a:ext cx="8229600" cy="4876800"/>
          </a:xfrm>
        </p:spPr>
        <p:txBody>
          <a:bodyPr/>
          <a:lstStyle/>
          <a:p>
            <a:pPr algn="just">
              <a:buNone/>
            </a:pPr>
            <a:r>
              <a:rPr lang="mn-MN" sz="2000" dirty="0" smtClean="0">
                <a:latin typeface="Arial" pitchFamily="34" charset="0"/>
                <a:cs typeface="Arial" pitchFamily="34" charset="0"/>
              </a:rPr>
              <a:t>13. </a:t>
            </a:r>
            <a:r>
              <a:rPr lang="mn-MN" sz="2000" b="1" dirty="0" smtClean="0">
                <a:latin typeface="Arial" pitchFamily="34" charset="0"/>
                <a:cs typeface="Arial" pitchFamily="34" charset="0"/>
              </a:rPr>
              <a:t>“ Тарилгын дуугүй мэдээлэл” </a:t>
            </a:r>
            <a:r>
              <a:rPr lang="mn-MN" sz="2000" dirty="0" smtClean="0">
                <a:latin typeface="Arial" pitchFamily="34" charset="0"/>
                <a:cs typeface="Arial" pitchFamily="34" charset="0"/>
              </a:rPr>
              <a:t>– МСЗЭ-ний тасаг</a:t>
            </a:r>
          </a:p>
          <a:p>
            <a:pPr algn="just">
              <a:buNone/>
            </a:pPr>
            <a:r>
              <a:rPr lang="mn-MN" sz="2000" dirty="0" smtClean="0">
                <a:latin typeface="Arial" pitchFamily="34" charset="0"/>
                <a:cs typeface="Arial" pitchFamily="34" charset="0"/>
              </a:rPr>
              <a:t>14. </a:t>
            </a:r>
            <a:r>
              <a:rPr lang="mn-MN" sz="2000" b="1" dirty="0" smtClean="0">
                <a:latin typeface="Arial" pitchFamily="34" charset="0"/>
                <a:cs typeface="Arial" pitchFamily="34" charset="0"/>
              </a:rPr>
              <a:t>”Хугацаат эмийн мэдээлэл, эмчлүүлэгчийн эмийн хайрцаг” </a:t>
            </a:r>
            <a:r>
              <a:rPr lang="mn-MN" sz="2000" dirty="0" smtClean="0">
                <a:latin typeface="Arial" pitchFamily="34" charset="0"/>
                <a:cs typeface="Arial" pitchFamily="34" charset="0"/>
              </a:rPr>
              <a:t>– МСЗЭ-ний тасаг</a:t>
            </a:r>
          </a:p>
          <a:p>
            <a:pPr algn="just">
              <a:buNone/>
            </a:pPr>
            <a:r>
              <a:rPr lang="mn-MN" sz="2000" dirty="0" smtClean="0">
                <a:latin typeface="Arial" pitchFamily="34" charset="0"/>
                <a:cs typeface="Arial" pitchFamily="34" charset="0"/>
              </a:rPr>
              <a:t>15.</a:t>
            </a:r>
            <a:r>
              <a:rPr lang="mn-MN" sz="2000" b="1" dirty="0" smtClean="0">
                <a:latin typeface="Arial" pitchFamily="34" charset="0"/>
                <a:cs typeface="Arial" pitchFamily="34" charset="0"/>
              </a:rPr>
              <a:t>“Зонхилон тохиолдохөвчнөөс урьдчилан сэргийлэх сургалтын гарын авлага” </a:t>
            </a:r>
            <a:r>
              <a:rPr lang="mn-MN" sz="2000" dirty="0" smtClean="0">
                <a:latin typeface="Arial" pitchFamily="34" charset="0"/>
                <a:cs typeface="Arial" pitchFamily="34" charset="0"/>
              </a:rPr>
              <a:t>– Халдвартын тасаг</a:t>
            </a:r>
          </a:p>
          <a:p>
            <a:pPr algn="just">
              <a:buNone/>
            </a:pPr>
            <a:r>
              <a:rPr lang="mn-MN" sz="2000" dirty="0" smtClean="0">
                <a:latin typeface="Arial" pitchFamily="34" charset="0"/>
                <a:cs typeface="Arial" pitchFamily="34" charset="0"/>
              </a:rPr>
              <a:t>16.</a:t>
            </a:r>
            <a:r>
              <a:rPr lang="mn-MN" sz="2000" b="1" dirty="0" smtClean="0">
                <a:latin typeface="Arial" pitchFamily="34" charset="0"/>
                <a:cs typeface="Arial" pitchFamily="34" charset="0"/>
              </a:rPr>
              <a:t>“Үйлчлүүлэгчийн өрөөний хог хаягдлын цогц шийдэл”</a:t>
            </a:r>
            <a:r>
              <a:rPr lang="mn-MN" sz="2000" dirty="0" smtClean="0">
                <a:latin typeface="Arial" pitchFamily="34" charset="0"/>
                <a:cs typeface="Arial" pitchFamily="34" charset="0"/>
              </a:rPr>
              <a:t> – Халдвартын тасаг</a:t>
            </a:r>
          </a:p>
          <a:p>
            <a:pPr algn="just">
              <a:buNone/>
            </a:pPr>
            <a:r>
              <a:rPr lang="mn-MN" sz="2000" dirty="0" smtClean="0">
                <a:latin typeface="Arial" pitchFamily="34" charset="0"/>
                <a:cs typeface="Arial" pitchFamily="34" charset="0"/>
              </a:rPr>
              <a:t>17.</a:t>
            </a:r>
            <a:r>
              <a:rPr lang="mn-MN" sz="2000" b="1" dirty="0" smtClean="0">
                <a:latin typeface="Arial" pitchFamily="34" charset="0"/>
                <a:cs typeface="Arial" pitchFamily="34" charset="0"/>
              </a:rPr>
              <a:t>“Фото эмчилгээний үед хэрэглэх нүдний хамгаалалт”</a:t>
            </a:r>
            <a:r>
              <a:rPr lang="mn-MN" sz="2000" dirty="0" smtClean="0">
                <a:latin typeface="Arial" pitchFamily="34" charset="0"/>
                <a:cs typeface="Arial" pitchFamily="34" charset="0"/>
              </a:rPr>
              <a:t> – Нярайн тасаг</a:t>
            </a:r>
          </a:p>
          <a:p>
            <a:pPr algn="just">
              <a:buNone/>
            </a:pPr>
            <a:r>
              <a:rPr lang="mn-MN" sz="2000" dirty="0" smtClean="0">
                <a:latin typeface="Arial" pitchFamily="34" charset="0"/>
                <a:cs typeface="Arial" pitchFamily="34" charset="0"/>
              </a:rPr>
              <a:t>18. </a:t>
            </a:r>
            <a:r>
              <a:rPr lang="mn-MN" sz="2000" b="1" dirty="0" smtClean="0">
                <a:latin typeface="Arial" pitchFamily="34" charset="0"/>
                <a:cs typeface="Arial" pitchFamily="34" charset="0"/>
              </a:rPr>
              <a:t>“Нярайн биеийн байдлыг мэдээлэх самбар” </a:t>
            </a:r>
            <a:r>
              <a:rPr lang="mn-MN" sz="2000" dirty="0" smtClean="0">
                <a:latin typeface="Arial" pitchFamily="34" charset="0"/>
                <a:cs typeface="Arial" pitchFamily="34" charset="0"/>
              </a:rPr>
              <a:t>– Нярайн тасаг</a:t>
            </a:r>
          </a:p>
          <a:p>
            <a:pPr algn="just">
              <a:buNone/>
            </a:pPr>
            <a:r>
              <a:rPr lang="mn-MN" sz="2000" dirty="0" smtClean="0">
                <a:latin typeface="Arial" pitchFamily="34" charset="0"/>
                <a:cs typeface="Arial" pitchFamily="34" charset="0"/>
              </a:rPr>
              <a:t>19. </a:t>
            </a:r>
            <a:r>
              <a:rPr lang="mn-MN" sz="2000" b="1" dirty="0" smtClean="0">
                <a:latin typeface="Arial" pitchFamily="34" charset="0"/>
                <a:cs typeface="Arial" pitchFamily="34" charset="0"/>
              </a:rPr>
              <a:t>“Танилцуулгын самбар” </a:t>
            </a:r>
            <a:r>
              <a:rPr lang="mn-MN" sz="2000" dirty="0" smtClean="0">
                <a:latin typeface="Arial" pitchFamily="34" charset="0"/>
                <a:cs typeface="Arial" pitchFamily="34" charset="0"/>
              </a:rPr>
              <a:t>– Нярайн тасаг</a:t>
            </a:r>
            <a:endParaRPr lang="en-US" sz="20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n-MN" b="1" dirty="0" smtClean="0">
                <a:latin typeface="Arial" pitchFamily="34" charset="0"/>
                <a:cs typeface="Arial" pitchFamily="34" charset="0"/>
              </a:rPr>
              <a:t>Талархал</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838200"/>
            <a:ext cx="8382000" cy="5486401"/>
          </a:xfrm>
        </p:spPr>
        <p:txBody>
          <a:bodyPr/>
          <a:lstStyle/>
          <a:p>
            <a:pPr algn="just">
              <a:buNone/>
            </a:pPr>
            <a:r>
              <a:rPr lang="mn-MN" sz="2000" dirty="0" smtClean="0">
                <a:latin typeface="Arial" pitchFamily="34" charset="0"/>
                <a:cs typeface="Arial" pitchFamily="34" charset="0"/>
              </a:rPr>
              <a:t>     Тухайн арга хэмжээнд хамтран ажилласан </a:t>
            </a:r>
          </a:p>
          <a:p>
            <a:pPr algn="just">
              <a:buFontTx/>
              <a:buChar char="-"/>
            </a:pPr>
            <a:r>
              <a:rPr lang="mn-MN" sz="2000" dirty="0" smtClean="0">
                <a:latin typeface="Arial" pitchFamily="34" charset="0"/>
                <a:cs typeface="Arial" pitchFamily="34" charset="0"/>
              </a:rPr>
              <a:t>Мэс засал, эмэгтэйчүүдийн тасгийн эрхлэгч, эмч С.Баатар-Уул,</a:t>
            </a:r>
          </a:p>
          <a:p>
            <a:pPr algn="just">
              <a:buFontTx/>
              <a:buChar char="-"/>
            </a:pPr>
            <a:r>
              <a:rPr lang="mn-MN" sz="2000" dirty="0" smtClean="0">
                <a:latin typeface="Arial" pitchFamily="34" charset="0"/>
                <a:cs typeface="Arial" pitchFamily="34" charset="0"/>
              </a:rPr>
              <a:t>УСЗЭ-ний тасгийн эрхлэгч, эмч Б.Эрдэнэцэцэг, </a:t>
            </a:r>
          </a:p>
          <a:p>
            <a:pPr algn="just">
              <a:buFontTx/>
              <a:buChar char="-"/>
            </a:pPr>
            <a:r>
              <a:rPr lang="mn-MN" sz="2000" dirty="0" smtClean="0">
                <a:latin typeface="Arial" pitchFamily="34" charset="0"/>
                <a:cs typeface="Arial" pitchFamily="34" charset="0"/>
              </a:rPr>
              <a:t>Гемодиализын их эмч О.Мандах, </a:t>
            </a:r>
          </a:p>
          <a:p>
            <a:pPr algn="just">
              <a:buFontTx/>
              <a:buChar char="-"/>
            </a:pPr>
            <a:r>
              <a:rPr lang="mn-MN" sz="2000" dirty="0" smtClean="0">
                <a:latin typeface="Arial" pitchFamily="34" charset="0"/>
                <a:cs typeface="Arial" pitchFamily="34" charset="0"/>
              </a:rPr>
              <a:t>Энх-Өрх ӨЭМТ-ийн их эмч Х.Ариунжаргал, </a:t>
            </a:r>
          </a:p>
          <a:p>
            <a:pPr algn="just">
              <a:buFontTx/>
              <a:buChar char="-"/>
            </a:pPr>
            <a:r>
              <a:rPr lang="mn-MN" sz="2000" dirty="0" smtClean="0">
                <a:latin typeface="Arial" pitchFamily="34" charset="0"/>
                <a:cs typeface="Arial" pitchFamily="34" charset="0"/>
              </a:rPr>
              <a:t>Биваангирд ӨЭМТ-ийн их эмч Г.Намуунзул, </a:t>
            </a:r>
          </a:p>
          <a:p>
            <a:pPr algn="just">
              <a:buFontTx/>
              <a:buChar char="-"/>
            </a:pPr>
            <a:r>
              <a:rPr lang="mn-MN" sz="2000" dirty="0" smtClean="0">
                <a:latin typeface="Arial" pitchFamily="34" charset="0"/>
                <a:cs typeface="Arial" pitchFamily="34" charset="0"/>
              </a:rPr>
              <a:t>Ач-Элбэрэл ӨЭМТ-ийн Г.Ганцоож,  </a:t>
            </a:r>
          </a:p>
          <a:p>
            <a:pPr algn="just">
              <a:buFontTx/>
              <a:buChar char="-"/>
            </a:pPr>
            <a:r>
              <a:rPr lang="mn-MN" sz="2000" dirty="0" smtClean="0">
                <a:latin typeface="Arial" pitchFamily="34" charset="0"/>
                <a:cs typeface="Arial" pitchFamily="34" charset="0"/>
              </a:rPr>
              <a:t>Энэрэлт-Өлзий ӨЭМТ-ийн их эмч Э.Буднаран, </a:t>
            </a:r>
          </a:p>
          <a:p>
            <a:pPr algn="just">
              <a:buFontTx/>
              <a:buChar char="-"/>
            </a:pPr>
            <a:r>
              <a:rPr lang="mn-MN" sz="2000" dirty="0" smtClean="0">
                <a:latin typeface="Arial" pitchFamily="34" charset="0"/>
                <a:cs typeface="Arial" pitchFamily="34" charset="0"/>
              </a:rPr>
              <a:t>САДарга О.Оролмаа, </a:t>
            </a:r>
          </a:p>
          <a:p>
            <a:pPr algn="just">
              <a:buFontTx/>
              <a:buChar char="-"/>
            </a:pPr>
            <a:r>
              <a:rPr lang="mn-MN" sz="2000" dirty="0" smtClean="0">
                <a:latin typeface="Arial" pitchFamily="34" charset="0"/>
                <a:cs typeface="Arial" pitchFamily="34" charset="0"/>
              </a:rPr>
              <a:t>УСЗЭ-ний тасгийн ахлах сувилагч Х.Энхтуяа, </a:t>
            </a:r>
          </a:p>
          <a:p>
            <a:pPr algn="just">
              <a:buFontTx/>
              <a:buChar char="-"/>
            </a:pPr>
            <a:r>
              <a:rPr lang="mn-MN" sz="2000" dirty="0" smtClean="0">
                <a:latin typeface="Arial" pitchFamily="34" charset="0"/>
                <a:cs typeface="Arial" pitchFamily="34" charset="0"/>
              </a:rPr>
              <a:t>Мэс засал, эмэгтэйчүүдийн тасгийн ахлах сувилагч Б.Одгэрэл,</a:t>
            </a:r>
          </a:p>
          <a:p>
            <a:pPr algn="just">
              <a:buFontTx/>
              <a:buChar char="-"/>
            </a:pPr>
            <a:r>
              <a:rPr lang="mn-MN" sz="2000" dirty="0" smtClean="0">
                <a:latin typeface="Arial" pitchFamily="34" charset="0"/>
                <a:cs typeface="Arial" pitchFamily="34" charset="0"/>
              </a:rPr>
              <a:t>МСЗЭ-ний тасгийн ахлах сувилагч Л.Отгонсүрэн, </a:t>
            </a:r>
          </a:p>
          <a:p>
            <a:pPr algn="just">
              <a:buFontTx/>
              <a:buChar char="-"/>
            </a:pPr>
            <a:r>
              <a:rPr lang="mn-MN" sz="2000" dirty="0" smtClean="0">
                <a:latin typeface="Arial" pitchFamily="34" charset="0"/>
                <a:cs typeface="Arial" pitchFamily="34" charset="0"/>
              </a:rPr>
              <a:t>Халдвартын тасгийн ахлах сувилагч Д.Алтанчимэг,</a:t>
            </a:r>
          </a:p>
          <a:p>
            <a:pPr algn="just">
              <a:buFontTx/>
              <a:buChar char="-"/>
            </a:pPr>
            <a:r>
              <a:rPr lang="mn-MN" sz="2000" dirty="0" smtClean="0">
                <a:latin typeface="Arial" pitchFamily="34" charset="0"/>
                <a:cs typeface="Arial" pitchFamily="34" charset="0"/>
              </a:rPr>
              <a:t>Амбулаторийн тасгийн ахлах сувилагч Д.Цэцэгмаа, </a:t>
            </a:r>
          </a:p>
          <a:p>
            <a:pPr algn="just">
              <a:buFontTx/>
              <a:buChar char="-"/>
            </a:pPr>
            <a:r>
              <a:rPr lang="mn-MN" sz="2000" dirty="0" smtClean="0">
                <a:latin typeface="Arial" pitchFamily="34" charset="0"/>
                <a:cs typeface="Arial" pitchFamily="34" charset="0"/>
              </a:rPr>
              <a:t>Нярайн тасгийн ахлах сувилагч Д.Энхтуяа нарт чанарын албаны зүгээс талархал илэрхийлье </a:t>
            </a:r>
            <a:endParaRPr lang="en-US" sz="20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WordArt 4"/>
          <p:cNvSpPr>
            <a:spLocks noChangeArrowheads="1" noChangeShapeType="1" noTextEdit="1"/>
          </p:cNvSpPr>
          <p:nvPr/>
        </p:nvSpPr>
        <p:spPr bwMode="gray">
          <a:xfrm>
            <a:off x="1600200" y="2971800"/>
            <a:ext cx="6248400" cy="1447800"/>
          </a:xfrm>
          <a:prstGeom prst="rect">
            <a:avLst/>
          </a:prstGeom>
        </p:spPr>
        <p:txBody>
          <a:bodyPr wrap="none" fromWordArt="1">
            <a:prstTxWarp prst="textDeflate">
              <a:avLst>
                <a:gd name="adj" fmla="val 0"/>
              </a:avLst>
            </a:prstTxWarp>
          </a:bodyPr>
          <a:lstStyle/>
          <a:p>
            <a:pPr algn="ctr"/>
            <a:r>
              <a:rPr lang="mn-MN" sz="3600" b="1" kern="10" dirty="0" smtClean="0">
                <a:ln w="19050">
                  <a:solidFill>
                    <a:schemeClr val="bg1"/>
                  </a:solidFill>
                  <a:round/>
                  <a:headEnd/>
                  <a:tailEnd/>
                </a:ln>
                <a:gradFill rotWithShape="1">
                  <a:gsLst>
                    <a:gs pos="0">
                      <a:schemeClr val="tx1"/>
                    </a:gs>
                    <a:gs pos="100000">
                      <a:schemeClr val="hlink"/>
                    </a:gs>
                  </a:gsLst>
                  <a:lin ang="0" scaled="1"/>
                </a:gradFill>
                <a:effectLst>
                  <a:outerShdw dist="63500" dir="2212194" algn="ctr" rotWithShape="0">
                    <a:schemeClr val="tx2">
                      <a:alpha val="50000"/>
                    </a:schemeClr>
                  </a:outerShdw>
                </a:effectLst>
                <a:latin typeface="Arial"/>
                <a:cs typeface="Arial"/>
              </a:rPr>
              <a:t>Анхаарал хандуулсанд баярлалаа</a:t>
            </a:r>
            <a:endParaRPr lang="en-US" sz="3600" b="1" kern="10" dirty="0">
              <a:ln w="19050">
                <a:solidFill>
                  <a:schemeClr val="bg1"/>
                </a:solidFill>
                <a:round/>
                <a:headEnd/>
                <a:tailEnd/>
              </a:ln>
              <a:gradFill rotWithShape="1">
                <a:gsLst>
                  <a:gs pos="0">
                    <a:schemeClr val="tx1"/>
                  </a:gs>
                  <a:gs pos="100000">
                    <a:schemeClr val="hlink"/>
                  </a:gs>
                </a:gsLst>
                <a:lin ang="0" scaled="1"/>
              </a:gradFill>
              <a:effectLst>
                <a:outerShdw dist="63500" dir="2212194" algn="ctr" rotWithShape="0">
                  <a:schemeClr val="tx2">
                    <a:alpha val="50000"/>
                  </a:scheme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p:cTn id="7" dur="500" fill="hold"/>
                                        <p:tgtEl>
                                          <p:spTgt spid="89092"/>
                                        </p:tgtEl>
                                        <p:attrNameLst>
                                          <p:attrName>ppt_w</p:attrName>
                                        </p:attrNameLst>
                                      </p:cBhvr>
                                      <p:tavLst>
                                        <p:tav tm="0">
                                          <p:val>
                                            <p:fltVal val="0"/>
                                          </p:val>
                                        </p:tav>
                                        <p:tav tm="100000">
                                          <p:val>
                                            <p:strVal val="#ppt_w"/>
                                          </p:val>
                                        </p:tav>
                                      </p:tavLst>
                                    </p:anim>
                                    <p:anim calcmode="lin" valueType="num">
                                      <p:cBhvr>
                                        <p:cTn id="8" dur="500" fill="hold"/>
                                        <p:tgtEl>
                                          <p:spTgt spid="89092"/>
                                        </p:tgtEl>
                                        <p:attrNameLst>
                                          <p:attrName>ppt_h</p:attrName>
                                        </p:attrNameLst>
                                      </p:cBhvr>
                                      <p:tavLst>
                                        <p:tav tm="0">
                                          <p:val>
                                            <p:fltVal val="0"/>
                                          </p:val>
                                        </p:tav>
                                        <p:tav tm="100000">
                                          <p:val>
                                            <p:strVal val="#ppt_h"/>
                                          </p:val>
                                        </p:tav>
                                      </p:tavLst>
                                    </p:anim>
                                    <p:animEffect transition="in" filter="fade">
                                      <p:cBhvr>
                                        <p:cTn id="9" dur="5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a:r>
              <a:rPr lang="mn-MN" sz="4000" b="1" dirty="0" smtClean="0">
                <a:latin typeface="Arial" pitchFamily="34" charset="0"/>
                <a:cs typeface="Arial" pitchFamily="34" charset="0"/>
              </a:rPr>
              <a:t>Зорилго</a:t>
            </a:r>
            <a:endParaRPr lang="en-US" sz="4000" b="1" dirty="0">
              <a:latin typeface="Arial" pitchFamily="34" charset="0"/>
              <a:cs typeface="Arial" pitchFamily="34" charset="0"/>
            </a:endParaRPr>
          </a:p>
        </p:txBody>
      </p:sp>
      <p:sp>
        <p:nvSpPr>
          <p:cNvPr id="71683" name="Rectangle 3"/>
          <p:cNvSpPr>
            <a:spLocks noGrp="1" noChangeArrowheads="1"/>
          </p:cNvSpPr>
          <p:nvPr>
            <p:ph type="body" idx="1"/>
          </p:nvPr>
        </p:nvSpPr>
        <p:spPr>
          <a:xfrm>
            <a:off x="-228600" y="990600"/>
            <a:ext cx="9067800" cy="4876801"/>
          </a:xfrm>
        </p:spPr>
        <p:txBody>
          <a:bodyPr/>
          <a:lstStyle/>
          <a:p>
            <a:pPr lvl="1">
              <a:lnSpc>
                <a:spcPct val="80000"/>
              </a:lnSpc>
              <a:buNone/>
            </a:pPr>
            <a:r>
              <a:rPr lang="mn-MN" dirty="0" smtClean="0">
                <a:solidFill>
                  <a:schemeClr val="tx1"/>
                </a:solidFill>
                <a:latin typeface="+mn-lt"/>
                <a:ea typeface="+mn-ea"/>
                <a:cs typeface="+mn-cs"/>
              </a:rPr>
              <a:t>				</a:t>
            </a:r>
            <a:endParaRPr lang="en-US" sz="2400" dirty="0">
              <a:solidFill>
                <a:schemeClr val="tx1"/>
              </a:solidFill>
              <a:latin typeface="+mn-lt"/>
              <a:ea typeface="+mn-ea"/>
              <a:cs typeface="+mn-cs"/>
            </a:endParaRPr>
          </a:p>
          <a:p>
            <a:pPr lvl="1" algn="just">
              <a:lnSpc>
                <a:spcPct val="80000"/>
              </a:lnSpc>
              <a:buNone/>
            </a:pPr>
            <a:r>
              <a:rPr lang="mn-MN" sz="3200" dirty="0" smtClean="0"/>
              <a:t>   </a:t>
            </a:r>
            <a:r>
              <a:rPr lang="mn-MN" sz="4000" dirty="0" smtClean="0"/>
              <a:t>Нийслэлийн эрүүл мэндийн байгууллагын тусламж үйлчилгээнд тэргүүн туршлага нэвтрүүлэх, бүтээлч, оновчтой санал, санаачлагыг дэмжих замаар тусламж, үйлчилгээний чанар, хүртээмжийг сайжруулахад оршино.</a:t>
            </a:r>
            <a:endParaRPr lang="en-US" sz="4000" dirty="0" smtClean="0"/>
          </a:p>
          <a:p>
            <a:pPr lvl="1">
              <a:lnSpc>
                <a:spcPct val="80000"/>
              </a:lnSpc>
              <a:buNone/>
            </a:pPr>
            <a:endParaRPr lang="en-US" sz="2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b="1" dirty="0" smtClean="0">
                <a:latin typeface="Arial" pitchFamily="34" charset="0"/>
                <a:cs typeface="Arial" pitchFamily="34" charset="0"/>
              </a:rPr>
              <a:t>“Сайн туршлага-2018” </a:t>
            </a:r>
            <a:r>
              <a:rPr lang="mn-MN" dirty="0" smtClean="0">
                <a:latin typeface="Arial" pitchFamily="34" charset="0"/>
                <a:cs typeface="Arial" pitchFamily="34" charset="0"/>
              </a:rPr>
              <a:t>арга хэмжээ</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371600"/>
            <a:ext cx="8229600" cy="4953000"/>
          </a:xfrm>
        </p:spPr>
        <p:txBody>
          <a:bodyPr/>
          <a:lstStyle/>
          <a:p>
            <a:pPr algn="just">
              <a:buNone/>
            </a:pPr>
            <a:r>
              <a:rPr lang="en-US" sz="1800" dirty="0" smtClean="0"/>
              <a:t>    </a:t>
            </a:r>
            <a:r>
              <a:rPr lang="mn-MN" sz="2400" dirty="0" smtClean="0">
                <a:latin typeface="Arial" pitchFamily="34" charset="0"/>
                <a:cs typeface="Arial" pitchFamily="34" charset="0"/>
              </a:rPr>
              <a:t>Нийслэлийн Эрүүл мэндийн газар, Эрүүл мэндийн чанарын холбоо хамтран Нийслэлийн Эрүүл мэндийн албаны 80 жилийн ойн хүрээнд </a:t>
            </a:r>
            <a:r>
              <a:rPr lang="mn-MN" sz="2400" b="1" dirty="0" smtClean="0">
                <a:latin typeface="Arial" pitchFamily="34" charset="0"/>
                <a:cs typeface="Arial" pitchFamily="34" charset="0"/>
              </a:rPr>
              <a:t>“Сайн туршлага-2018”</a:t>
            </a:r>
            <a:r>
              <a:rPr lang="mn-MN" sz="2400" dirty="0" smtClean="0">
                <a:latin typeface="Arial" pitchFamily="34" charset="0"/>
                <a:cs typeface="Arial" pitchFamily="34" charset="0"/>
              </a:rPr>
              <a:t> арга хэмжээг 2018 оны 10-р сарын 03-ны  өдөр Өргөө амаржих газрын сургалтын танхимд амжилттай зохион байгууллаа. </a:t>
            </a:r>
          </a:p>
          <a:p>
            <a:pPr algn="just">
              <a:buNone/>
            </a:pPr>
            <a:r>
              <a:rPr lang="mn-MN" sz="2400" dirty="0" smtClean="0">
                <a:latin typeface="Arial" pitchFamily="34" charset="0"/>
                <a:cs typeface="Arial" pitchFamily="34" charset="0"/>
              </a:rPr>
              <a:t>    Тус арга хэмжээ нь Нийслэлийн эрүүл мэндийн байгууллагын тусламж, үйлчилгээнд тэргүүн туршлага нэвтрүүлэх, бүтээлч, оновчтой санал, санаачлагыг дэмжих замаар тусламж, үйлчилгээний чанар, хүртээмжийг сайжруулах зорилгоор зохион байгуулж буй ажил юм. </a:t>
            </a:r>
          </a:p>
          <a:p>
            <a:pPr algn="just">
              <a:buNone/>
            </a:pPr>
            <a:endParaRPr lang="mn-MN" sz="1800" dirty="0" smtClean="0"/>
          </a:p>
          <a:p>
            <a:pPr algn="just">
              <a:buNone/>
            </a:pPr>
            <a:endParaRPr lang="mn-MN" sz="1800" dirty="0" smtClean="0"/>
          </a:p>
          <a:p>
            <a:pPr>
              <a:buNone/>
            </a:pPr>
            <a:endParaRPr lang="en-US" sz="1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b="1" dirty="0" smtClean="0">
                <a:latin typeface="Arial" pitchFamily="34" charset="0"/>
                <a:cs typeface="Arial" pitchFamily="34" charset="0"/>
              </a:rPr>
              <a:t>“Сайн туршлага-2018” </a:t>
            </a:r>
            <a:r>
              <a:rPr lang="mn-MN" dirty="0" smtClean="0">
                <a:latin typeface="Arial" pitchFamily="34" charset="0"/>
                <a:cs typeface="Arial" pitchFamily="34" charset="0"/>
              </a:rPr>
              <a:t>арга хэм</a:t>
            </a:r>
            <a:r>
              <a:rPr lang="mn-MN" dirty="0" smtClean="0"/>
              <a:t>жээ</a:t>
            </a:r>
            <a:endParaRPr lang="en-US" dirty="0"/>
          </a:p>
        </p:txBody>
      </p:sp>
      <p:sp>
        <p:nvSpPr>
          <p:cNvPr id="3" name="Content Placeholder 2"/>
          <p:cNvSpPr>
            <a:spLocks noGrp="1"/>
          </p:cNvSpPr>
          <p:nvPr>
            <p:ph idx="1"/>
          </p:nvPr>
        </p:nvSpPr>
        <p:spPr>
          <a:xfrm>
            <a:off x="457200" y="1219200"/>
            <a:ext cx="8229600" cy="5105400"/>
          </a:xfrm>
        </p:spPr>
        <p:txBody>
          <a:bodyPr/>
          <a:lstStyle/>
          <a:p>
            <a:pPr algn="just">
              <a:buNone/>
            </a:pPr>
            <a:r>
              <a:rPr lang="mn-MN" dirty="0" smtClean="0"/>
              <a:t>   </a:t>
            </a:r>
            <a:r>
              <a:rPr lang="mn-MN" dirty="0" smtClean="0">
                <a:latin typeface="Arial" pitchFamily="34" charset="0"/>
                <a:cs typeface="Arial" pitchFamily="34" charset="0"/>
              </a:rPr>
              <a:t>Энэ өдөр НЭМГ-ын харьяа 26 эрүүл мэндийн байгууллагын нийт 198 бүтээлийн үзэсгэлэн тавигдсан бөгөөд харьяа байгууллага болон Төмөр замын нэгдсэн эмнэлэг, “Мөнгөн гүүр” эмнэлэг, Нялхасын клиник сувиллын төлөөлөл бүхий 600 гаруй эмч, эмнэлгийн мэргэжилтэн үзэж сонирхлоо. Шүүгчдийн бүрэлдэхүүн үзэсгэлэнд тавигдсан бүтээлүүдтэй </a:t>
            </a:r>
            <a:r>
              <a:rPr lang="mn-MN" dirty="0" smtClean="0">
                <a:latin typeface="Arial" pitchFamily="34" charset="0"/>
                <a:cs typeface="Arial" pitchFamily="34" charset="0"/>
              </a:rPr>
              <a:t>нэг</a:t>
            </a:r>
            <a:r>
              <a:rPr lang="en-US" dirty="0" smtClean="0">
                <a:latin typeface="Arial" pitchFamily="34" charset="0"/>
                <a:cs typeface="Arial" pitchFamily="34" charset="0"/>
              </a:rPr>
              <a:t> </a:t>
            </a:r>
            <a:r>
              <a:rPr lang="mn-MN" dirty="0" smtClean="0">
                <a:latin typeface="Arial" pitchFamily="34" charset="0"/>
                <a:cs typeface="Arial" pitchFamily="34" charset="0"/>
              </a:rPr>
              <a:t>бүрчлэн </a:t>
            </a:r>
            <a:r>
              <a:rPr lang="mn-MN" dirty="0" smtClean="0">
                <a:latin typeface="Arial" pitchFamily="34" charset="0"/>
                <a:cs typeface="Arial" pitchFamily="34" charset="0"/>
              </a:rPr>
              <a:t>танилцаж, нийт 5 номинаци, шилдэг 20 сайн туршлагыг шалгаруулсан. Үүнд:</a:t>
            </a:r>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n-MN" b="1" dirty="0" smtClean="0">
                <a:latin typeface="Arial" pitchFamily="34" charset="0"/>
                <a:cs typeface="Arial" pitchFamily="34" charset="0"/>
              </a:rPr>
              <a:t>Шилдэг номинаци шагнал</a:t>
            </a:r>
            <a:endParaRPr lang="en-US" b="1" dirty="0">
              <a:latin typeface="Arial" pitchFamily="34" charset="0"/>
              <a:cs typeface="Arial" pitchFamily="34" charset="0"/>
            </a:endParaRPr>
          </a:p>
        </p:txBody>
      </p:sp>
      <p:sp>
        <p:nvSpPr>
          <p:cNvPr id="3" name="Content Placeholder 2"/>
          <p:cNvSpPr>
            <a:spLocks noGrp="1"/>
          </p:cNvSpPr>
          <p:nvPr>
            <p:ph idx="1"/>
          </p:nvPr>
        </p:nvSpPr>
        <p:spPr>
          <a:xfrm>
            <a:off x="152400" y="1066800"/>
            <a:ext cx="8763000" cy="5486399"/>
          </a:xfrm>
        </p:spPr>
        <p:txBody>
          <a:bodyPr/>
          <a:lstStyle/>
          <a:p>
            <a:pPr algn="just">
              <a:buNone/>
            </a:pPr>
            <a:r>
              <a:rPr lang="mn-MN" sz="2000" dirty="0" smtClean="0">
                <a:latin typeface="Arial" pitchFamily="34" charset="0"/>
                <a:cs typeface="Arial" pitchFamily="34" charset="0"/>
              </a:rPr>
              <a:t>1. Эмнэлгийн тусламж, үйлчилгээг хөнгөвчлөх, хүртээмж сайжруулах асуудлыг шийдвэрлэн ажилласан бүтээл номинацид – Шүд эрүү нүүрний төвийн </a:t>
            </a:r>
            <a:r>
              <a:rPr lang="mn-MN" sz="2000" b="1" dirty="0" smtClean="0">
                <a:latin typeface="Arial" pitchFamily="34" charset="0"/>
                <a:cs typeface="Arial" pitchFamily="34" charset="0"/>
              </a:rPr>
              <a:t>“Хүүхдийн кресло”</a:t>
            </a:r>
          </a:p>
          <a:p>
            <a:pPr algn="just">
              <a:buNone/>
            </a:pPr>
            <a:r>
              <a:rPr lang="mn-MN" sz="2000" dirty="0" smtClean="0">
                <a:latin typeface="Arial" pitchFamily="34" charset="0"/>
                <a:cs typeface="Arial" pitchFamily="34" charset="0"/>
              </a:rPr>
              <a:t>2. Шинээр нэвтрүүлсэн эмчилгээний технологи, хэрэгжилтийн үр дүн номинацид –  Өргөө амаржих газар - </a:t>
            </a:r>
            <a:r>
              <a:rPr lang="mn-MN" sz="2000" b="1" dirty="0" smtClean="0">
                <a:latin typeface="Arial" pitchFamily="34" charset="0"/>
                <a:cs typeface="Arial" pitchFamily="34" charset="0"/>
              </a:rPr>
              <a:t>“Гистероскопи хагалгаа”</a:t>
            </a:r>
          </a:p>
          <a:p>
            <a:pPr algn="just">
              <a:buNone/>
            </a:pPr>
            <a:r>
              <a:rPr lang="mn-MN" sz="2000" dirty="0" smtClean="0">
                <a:latin typeface="Arial" pitchFamily="34" charset="0"/>
                <a:cs typeface="Arial" pitchFamily="34" charset="0"/>
              </a:rPr>
              <a:t>3.  Шинээр нэвтрүүлсэн оношилгооны технологи, хэрэгжилтийн үр дүн – Баянзүрх дүүргийн эрүүл мэндийн төв - </a:t>
            </a:r>
            <a:r>
              <a:rPr lang="mn-MN" sz="2000" b="1" dirty="0" smtClean="0">
                <a:latin typeface="Arial" pitchFamily="34" charset="0"/>
                <a:cs typeface="Arial" pitchFamily="34" charset="0"/>
              </a:rPr>
              <a:t>“ЭХО-оор яс, үе, булчингийн эмгэгийг оношлох нь”</a:t>
            </a:r>
          </a:p>
          <a:p>
            <a:pPr algn="just">
              <a:buNone/>
            </a:pPr>
            <a:r>
              <a:rPr lang="mn-MN" sz="2000" dirty="0" smtClean="0">
                <a:latin typeface="Arial" pitchFamily="34" charset="0"/>
                <a:cs typeface="Arial" pitchFamily="34" charset="0"/>
              </a:rPr>
              <a:t>4. Сувилахуйн тусламж, үйлчилгээний чанар, хүртээмжийг сайжруулахад чиглэсэн шинэ технологи, арга аргачлал номинацид – Чингэлтэй  дүүргийн эрүүл мэндийн төв </a:t>
            </a:r>
            <a:r>
              <a:rPr lang="mn-MN" sz="2000" b="1" dirty="0" smtClean="0">
                <a:latin typeface="Arial" pitchFamily="34" charset="0"/>
                <a:cs typeface="Arial" pitchFamily="34" charset="0"/>
              </a:rPr>
              <a:t>“Бага насны хүүхдийн 12 өдрийн нэмэгдэл хоолны сургалтын аргачлал”</a:t>
            </a:r>
          </a:p>
          <a:p>
            <a:pPr algn="just">
              <a:buNone/>
            </a:pPr>
            <a:r>
              <a:rPr lang="mn-MN" sz="2000" dirty="0" smtClean="0">
                <a:latin typeface="Arial" pitchFamily="34" charset="0"/>
                <a:cs typeface="Arial" pitchFamily="34" charset="0"/>
              </a:rPr>
              <a:t>5. Шинээр нэвтрүүлсэн үйлчилгээний технологи, хэрэгжилтийн үр дүн номинацид - Амгалан амаржих газар - </a:t>
            </a:r>
            <a:r>
              <a:rPr lang="mn-MN" sz="2000" b="1" dirty="0" smtClean="0">
                <a:latin typeface="Arial" pitchFamily="34" charset="0"/>
                <a:cs typeface="Arial" pitchFamily="34" charset="0"/>
              </a:rPr>
              <a:t>“Гарын ариун цэврийг сахих 5 мөчийг үнэлэх </a:t>
            </a:r>
            <a:r>
              <a:rPr lang="en-US" sz="2000" b="1" dirty="0" smtClean="0">
                <a:latin typeface="Arial" pitchFamily="34" charset="0"/>
                <a:cs typeface="Arial" pitchFamily="34" charset="0"/>
              </a:rPr>
              <a:t>SpeedyAudit </a:t>
            </a:r>
            <a:r>
              <a:rPr lang="mn-MN" sz="2000" b="1" dirty="0" smtClean="0">
                <a:latin typeface="Arial" pitchFamily="34" charset="0"/>
                <a:cs typeface="Arial" pitchFamily="34" charset="0"/>
              </a:rPr>
              <a:t>апликейшн” </a:t>
            </a:r>
            <a:r>
              <a:rPr lang="mn-MN" sz="2000" dirty="0" smtClean="0">
                <a:latin typeface="Arial" pitchFamily="34" charset="0"/>
                <a:cs typeface="Arial" pitchFamily="34" charset="0"/>
              </a:rPr>
              <a:t>тус, тус шалгарч өргөмжлөл, мөнгөн шагнал гардууллаа.</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924800" cy="563563"/>
          </a:xfrm>
        </p:spPr>
        <p:txBody>
          <a:bodyPr/>
          <a:lstStyle/>
          <a:p>
            <a:pPr algn="ctr"/>
            <a:r>
              <a:rPr lang="mn-MN" b="1" dirty="0" smtClean="0">
                <a:latin typeface="Arial" pitchFamily="34" charset="0"/>
                <a:cs typeface="Arial" pitchFamily="34" charset="0"/>
              </a:rPr>
              <a:t>Сайн туршлага-2017 шагнал</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1076325"/>
            <a:ext cx="8229600" cy="5553075"/>
          </a:xfrm>
        </p:spPr>
        <p:txBody>
          <a:bodyPr/>
          <a:lstStyle/>
          <a:p>
            <a:pPr algn="just">
              <a:buNone/>
            </a:pPr>
            <a:r>
              <a:rPr lang="mn-MN" sz="1800" dirty="0" smtClean="0">
                <a:latin typeface="Arial" pitchFamily="34" charset="0"/>
                <a:cs typeface="Arial" pitchFamily="34" charset="0"/>
              </a:rPr>
              <a:t>     </a:t>
            </a:r>
            <a:r>
              <a:rPr lang="mn-MN" sz="2000" dirty="0" smtClean="0">
                <a:latin typeface="Arial" pitchFamily="34" charset="0"/>
                <a:cs typeface="Arial" pitchFamily="34" charset="0"/>
              </a:rPr>
              <a:t>Мөн </a:t>
            </a:r>
            <a:r>
              <a:rPr lang="mn-MN" sz="2000" b="1" dirty="0" smtClean="0">
                <a:latin typeface="Arial" pitchFamily="34" charset="0"/>
                <a:cs typeface="Arial" pitchFamily="34" charset="0"/>
              </a:rPr>
              <a:t>“Сайн туршлага-2017” </a:t>
            </a:r>
            <a:r>
              <a:rPr lang="mn-MN" sz="2000" dirty="0" smtClean="0">
                <a:latin typeface="Arial" pitchFamily="34" charset="0"/>
                <a:cs typeface="Arial" pitchFamily="34" charset="0"/>
              </a:rPr>
              <a:t>арга хэмжээнд сурталчилсан шинэ бүтээл, технологи, арга аргачлалаас эмчилгээ, оношилгоо, сувилгаа, үйлчилгээндээ нэвтрүүлэн, нутагшуулж, дэлгэрүүлэн үр дүн тооцон ажилласан:</a:t>
            </a:r>
          </a:p>
          <a:p>
            <a:pPr algn="just">
              <a:buNone/>
            </a:pPr>
            <a:r>
              <a:rPr lang="mn-MN" sz="2000" dirty="0" smtClean="0">
                <a:latin typeface="Arial" pitchFamily="34" charset="0"/>
                <a:cs typeface="Arial" pitchFamily="34" charset="0"/>
              </a:rPr>
              <a:t>·        Баянгол дүүргийн эрүүл мэндийн төв</a:t>
            </a:r>
          </a:p>
          <a:p>
            <a:pPr algn="just">
              <a:buNone/>
            </a:pPr>
            <a:r>
              <a:rPr lang="mn-MN" sz="2000" dirty="0" smtClean="0">
                <a:latin typeface="Arial" pitchFamily="34" charset="0"/>
                <a:cs typeface="Arial" pitchFamily="34" charset="0"/>
              </a:rPr>
              <a:t>·        Сүхбаатар дүүргийн эрүүл мэндийн төв</a:t>
            </a:r>
          </a:p>
          <a:p>
            <a:pPr algn="just">
              <a:buNone/>
            </a:pPr>
            <a:r>
              <a:rPr lang="mn-MN" sz="2000" dirty="0" smtClean="0">
                <a:latin typeface="Arial" pitchFamily="34" charset="0"/>
                <a:cs typeface="Arial" pitchFamily="34" charset="0"/>
              </a:rPr>
              <a:t>·        Баянзүрх дүүргийн нэгдсэн эмнэлэг</a:t>
            </a:r>
          </a:p>
          <a:p>
            <a:pPr algn="just">
              <a:buNone/>
            </a:pPr>
            <a:r>
              <a:rPr lang="mn-MN" sz="2000" dirty="0" smtClean="0">
                <a:latin typeface="Arial" pitchFamily="34" charset="0"/>
                <a:cs typeface="Arial" pitchFamily="34" charset="0"/>
              </a:rPr>
              <a:t>·        Хан-Уул дүүргийн нэгдсэн эмнэлэг</a:t>
            </a:r>
          </a:p>
          <a:p>
            <a:pPr algn="just">
              <a:buNone/>
            </a:pPr>
            <a:r>
              <a:rPr lang="mn-MN" sz="2000" dirty="0" smtClean="0">
                <a:latin typeface="Arial" pitchFamily="34" charset="0"/>
                <a:cs typeface="Arial" pitchFamily="34" charset="0"/>
              </a:rPr>
              <a:t>·    Гачуурт тосгоны эрүүл мэндийн төвийг өргөмжлөл, мөнгөн шагналаар урамшуулсан байна.</a:t>
            </a:r>
          </a:p>
          <a:p>
            <a:pPr algn="just">
              <a:buNone/>
            </a:pPr>
            <a:r>
              <a:rPr lang="mn-MN" sz="2000" dirty="0" smtClean="0">
                <a:latin typeface="Arial" pitchFamily="34" charset="0"/>
                <a:cs typeface="Arial" pitchFamily="34" charset="0"/>
              </a:rPr>
              <a:t>     Эрүүл мэндийн байгууллагын тусламж, үйлчилгээний чанар, хүртээмжийг нэмэгдүүлэх зорилготой “Сайн туршлага” дэлгэрүүлэх энэхүү үйл ажиллагааг жилээс жилд улам өргөжүүлж, бусад байгууллагын оролцоог нэмэгдүүлэхэд анхаарч ажиллана гэдгээ Нийслэлийн Эрүүл мэндийн газрын дарга Л.Төмөрбаатар энэ үеэр онцлон тэмдэглэсэн юм.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010400" cy="563563"/>
          </a:xfrm>
        </p:spPr>
        <p:txBody>
          <a:bodyPr/>
          <a:lstStyle/>
          <a:p>
            <a:pPr algn="ctr"/>
            <a:r>
              <a:rPr lang="mn-MN" b="1" dirty="0" smtClean="0">
                <a:latin typeface="Arial" pitchFamily="34" charset="0"/>
                <a:cs typeface="Arial" pitchFamily="34" charset="0"/>
              </a:rPr>
              <a:t>Арга хэмжээний үйл ажиллагаа</a:t>
            </a:r>
            <a:endParaRPr lang="en-US" b="1" dirty="0">
              <a:latin typeface="Arial" pitchFamily="34" charset="0"/>
              <a:cs typeface="Arial" pitchFamily="34" charset="0"/>
            </a:endParaRPr>
          </a:p>
        </p:txBody>
      </p:sp>
      <p:pic>
        <p:nvPicPr>
          <p:cNvPr id="2050" name="Picture 2" descr="C:\Users\Oyunzul\Downloads\0.JPG"/>
          <p:cNvPicPr>
            <a:picLocks noGrp="1" noChangeAspect="1" noChangeArrowheads="1"/>
          </p:cNvPicPr>
          <p:nvPr>
            <p:ph idx="1"/>
          </p:nvPr>
        </p:nvPicPr>
        <p:blipFill>
          <a:blip r:embed="rId2" cstate="print"/>
          <a:srcRect/>
          <a:stretch>
            <a:fillRect/>
          </a:stretch>
        </p:blipFill>
        <p:spPr bwMode="auto">
          <a:xfrm>
            <a:off x="609600" y="1295400"/>
            <a:ext cx="3657600" cy="4724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Picture 2" descr="C:\Users\Oyunzul\Downloads\00.JPG"/>
          <p:cNvPicPr>
            <a:picLocks noChangeAspect="1" noChangeArrowheads="1"/>
          </p:cNvPicPr>
          <p:nvPr/>
        </p:nvPicPr>
        <p:blipFill>
          <a:blip r:embed="rId3" cstate="print"/>
          <a:srcRect/>
          <a:stretch>
            <a:fillRect/>
          </a:stretch>
        </p:blipFill>
        <p:spPr bwMode="auto">
          <a:xfrm>
            <a:off x="4876800" y="1295400"/>
            <a:ext cx="3657600" cy="4724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n-MN" b="1" dirty="0" smtClean="0">
                <a:latin typeface="Arial" pitchFamily="34" charset="0"/>
                <a:cs typeface="Arial" pitchFamily="34" charset="0"/>
              </a:rPr>
              <a:t>Багануур дүүрэг Эрүүл мэндийн төв</a:t>
            </a:r>
            <a:endParaRPr lang="en-US" b="1" dirty="0">
              <a:latin typeface="Arial" pitchFamily="34" charset="0"/>
              <a:cs typeface="Arial" pitchFamily="34" charset="0"/>
            </a:endParaRPr>
          </a:p>
        </p:txBody>
      </p:sp>
      <p:sp>
        <p:nvSpPr>
          <p:cNvPr id="7" name="Content Placeholder 6"/>
          <p:cNvSpPr>
            <a:spLocks noGrp="1"/>
          </p:cNvSpPr>
          <p:nvPr>
            <p:ph idx="1"/>
          </p:nvPr>
        </p:nvSpPr>
        <p:spPr>
          <a:xfrm>
            <a:off x="457200" y="1600200"/>
            <a:ext cx="8229600" cy="4724400"/>
          </a:xfrm>
        </p:spPr>
        <p:txBody>
          <a:bodyPr/>
          <a:lstStyle/>
          <a:p>
            <a:pPr algn="just">
              <a:buNone/>
            </a:pPr>
            <a:r>
              <a:rPr lang="mn-MN" dirty="0" smtClean="0"/>
              <a:t>   </a:t>
            </a:r>
            <a:r>
              <a:rPr lang="mn-MN" sz="4000" dirty="0" smtClean="0">
                <a:latin typeface="Arial" pitchFamily="34" charset="0"/>
                <a:cs typeface="Arial" pitchFamily="34" charset="0"/>
              </a:rPr>
              <a:t>Манай байгууллагаас</a:t>
            </a:r>
            <a:r>
              <a:rPr lang="mn-MN" sz="4000" b="1" dirty="0" smtClean="0">
                <a:latin typeface="Arial" pitchFamily="34" charset="0"/>
                <a:cs typeface="Arial" pitchFamily="34" charset="0"/>
              </a:rPr>
              <a:t> “Сайн туршлага-2018”</a:t>
            </a:r>
            <a:r>
              <a:rPr lang="mn-MN" sz="4000" dirty="0" smtClean="0">
                <a:latin typeface="Arial" pitchFamily="34" charset="0"/>
                <a:cs typeface="Arial" pitchFamily="34" charset="0"/>
              </a:rPr>
              <a:t> арга хэмжээнд 19 бүтээл оролцож, 2 бүтээл шилдэг бүтээлд шалгарч </a:t>
            </a:r>
            <a:r>
              <a:rPr lang="mn-MN" sz="4000" b="1" dirty="0" smtClean="0">
                <a:latin typeface="Arial" pitchFamily="34" charset="0"/>
                <a:cs typeface="Arial" pitchFamily="34" charset="0"/>
              </a:rPr>
              <a:t>“ГЭРЧИЛГЭЭ”</a:t>
            </a:r>
            <a:r>
              <a:rPr lang="mn-MN" sz="4000" dirty="0" smtClean="0">
                <a:latin typeface="Arial" pitchFamily="34" charset="0"/>
                <a:cs typeface="Arial" pitchFamily="34" charset="0"/>
              </a:rPr>
              <a:t> авч, 19 бүтээл </a:t>
            </a:r>
            <a:r>
              <a:rPr lang="mn-MN" sz="4000" b="1" dirty="0" smtClean="0">
                <a:latin typeface="Arial" pitchFamily="34" charset="0"/>
                <a:cs typeface="Arial" pitchFamily="34" charset="0"/>
              </a:rPr>
              <a:t>“БАТЛАМЖ”</a:t>
            </a:r>
            <a:r>
              <a:rPr lang="mn-MN" sz="4000" dirty="0" smtClean="0">
                <a:latin typeface="Arial" pitchFamily="34" charset="0"/>
                <a:cs typeface="Arial" pitchFamily="34" charset="0"/>
              </a:rPr>
              <a:t> гардан авлаа.</a:t>
            </a:r>
            <a:endParaRPr lang="en-US" sz="4000" dirty="0" smtClean="0">
              <a:latin typeface="Arial" pitchFamily="34" charset="0"/>
              <a:cs typeface="Arial" pitchFamily="34" charset="0"/>
            </a:endParaRP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6248400" cy="563563"/>
          </a:xfrm>
        </p:spPr>
        <p:txBody>
          <a:bodyPr/>
          <a:lstStyle/>
          <a:p>
            <a:pPr algn="ctr"/>
            <a:r>
              <a:rPr lang="mn-MN" sz="4000" b="1" dirty="0" smtClean="0">
                <a:latin typeface="Arial" pitchFamily="34" charset="0"/>
                <a:cs typeface="Arial" pitchFamily="34" charset="0"/>
              </a:rPr>
              <a:t>Гэрчилгээ</a:t>
            </a:r>
            <a:endParaRPr lang="en-US" sz="4000" b="1" dirty="0">
              <a:latin typeface="Arial" pitchFamily="34" charset="0"/>
              <a:cs typeface="Arial" pitchFamily="34" charset="0"/>
            </a:endParaRPr>
          </a:p>
        </p:txBody>
      </p:sp>
      <p:sp>
        <p:nvSpPr>
          <p:cNvPr id="3" name="Content Placeholder 2"/>
          <p:cNvSpPr>
            <a:spLocks noGrp="1"/>
          </p:cNvSpPr>
          <p:nvPr>
            <p:ph idx="1"/>
          </p:nvPr>
        </p:nvSpPr>
        <p:spPr>
          <a:xfrm>
            <a:off x="228600" y="1447800"/>
            <a:ext cx="8458200" cy="4876800"/>
          </a:xfrm>
        </p:spPr>
        <p:txBody>
          <a:bodyPr/>
          <a:lstStyle/>
          <a:p>
            <a:pPr>
              <a:buNone/>
            </a:pPr>
            <a:r>
              <a:rPr lang="mn-MN" dirty="0" smtClean="0"/>
              <a:t> </a:t>
            </a:r>
            <a:endParaRPr lang="en-US" dirty="0" smtClean="0"/>
          </a:p>
          <a:p>
            <a:pPr marL="514350" lvl="0" indent="-514350" algn="just">
              <a:buAutoNum type="arabicPeriod"/>
            </a:pPr>
            <a:r>
              <a:rPr lang="mn-MN" b="1" dirty="0" smtClean="0">
                <a:latin typeface="Arial" pitchFamily="34" charset="0"/>
                <a:cs typeface="Arial" pitchFamily="34" charset="0"/>
              </a:rPr>
              <a:t>”Шилбэний хугарлыг түгжээт хадаасаар хадах, бэхлэх мэс засал” </a:t>
            </a:r>
            <a:r>
              <a:rPr lang="mn-MN" dirty="0" smtClean="0">
                <a:latin typeface="Arial" pitchFamily="34" charset="0"/>
                <a:cs typeface="Arial" pitchFamily="34" charset="0"/>
              </a:rPr>
              <a:t>– Мэс засал, эмэгтэйчүүдийн тасгийн эрхлэгч, эмч </a:t>
            </a:r>
          </a:p>
          <a:p>
            <a:pPr marL="514350" lvl="0" indent="-514350" algn="just">
              <a:buNone/>
            </a:pPr>
            <a:r>
              <a:rPr lang="mn-MN" dirty="0" smtClean="0">
                <a:latin typeface="Arial" pitchFamily="34" charset="0"/>
                <a:cs typeface="Arial" pitchFamily="34" charset="0"/>
              </a:rPr>
              <a:t>     С.Баатар-Уул, хагалгааны багийн хамт олон</a:t>
            </a:r>
            <a:endParaRPr lang="en-US" dirty="0" smtClean="0">
              <a:latin typeface="Arial" pitchFamily="34" charset="0"/>
              <a:cs typeface="Arial" pitchFamily="34" charset="0"/>
            </a:endParaRPr>
          </a:p>
          <a:p>
            <a:pPr lvl="0" algn="just">
              <a:buNone/>
            </a:pPr>
            <a:r>
              <a:rPr lang="mn-MN" dirty="0" smtClean="0">
                <a:latin typeface="Arial" pitchFamily="34" charset="0"/>
                <a:cs typeface="Arial" pitchFamily="34" charset="0"/>
              </a:rPr>
              <a:t>2. </a:t>
            </a:r>
            <a:r>
              <a:rPr lang="mn-MN" b="1" dirty="0" smtClean="0">
                <a:latin typeface="Arial" pitchFamily="34" charset="0"/>
                <a:cs typeface="Arial" pitchFamily="34" charset="0"/>
              </a:rPr>
              <a:t>”Өвдөлтийн хяналтын хуудас” </a:t>
            </a:r>
            <a:r>
              <a:rPr lang="mn-MN" dirty="0" smtClean="0">
                <a:latin typeface="Arial" pitchFamily="34" charset="0"/>
                <a:cs typeface="Arial" pitchFamily="34" charset="0"/>
              </a:rPr>
              <a:t>– МСЗЭ-ний   </a:t>
            </a:r>
          </a:p>
          <a:p>
            <a:pPr lvl="0" algn="just">
              <a:buNone/>
            </a:pPr>
            <a:r>
              <a:rPr lang="mn-MN" dirty="0" smtClean="0">
                <a:latin typeface="Arial" pitchFamily="34" charset="0"/>
                <a:cs typeface="Arial" pitchFamily="34" charset="0"/>
              </a:rPr>
              <a:t>    тасгийн ахлах сувилагч Л.Отгонсүрэн, тасгийн хамт олон</a:t>
            </a:r>
            <a:endParaRPr lang="en-US" dirty="0" smtClean="0">
              <a:latin typeface="Arial" pitchFamily="34" charset="0"/>
              <a:cs typeface="Arial" pitchFamily="34" charset="0"/>
            </a:endParaRPr>
          </a:p>
          <a:p>
            <a:endParaRPr lang="en-US" dirty="0" smtClean="0"/>
          </a:p>
          <a:p>
            <a:pPr marL="514350" indent="-514350" algn="just">
              <a:buAutoNum type="arabicPeriod"/>
            </a:pPr>
            <a:endParaRPr lang="mn-MN" dirty="0" smtClean="0">
              <a:latin typeface="Arial" pitchFamily="34" charset="0"/>
              <a:cs typeface="Arial" pitchFamily="34" charset="0"/>
            </a:endParaRPr>
          </a:p>
          <a:p>
            <a:pPr marL="514350" indent="-514350" algn="just">
              <a:buAutoNum type="arabicPeriod"/>
            </a:pPr>
            <a:endParaRPr lang="en-US"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cdb2004c031gl">
  <a:themeElements>
    <a:clrScheme name="sample 1">
      <a:dk1>
        <a:srgbClr val="1D528D"/>
      </a:dk1>
      <a:lt1>
        <a:srgbClr val="FFFFFF"/>
      </a:lt1>
      <a:dk2>
        <a:srgbClr val="000000"/>
      </a:dk2>
      <a:lt2>
        <a:srgbClr val="C0C0C0"/>
      </a:lt2>
      <a:accent1>
        <a:srgbClr val="1B9AD9"/>
      </a:accent1>
      <a:accent2>
        <a:srgbClr val="1DB3AC"/>
      </a:accent2>
      <a:accent3>
        <a:srgbClr val="FFFFFF"/>
      </a:accent3>
      <a:accent4>
        <a:srgbClr val="174578"/>
      </a:accent4>
      <a:accent5>
        <a:srgbClr val="ABCAE9"/>
      </a:accent5>
      <a:accent6>
        <a:srgbClr val="19A29B"/>
      </a:accent6>
      <a:hlink>
        <a:srgbClr val="9999FF"/>
      </a:hlink>
      <a:folHlink>
        <a:srgbClr val="969696"/>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1D528D"/>
        </a:dk1>
        <a:lt1>
          <a:srgbClr val="FFFFFF"/>
        </a:lt1>
        <a:dk2>
          <a:srgbClr val="000000"/>
        </a:dk2>
        <a:lt2>
          <a:srgbClr val="C0C0C0"/>
        </a:lt2>
        <a:accent1>
          <a:srgbClr val="1B9AD9"/>
        </a:accent1>
        <a:accent2>
          <a:srgbClr val="1DB3AC"/>
        </a:accent2>
        <a:accent3>
          <a:srgbClr val="FFFFFF"/>
        </a:accent3>
        <a:accent4>
          <a:srgbClr val="174578"/>
        </a:accent4>
        <a:accent5>
          <a:srgbClr val="ABCAE9"/>
        </a:accent5>
        <a:accent6>
          <a:srgbClr val="19A29B"/>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003366"/>
        </a:dk1>
        <a:lt1>
          <a:srgbClr val="FFFFFF"/>
        </a:lt1>
        <a:dk2>
          <a:srgbClr val="000000"/>
        </a:dk2>
        <a:lt2>
          <a:srgbClr val="C0C0C0"/>
        </a:lt2>
        <a:accent1>
          <a:srgbClr val="3556A7"/>
        </a:accent1>
        <a:accent2>
          <a:srgbClr val="C78DD7"/>
        </a:accent2>
        <a:accent3>
          <a:srgbClr val="FFFFFF"/>
        </a:accent3>
        <a:accent4>
          <a:srgbClr val="002A56"/>
        </a:accent4>
        <a:accent5>
          <a:srgbClr val="AEB4D0"/>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cdb2004c031gl</Template>
  <TotalTime>1038</TotalTime>
  <Words>603</Words>
  <Application>Microsoft Office PowerPoint</Application>
  <PresentationFormat>On-screen Show (4:3)</PresentationFormat>
  <Paragraphs>76</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cdb2004c031gl</vt:lpstr>
      <vt:lpstr>Image</vt:lpstr>
      <vt:lpstr>  Сайн туршлага-2018 </vt:lpstr>
      <vt:lpstr>Зорилго</vt:lpstr>
      <vt:lpstr>“Сайн туршлага-2018” арга хэмжээ</vt:lpstr>
      <vt:lpstr>“Сайн туршлага-2018” арга хэмжээ</vt:lpstr>
      <vt:lpstr>Шилдэг номинаци шагнал</vt:lpstr>
      <vt:lpstr>Сайн туршлага-2017 шагнал</vt:lpstr>
      <vt:lpstr>Арга хэмжээний үйл ажиллагаа</vt:lpstr>
      <vt:lpstr>Багануур дүүрэг Эрүүл мэндийн төв</vt:lpstr>
      <vt:lpstr>Гэрчилгээ</vt:lpstr>
      <vt:lpstr>Батламж</vt:lpstr>
      <vt:lpstr>Батламж</vt:lpstr>
      <vt:lpstr>Батламж</vt:lpstr>
      <vt:lpstr>Талархал</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Тайлан </dc:title>
  <dc:creator>Oyunzul</dc:creator>
  <cp:lastModifiedBy>Oyunzul</cp:lastModifiedBy>
  <cp:revision>104</cp:revision>
  <dcterms:created xsi:type="dcterms:W3CDTF">2011-12-09T03:56:12Z</dcterms:created>
  <dcterms:modified xsi:type="dcterms:W3CDTF">2018-10-08T07:04:35Z</dcterms:modified>
</cp:coreProperties>
</file>