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2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9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charts/chart10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charts/chart11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charts/chart12.xml" ContentType="application/vnd.openxmlformats-officedocument.drawingml.chart+xml"/>
  <Override PartName="/ppt/charts/style11.xml" ContentType="application/vnd.ms-office.chartstyle+xml"/>
  <Override PartName="/ppt/charts/colors11.xml" ContentType="application/vnd.ms-office.chartcolorstyle+xml"/>
  <Override PartName="/ppt/charts/chart13.xml" ContentType="application/vnd.openxmlformats-officedocument.drawingml.chart+xml"/>
  <Override PartName="/ppt/charts/style12.xml" ContentType="application/vnd.ms-office.chartstyle+xml"/>
  <Override PartName="/ppt/charts/colors12.xml" ContentType="application/vnd.ms-office.chartcolorstyle+xml"/>
  <Override PartName="/ppt/charts/chart14.xml" ContentType="application/vnd.openxmlformats-officedocument.drawingml.chart+xml"/>
  <Override PartName="/ppt/charts/style13.xml" ContentType="application/vnd.ms-office.chartstyle+xml"/>
  <Override PartName="/ppt/charts/colors13.xml" ContentType="application/vnd.ms-office.chartcolorstyle+xml"/>
  <Override PartName="/ppt/charts/chart15.xml" ContentType="application/vnd.openxmlformats-officedocument.drawingml.chart+xml"/>
  <Override PartName="/ppt/charts/style14.xml" ContentType="application/vnd.ms-office.chartstyle+xml"/>
  <Override PartName="/ppt/charts/colors14.xml" ContentType="application/vnd.ms-office.chartcolorstyle+xml"/>
  <Override PartName="/ppt/charts/chart16.xml" ContentType="application/vnd.openxmlformats-officedocument.drawingml.chart+xml"/>
  <Override PartName="/ppt/charts/style15.xml" ContentType="application/vnd.ms-office.chartstyle+xml"/>
  <Override PartName="/ppt/charts/colors15.xml" ContentType="application/vnd.ms-office.chartcolorstyle+xml"/>
  <Override PartName="/ppt/notesSlides/notesSlide3.xml" ContentType="application/vnd.openxmlformats-officedocument.presentationml.notesSlide+xml"/>
  <Override PartName="/ppt/charts/chart17.xml" ContentType="application/vnd.openxmlformats-officedocument.drawingml.chart+xml"/>
  <Override PartName="/ppt/charts/style16.xml" ContentType="application/vnd.ms-office.chartstyle+xml"/>
  <Override PartName="/ppt/charts/colors16.xml" ContentType="application/vnd.ms-office.chartcolorstyle+xml"/>
  <Override PartName="/ppt/charts/chart18.xml" ContentType="application/vnd.openxmlformats-officedocument.drawingml.chart+xml"/>
  <Override PartName="/ppt/charts/style17.xml" ContentType="application/vnd.ms-office.chartstyle+xml"/>
  <Override PartName="/ppt/charts/colors17.xml" ContentType="application/vnd.ms-office.chartcolorstyle+xml"/>
  <Override PartName="/ppt/charts/chart19.xml" ContentType="application/vnd.openxmlformats-officedocument.drawingml.chart+xml"/>
  <Override PartName="/ppt/charts/style18.xml" ContentType="application/vnd.ms-office.chartstyle+xml"/>
  <Override PartName="/ppt/charts/colors18.xml" ContentType="application/vnd.ms-office.chartcolorstyle+xml"/>
  <Override PartName="/ppt/charts/chart20.xml" ContentType="application/vnd.openxmlformats-officedocument.drawingml.chart+xml"/>
  <Override PartName="/ppt/charts/style19.xml" ContentType="application/vnd.ms-office.chartstyle+xml"/>
  <Override PartName="/ppt/charts/colors19.xml" ContentType="application/vnd.ms-office.chartcolorstyle+xml"/>
  <Override PartName="/ppt/notesSlides/notesSlide4.xml" ContentType="application/vnd.openxmlformats-officedocument.presentationml.notesSlide+xml"/>
  <Override PartName="/ppt/charts/chart21.xml" ContentType="application/vnd.openxmlformats-officedocument.drawingml.chart+xml"/>
  <Override PartName="/ppt/charts/style20.xml" ContentType="application/vnd.ms-office.chartstyle+xml"/>
  <Override PartName="/ppt/charts/colors20.xml" ContentType="application/vnd.ms-office.chartcolorstyle+xml"/>
  <Override PartName="/ppt/charts/chart22.xml" ContentType="application/vnd.openxmlformats-officedocument.drawingml.chart+xml"/>
  <Override PartName="/ppt/charts/style21.xml" ContentType="application/vnd.ms-office.chartstyle+xml"/>
  <Override PartName="/ppt/charts/colors21.xml" ContentType="application/vnd.ms-office.chartcolorstyle+xml"/>
  <Override PartName="/ppt/charts/chart23.xml" ContentType="application/vnd.openxmlformats-officedocument.drawingml.chart+xml"/>
  <Override PartName="/ppt/charts/style22.xml" ContentType="application/vnd.ms-office.chartstyle+xml"/>
  <Override PartName="/ppt/charts/colors22.xml" ContentType="application/vnd.ms-office.chartcolorstyle+xml"/>
  <Override PartName="/ppt/charts/chart24.xml" ContentType="application/vnd.openxmlformats-officedocument.drawingml.chart+xml"/>
  <Override PartName="/ppt/charts/style23.xml" ContentType="application/vnd.ms-office.chartstyle+xml"/>
  <Override PartName="/ppt/charts/colors23.xml" ContentType="application/vnd.ms-office.chartcolorstyle+xml"/>
  <Override PartName="/ppt/charts/chart25.xml" ContentType="application/vnd.openxmlformats-officedocument.drawingml.chart+xml"/>
  <Override PartName="/ppt/charts/style24.xml" ContentType="application/vnd.ms-office.chartstyle+xml"/>
  <Override PartName="/ppt/charts/colors24.xml" ContentType="application/vnd.ms-office.chartcolorstyle+xml"/>
  <Override PartName="/ppt/charts/chart26.xml" ContentType="application/vnd.openxmlformats-officedocument.drawingml.chart+xml"/>
  <Override PartName="/ppt/charts/style25.xml" ContentType="application/vnd.ms-office.chartstyle+xml"/>
  <Override PartName="/ppt/charts/colors25.xml" ContentType="application/vnd.ms-office.chartcolorstyle+xml"/>
  <Override PartName="/ppt/charts/chart27.xml" ContentType="application/vnd.openxmlformats-officedocument.drawingml.chart+xml"/>
  <Override PartName="/ppt/charts/style26.xml" ContentType="application/vnd.ms-office.chartstyle+xml"/>
  <Override PartName="/ppt/charts/colors26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60" r:id="rId1"/>
  </p:sldMasterIdLst>
  <p:notesMasterIdLst>
    <p:notesMasterId r:id="rId34"/>
  </p:notesMasterIdLst>
  <p:handoutMasterIdLst>
    <p:handoutMasterId r:id="rId35"/>
  </p:handoutMasterIdLst>
  <p:sldIdLst>
    <p:sldId id="355" r:id="rId2"/>
    <p:sldId id="431" r:id="rId3"/>
    <p:sldId id="437" r:id="rId4"/>
    <p:sldId id="438" r:id="rId5"/>
    <p:sldId id="362" r:id="rId6"/>
    <p:sldId id="449" r:id="rId7"/>
    <p:sldId id="453" r:id="rId8"/>
    <p:sldId id="277" r:id="rId9"/>
    <p:sldId id="289" r:id="rId10"/>
    <p:sldId id="451" r:id="rId11"/>
    <p:sldId id="439" r:id="rId12"/>
    <p:sldId id="440" r:id="rId13"/>
    <p:sldId id="441" r:id="rId14"/>
    <p:sldId id="332" r:id="rId15"/>
    <p:sldId id="442" r:id="rId16"/>
    <p:sldId id="454" r:id="rId17"/>
    <p:sldId id="432" r:id="rId18"/>
    <p:sldId id="443" r:id="rId19"/>
    <p:sldId id="444" r:id="rId20"/>
    <p:sldId id="278" r:id="rId21"/>
    <p:sldId id="376" r:id="rId22"/>
    <p:sldId id="344" r:id="rId23"/>
    <p:sldId id="445" r:id="rId24"/>
    <p:sldId id="433" r:id="rId25"/>
    <p:sldId id="434" r:id="rId26"/>
    <p:sldId id="411" r:id="rId27"/>
    <p:sldId id="412" r:id="rId28"/>
    <p:sldId id="426" r:id="rId29"/>
    <p:sldId id="446" r:id="rId30"/>
    <p:sldId id="407" r:id="rId31"/>
    <p:sldId id="455" r:id="rId32"/>
    <p:sldId id="417" r:id="rId33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>
          <p15:clr>
            <a:srgbClr val="A4A3A4"/>
          </p15:clr>
        </p15:guide>
        <p15:guide id="2" pos="2208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E929F9F4-4A8F-4326-A1B4-22849713DDAB}" styleName="Dark Style 1 - Accent 4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wholeTbl>
    <a:band1H>
      <a:tcStyle>
        <a:tcBdr/>
        <a:fill>
          <a:solidFill>
            <a:schemeClr val="accent4">
              <a:shade val="60000"/>
            </a:schemeClr>
          </a:solidFill>
        </a:fill>
      </a:tcStyle>
    </a:band1H>
    <a:band1V>
      <a:tcStyle>
        <a:tcBdr/>
        <a:fill>
          <a:solidFill>
            <a:schemeClr val="accent4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4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4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4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125E5076-3810-47DD-B79F-674D7AD40C01}" styleName="Dark Style 1 - Accent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787" autoAdjust="0"/>
    <p:restoredTop sz="93525" autoAdjust="0"/>
  </p:normalViewPr>
  <p:slideViewPr>
    <p:cSldViewPr>
      <p:cViewPr varScale="1">
        <p:scale>
          <a:sx n="64" d="100"/>
          <a:sy n="64" d="100"/>
        </p:scale>
        <p:origin x="1350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294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2580" y="-96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9.xlsx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0.xlsx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1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1.xlsx"/><Relationship Id="rId2" Type="http://schemas.microsoft.com/office/2011/relationships/chartColorStyle" Target="colors11.xml"/><Relationship Id="rId1" Type="http://schemas.microsoft.com/office/2011/relationships/chartStyle" Target="style11.xml"/></Relationships>
</file>

<file path=ppt/charts/_rels/chart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microsoft.com/office/2011/relationships/chartColorStyle" Target="colors12.xml"/><Relationship Id="rId1" Type="http://schemas.microsoft.com/office/2011/relationships/chartStyle" Target="style12.xml"/></Relationships>
</file>

<file path=ppt/charts/_rels/chart1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2.xlsx"/><Relationship Id="rId2" Type="http://schemas.microsoft.com/office/2011/relationships/chartColorStyle" Target="colors13.xml"/><Relationship Id="rId1" Type="http://schemas.microsoft.com/office/2011/relationships/chartStyle" Target="style13.xml"/></Relationships>
</file>

<file path=ppt/charts/_rels/chart1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3.xlsx"/><Relationship Id="rId2" Type="http://schemas.microsoft.com/office/2011/relationships/chartColorStyle" Target="colors14.xml"/><Relationship Id="rId1" Type="http://schemas.microsoft.com/office/2011/relationships/chartStyle" Target="style14.xml"/></Relationships>
</file>

<file path=ppt/charts/_rels/chart1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4.xlsx"/><Relationship Id="rId2" Type="http://schemas.microsoft.com/office/2011/relationships/chartColorStyle" Target="colors15.xml"/><Relationship Id="rId1" Type="http://schemas.microsoft.com/office/2011/relationships/chartStyle" Target="style15.xml"/></Relationships>
</file>

<file path=ppt/charts/_rels/chart1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5.xlsx"/><Relationship Id="rId2" Type="http://schemas.microsoft.com/office/2011/relationships/chartColorStyle" Target="colors16.xml"/><Relationship Id="rId1" Type="http://schemas.microsoft.com/office/2011/relationships/chartStyle" Target="style16.xml"/></Relationships>
</file>

<file path=ppt/charts/_rels/chart1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6.xlsx"/><Relationship Id="rId2" Type="http://schemas.microsoft.com/office/2011/relationships/chartColorStyle" Target="colors17.xml"/><Relationship Id="rId1" Type="http://schemas.microsoft.com/office/2011/relationships/chartStyle" Target="style17.xml"/></Relationships>
</file>

<file path=ppt/charts/_rels/chart19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7.xlsx"/><Relationship Id="rId2" Type="http://schemas.microsoft.com/office/2011/relationships/chartColorStyle" Target="colors18.xml"/><Relationship Id="rId1" Type="http://schemas.microsoft.com/office/2011/relationships/chartStyle" Target="style18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20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8.xlsx"/><Relationship Id="rId2" Type="http://schemas.microsoft.com/office/2011/relationships/chartColorStyle" Target="colors19.xml"/><Relationship Id="rId1" Type="http://schemas.microsoft.com/office/2011/relationships/chartStyle" Target="style19.xml"/></Relationships>
</file>

<file path=ppt/charts/_rels/chart2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9.xlsx"/><Relationship Id="rId2" Type="http://schemas.microsoft.com/office/2011/relationships/chartColorStyle" Target="colors20.xml"/><Relationship Id="rId1" Type="http://schemas.microsoft.com/office/2011/relationships/chartStyle" Target="style20.xml"/></Relationships>
</file>

<file path=ppt/charts/_rels/chart2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0.xlsx"/><Relationship Id="rId2" Type="http://schemas.microsoft.com/office/2011/relationships/chartColorStyle" Target="colors21.xml"/><Relationship Id="rId1" Type="http://schemas.microsoft.com/office/2011/relationships/chartStyle" Target="style21.xml"/></Relationships>
</file>

<file path=ppt/charts/_rels/chart2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1.xlsx"/><Relationship Id="rId2" Type="http://schemas.microsoft.com/office/2011/relationships/chartColorStyle" Target="colors22.xml"/><Relationship Id="rId1" Type="http://schemas.microsoft.com/office/2011/relationships/chartStyle" Target="style22.xml"/></Relationships>
</file>

<file path=ppt/charts/_rels/chart2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2.xlsx"/><Relationship Id="rId2" Type="http://schemas.microsoft.com/office/2011/relationships/chartColorStyle" Target="colors23.xml"/><Relationship Id="rId1" Type="http://schemas.microsoft.com/office/2011/relationships/chartStyle" Target="style23.xml"/></Relationships>
</file>

<file path=ppt/charts/_rels/chart2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3.xlsx"/><Relationship Id="rId2" Type="http://schemas.microsoft.com/office/2011/relationships/chartColorStyle" Target="colors24.xml"/><Relationship Id="rId1" Type="http://schemas.microsoft.com/office/2011/relationships/chartStyle" Target="style24.xml"/></Relationships>
</file>

<file path=ppt/charts/_rels/chart2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4.xlsx"/><Relationship Id="rId2" Type="http://schemas.microsoft.com/office/2011/relationships/chartColorStyle" Target="colors25.xml"/><Relationship Id="rId1" Type="http://schemas.microsoft.com/office/2011/relationships/chartStyle" Target="style25.xml"/></Relationships>
</file>

<file path=ppt/charts/_rels/chart2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5.xlsx"/><Relationship Id="rId2" Type="http://schemas.microsoft.com/office/2011/relationships/chartColorStyle" Target="colors26.xml"/><Relationship Id="rId1" Type="http://schemas.microsoft.com/office/2011/relationships/chartStyle" Target="style26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5.xlsx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6.xlsx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7.xlsx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8.xlsx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4.4184909578610369E-2"/>
          <c:y val="5.3414734871427776E-2"/>
          <c:w val="0.88391976738201838"/>
          <c:h val="0.6080489938757655"/>
        </c:manualLayout>
      </c:layout>
      <c:pie3D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FF79-4CF6-939A-F7B45DF10EA1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FF79-4CF6-939A-F7B45DF10EA1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5-FF79-4CF6-939A-F7B45DF10EA1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7-FF79-4CF6-939A-F7B45DF10EA1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9-FF79-4CF6-939A-F7B45DF10EA1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en-US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Sheet1!$A$2:$A$6</c:f>
              <c:strCache>
                <c:ptCount val="5"/>
                <c:pt idx="0">
                  <c:v>Өвчний учир амбулатори</c:v>
                </c:pt>
                <c:pt idx="1">
                  <c:v>Урьдчилан сэргийлэх</c:v>
                </c:pt>
                <c:pt idx="2">
                  <c:v>Идэвхтэй хяналт</c:v>
                </c:pt>
                <c:pt idx="3">
                  <c:v>Гэрийн эргэлт</c:v>
                </c:pt>
                <c:pt idx="4">
                  <c:v>Гэрийн дуудлага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59.6</c:v>
                </c:pt>
                <c:pt idx="1">
                  <c:v>24.9</c:v>
                </c:pt>
                <c:pt idx="2">
                  <c:v>7.3</c:v>
                </c:pt>
                <c:pt idx="3">
                  <c:v>7.7</c:v>
                </c:pt>
                <c:pt idx="4">
                  <c:v>0.4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FF79-4CF6-939A-F7B45DF10EA1}"/>
            </c:ext>
          </c:extLst>
        </c:ser>
        <c:dLbls>
          <c:dLblPos val="bestFit"/>
          <c:showLegendKey val="0"/>
          <c:showVal val="1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1.9302493438320207E-2"/>
          <c:y val="0.63662962962962955"/>
          <c:w val="0.97139501312335963"/>
          <c:h val="0.3481420239136774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800">
          <a:solidFill>
            <a:schemeClr val="tx1"/>
          </a:solidFill>
        </a:defRPr>
      </a:pPr>
      <a:endParaRPr lang="en-US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2024.04</c:v>
                </c:pt>
              </c:strCache>
            </c:strRef>
          </c:tx>
          <c:spPr>
            <a:solidFill>
              <a:schemeClr val="accent5">
                <a:lumMod val="75000"/>
              </a:schemeClr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Sheet1!$A$2:$A$11</c:f>
              <c:strCache>
                <c:ptCount val="10"/>
                <c:pt idx="0">
                  <c:v>БГДЭМТ</c:v>
                </c:pt>
                <c:pt idx="1">
                  <c:v>БЗДЭМТ</c:v>
                </c:pt>
                <c:pt idx="2">
                  <c:v>СХДЭМТ</c:v>
                </c:pt>
                <c:pt idx="3">
                  <c:v>СБДЭМТ</c:v>
                </c:pt>
                <c:pt idx="4">
                  <c:v>ХУДЭМТ</c:v>
                </c:pt>
                <c:pt idx="5">
                  <c:v>ЧДЭМТ</c:v>
                </c:pt>
                <c:pt idx="6">
                  <c:v>БНДЭМТ</c:v>
                </c:pt>
                <c:pt idx="7">
                  <c:v>НДЭМТ</c:v>
                </c:pt>
                <c:pt idx="8">
                  <c:v>БХДЭМТ</c:v>
                </c:pt>
                <c:pt idx="9">
                  <c:v>Дүүргийн дундаж</c:v>
                </c:pt>
              </c:strCache>
            </c:strRef>
          </c:cat>
          <c:val>
            <c:numRef>
              <c:f>Sheet1!$B$2:$B$11</c:f>
              <c:numCache>
                <c:formatCode>General</c:formatCode>
                <c:ptCount val="10"/>
                <c:pt idx="0">
                  <c:v>0.4</c:v>
                </c:pt>
                <c:pt idx="1">
                  <c:v>0.6</c:v>
                </c:pt>
                <c:pt idx="2">
                  <c:v>0.8</c:v>
                </c:pt>
                <c:pt idx="3">
                  <c:v>0.7</c:v>
                </c:pt>
                <c:pt idx="4">
                  <c:v>0.4</c:v>
                </c:pt>
                <c:pt idx="5">
                  <c:v>1</c:v>
                </c:pt>
                <c:pt idx="6">
                  <c:v>1.5</c:v>
                </c:pt>
                <c:pt idx="7">
                  <c:v>0.4</c:v>
                </c:pt>
                <c:pt idx="8">
                  <c:v>6.1</c:v>
                </c:pt>
                <c:pt idx="9">
                  <c:v>0.6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ACE-422B-9E3E-8B2074733DE1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2025.04</c:v>
                </c:pt>
              </c:strCache>
            </c:strRef>
          </c:tx>
          <c:spPr>
            <a:solidFill>
              <a:srgbClr val="C00000"/>
            </a:solidFill>
            <a:ln>
              <a:noFill/>
            </a:ln>
            <a:effectLst/>
            <a:sp3d/>
          </c:spPr>
          <c:invertIfNegative val="0"/>
          <c:dLbls>
            <c:dLbl>
              <c:idx val="1"/>
              <c:layout>
                <c:manualLayout>
                  <c:x val="4.4642857142856871E-3"/>
                  <c:y val="-9.794919830123698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C048-495D-8C08-45389C6E747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1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Sheet1!$A$2:$A$11</c:f>
              <c:strCache>
                <c:ptCount val="10"/>
                <c:pt idx="0">
                  <c:v>БГДЭМТ</c:v>
                </c:pt>
                <c:pt idx="1">
                  <c:v>БЗДЭМТ</c:v>
                </c:pt>
                <c:pt idx="2">
                  <c:v>СХДЭМТ</c:v>
                </c:pt>
                <c:pt idx="3">
                  <c:v>СБДЭМТ</c:v>
                </c:pt>
                <c:pt idx="4">
                  <c:v>ХУДЭМТ</c:v>
                </c:pt>
                <c:pt idx="5">
                  <c:v>ЧДЭМТ</c:v>
                </c:pt>
                <c:pt idx="6">
                  <c:v>БНДЭМТ</c:v>
                </c:pt>
                <c:pt idx="7">
                  <c:v>НДЭМТ</c:v>
                </c:pt>
                <c:pt idx="8">
                  <c:v>БХДЭМТ</c:v>
                </c:pt>
                <c:pt idx="9">
                  <c:v>Дүүргийн дундаж</c:v>
                </c:pt>
              </c:strCache>
            </c:strRef>
          </c:cat>
          <c:val>
            <c:numRef>
              <c:f>Sheet1!$C$2:$C$11</c:f>
              <c:numCache>
                <c:formatCode>General</c:formatCode>
                <c:ptCount val="10"/>
                <c:pt idx="0">
                  <c:v>0.4</c:v>
                </c:pt>
                <c:pt idx="1">
                  <c:v>0.4</c:v>
                </c:pt>
                <c:pt idx="2">
                  <c:v>0.8</c:v>
                </c:pt>
                <c:pt idx="3">
                  <c:v>1.1000000000000001</c:v>
                </c:pt>
                <c:pt idx="4">
                  <c:v>0.3</c:v>
                </c:pt>
                <c:pt idx="5">
                  <c:v>0.8</c:v>
                </c:pt>
                <c:pt idx="6">
                  <c:v>2.9</c:v>
                </c:pt>
                <c:pt idx="7">
                  <c:v>1.3</c:v>
                </c:pt>
                <c:pt idx="8">
                  <c:v>5.3</c:v>
                </c:pt>
                <c:pt idx="9">
                  <c:v>0.6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ACE-422B-9E3E-8B2074733DE1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304993976"/>
        <c:axId val="304994696"/>
        <c:axId val="0"/>
      </c:bar3DChart>
      <c:catAx>
        <c:axId val="30499397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304994696"/>
        <c:crosses val="autoZero"/>
        <c:auto val="1"/>
        <c:lblAlgn val="ctr"/>
        <c:lblOffset val="100"/>
        <c:noMultiLvlLbl val="0"/>
      </c:catAx>
      <c:valAx>
        <c:axId val="304994696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30499397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400">
          <a:solidFill>
            <a:schemeClr val="tx1"/>
          </a:solidFill>
          <a:latin typeface="Times New Roman" panose="02020603050405020304" pitchFamily="18" charset="0"/>
          <a:cs typeface="Times New Roman" panose="02020603050405020304" pitchFamily="18" charset="0"/>
        </a:defRPr>
      </a:pPr>
      <a:endParaRPr lang="en-US"/>
    </a:p>
  </c:txPr>
  <c:externalData r:id="rId3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1.7799352750809062E-2"/>
          <c:y val="0.12"/>
          <c:w val="0.96440129449838186"/>
          <c:h val="0.71735669291338577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шинээр хяналтанд авсан</c:v>
                </c:pt>
              </c:strCache>
            </c:strRef>
          </c:tx>
          <c:spPr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6.4724919093851136E-3"/>
                  <c:y val="-2.500000000000000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254-41A7-8C73-967FB2ACF697}"/>
                </c:ext>
              </c:extLst>
            </c:dLbl>
            <c:dLbl>
              <c:idx val="1"/>
              <c:layout>
                <c:manualLayout>
                  <c:x val="2.5889967637540333E-2"/>
                  <c:y val="-3.500000000000000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1254-41A7-8C73-967FB2ACF69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Sheet1!$A$2:$A$3</c:f>
              <c:numCache>
                <c:formatCode>0.00</c:formatCode>
                <c:ptCount val="2"/>
                <c:pt idx="0">
                  <c:v>2024.04</c:v>
                </c:pt>
                <c:pt idx="1">
                  <c:v>2025.04</c:v>
                </c:pt>
              </c:numCache>
            </c:numRef>
          </c:cat>
          <c:val>
            <c:numRef>
              <c:f>Sheet1!$B$2:$B$3</c:f>
              <c:numCache>
                <c:formatCode>General</c:formatCode>
                <c:ptCount val="2"/>
                <c:pt idx="0">
                  <c:v>219</c:v>
                </c:pt>
                <c:pt idx="1">
                  <c:v>238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54F-4371-9928-0F6A503CDB0E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Эхний 3 сартайд</c:v>
                </c:pt>
              </c:strCache>
            </c:strRef>
          </c:tx>
          <c:spPr>
            <a:solidFill>
              <a:srgbClr val="002060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3.9338353336900792E-2"/>
                  <c:y val="-0.04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199/90.8%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0-31DB-425A-8CE8-50BE60B35B96}"/>
                </c:ext>
              </c:extLst>
            </c:dLbl>
            <c:dLbl>
              <c:idx val="1"/>
              <c:layout>
                <c:manualLayout>
                  <c:x val="4.0255332161149758E-2"/>
                  <c:y val="-0.04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/227/95.4%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1-31DB-425A-8CE8-50BE60B35B9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Sheet1!$A$2:$A$3</c:f>
              <c:numCache>
                <c:formatCode>0.00</c:formatCode>
                <c:ptCount val="2"/>
                <c:pt idx="0">
                  <c:v>2024.04</c:v>
                </c:pt>
                <c:pt idx="1">
                  <c:v>2025.04</c:v>
                </c:pt>
              </c:numCache>
            </c:numRef>
          </c:cat>
          <c:val>
            <c:numRef>
              <c:f>Sheet1!$C$2:$C$3</c:f>
              <c:numCache>
                <c:formatCode>General</c:formatCode>
                <c:ptCount val="2"/>
                <c:pt idx="0">
                  <c:v>199</c:v>
                </c:pt>
                <c:pt idx="1">
                  <c:v>227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54F-4371-9928-0F6A503CDB0E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582395328"/>
        <c:axId val="582393168"/>
        <c:axId val="0"/>
      </c:bar3DChart>
      <c:catAx>
        <c:axId val="582395328"/>
        <c:scaling>
          <c:orientation val="minMax"/>
        </c:scaling>
        <c:delete val="0"/>
        <c:axPos val="b"/>
        <c:numFmt formatCode="0.0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582393168"/>
        <c:crosses val="autoZero"/>
        <c:auto val="1"/>
        <c:lblAlgn val="ctr"/>
        <c:lblOffset val="100"/>
        <c:noMultiLvlLbl val="0"/>
      </c:catAx>
      <c:valAx>
        <c:axId val="582393168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58239532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400">
          <a:solidFill>
            <a:schemeClr val="tx1"/>
          </a:solidFill>
          <a:latin typeface="Times New Roman" panose="02020603050405020304" pitchFamily="18" charset="0"/>
          <a:cs typeface="Times New Roman" panose="02020603050405020304" pitchFamily="18" charset="0"/>
        </a:defRPr>
      </a:pPr>
      <a:endParaRPr lang="en-US"/>
    </a:p>
  </c:txPr>
  <c:externalData r:id="rId3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2024.04</c:v>
                </c:pt>
              </c:strCache>
            </c:strRef>
          </c:tx>
          <c:spPr>
            <a:solidFill>
              <a:srgbClr val="00B050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Sheet1!$A$2:$A$10</c:f>
              <c:strCache>
                <c:ptCount val="9"/>
                <c:pt idx="0">
                  <c:v>БГДЭМТ</c:v>
                </c:pt>
                <c:pt idx="1">
                  <c:v>БЗДЭМТ</c:v>
                </c:pt>
                <c:pt idx="2">
                  <c:v>СХДЭМТ</c:v>
                </c:pt>
                <c:pt idx="3">
                  <c:v>СБДЭМТ</c:v>
                </c:pt>
                <c:pt idx="4">
                  <c:v>ХУДЭМТ</c:v>
                </c:pt>
                <c:pt idx="5">
                  <c:v>ЧДЭМТ</c:v>
                </c:pt>
                <c:pt idx="6">
                  <c:v>БНДЭМТ</c:v>
                </c:pt>
                <c:pt idx="7">
                  <c:v>НДЭМТ</c:v>
                </c:pt>
                <c:pt idx="8">
                  <c:v>Дүүргийн дундаж</c:v>
                </c:pt>
              </c:strCache>
            </c:strRef>
          </c:cat>
          <c:val>
            <c:numRef>
              <c:f>Sheet1!$B$2:$B$10</c:f>
              <c:numCache>
                <c:formatCode>General</c:formatCode>
                <c:ptCount val="9"/>
                <c:pt idx="0">
                  <c:v>90.9</c:v>
                </c:pt>
                <c:pt idx="1">
                  <c:v>90.5</c:v>
                </c:pt>
                <c:pt idx="2">
                  <c:v>95.3</c:v>
                </c:pt>
                <c:pt idx="3">
                  <c:v>93.2</c:v>
                </c:pt>
                <c:pt idx="4">
                  <c:v>91.3</c:v>
                </c:pt>
                <c:pt idx="5">
                  <c:v>87.3</c:v>
                </c:pt>
                <c:pt idx="6">
                  <c:v>90.9</c:v>
                </c:pt>
                <c:pt idx="7">
                  <c:v>92.9</c:v>
                </c:pt>
                <c:pt idx="8">
                  <c:v>91.5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CC0-4FA6-BC63-262E8F7FD481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2025.04</c:v>
                </c:pt>
              </c:strCache>
            </c:strRef>
          </c:tx>
          <c:spPr>
            <a:solidFill>
              <a:srgbClr val="002060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Sheet1!$A$2:$A$10</c:f>
              <c:strCache>
                <c:ptCount val="9"/>
                <c:pt idx="0">
                  <c:v>БГДЭМТ</c:v>
                </c:pt>
                <c:pt idx="1">
                  <c:v>БЗДЭМТ</c:v>
                </c:pt>
                <c:pt idx="2">
                  <c:v>СХДЭМТ</c:v>
                </c:pt>
                <c:pt idx="3">
                  <c:v>СБДЭМТ</c:v>
                </c:pt>
                <c:pt idx="4">
                  <c:v>ХУДЭМТ</c:v>
                </c:pt>
                <c:pt idx="5">
                  <c:v>ЧДЭМТ</c:v>
                </c:pt>
                <c:pt idx="6">
                  <c:v>БНДЭМТ</c:v>
                </c:pt>
                <c:pt idx="7">
                  <c:v>НДЭМТ</c:v>
                </c:pt>
                <c:pt idx="8">
                  <c:v>Дүүргийн дундаж</c:v>
                </c:pt>
              </c:strCache>
            </c:strRef>
          </c:cat>
          <c:val>
            <c:numRef>
              <c:f>Sheet1!$C$2:$C$10</c:f>
              <c:numCache>
                <c:formatCode>General</c:formatCode>
                <c:ptCount val="9"/>
                <c:pt idx="0">
                  <c:v>93.8</c:v>
                </c:pt>
                <c:pt idx="1">
                  <c:v>91.6</c:v>
                </c:pt>
                <c:pt idx="2">
                  <c:v>93.1</c:v>
                </c:pt>
                <c:pt idx="3">
                  <c:v>91.7</c:v>
                </c:pt>
                <c:pt idx="4">
                  <c:v>92.5</c:v>
                </c:pt>
                <c:pt idx="5">
                  <c:v>94.1</c:v>
                </c:pt>
                <c:pt idx="6">
                  <c:v>95.4</c:v>
                </c:pt>
                <c:pt idx="7">
                  <c:v>94.7</c:v>
                </c:pt>
                <c:pt idx="8">
                  <c:v>93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CC0-4FA6-BC63-262E8F7FD481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459474696"/>
        <c:axId val="459475056"/>
        <c:axId val="0"/>
      </c:bar3DChart>
      <c:catAx>
        <c:axId val="45947469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459475056"/>
        <c:crosses val="autoZero"/>
        <c:auto val="1"/>
        <c:lblAlgn val="ctr"/>
        <c:lblOffset val="100"/>
        <c:noMultiLvlLbl val="0"/>
      </c:catAx>
      <c:valAx>
        <c:axId val="459475056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45947469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400">
          <a:solidFill>
            <a:schemeClr val="tx1"/>
          </a:solidFill>
          <a:latin typeface="Times New Roman" panose="02020603050405020304" pitchFamily="18" charset="0"/>
          <a:cs typeface="Times New Roman" panose="02020603050405020304" pitchFamily="18" charset="0"/>
        </a:defRPr>
      </a:pPr>
      <a:endParaRPr lang="en-US"/>
    </a:p>
  </c:txPr>
  <c:externalData r:id="rId3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dLbls>
          <c:showLegendKey val="0"/>
          <c:showVal val="0"/>
          <c:showCatName val="0"/>
          <c:showSerName val="0"/>
          <c:showPercent val="1"/>
          <c:showBubbleSize val="0"/>
          <c:showLeaderLines val="0"/>
        </c:dLbls>
      </c:pie3D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75209268951471231"/>
          <c:y val="6.4004318008636027E-2"/>
          <c:w val="0.23129831756568836"/>
          <c:h val="0.85306007112014226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3.1563707945597708E-2"/>
          <c:y val="4.8308003624711618E-2"/>
          <c:w val="0.91389083750894773"/>
          <c:h val="0.68906900370864732"/>
        </c:manualLayout>
      </c:layout>
      <c:pie3D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1710-4002-9061-E00E9F8183F6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1710-4002-9061-E00E9F8183F6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5-1710-4002-9061-E00E9F8183F6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7-1710-4002-9061-E00E9F8183F6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9-1710-4002-9061-E00E9F8183F6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B-1710-4002-9061-E00E9F8183F6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D-C60B-4EC2-ACEA-2B4D9D6246D9}"/>
              </c:ext>
            </c:extLst>
          </c:dPt>
          <c:dPt>
            <c:idx val="7"/>
            <c:bubble3D val="0"/>
            <c:spPr>
              <a:solidFill>
                <a:schemeClr val="accent2">
                  <a:lumMod val="6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F-F701-4F11-BF62-9373E50ADE75}"/>
              </c:ext>
            </c:extLst>
          </c:dPt>
          <c:dPt>
            <c:idx val="8"/>
            <c:bubble3D val="0"/>
            <c:spPr>
              <a:solidFill>
                <a:schemeClr val="accent3">
                  <a:lumMod val="6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11-E9A2-4344-8EE7-7E5E7CD46344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en-US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Sheet1!$A$2:$A$7</c:f>
              <c:strCache>
                <c:ptCount val="6"/>
                <c:pt idx="0">
                  <c:v>ЗСТӨ/I00-I99/</c:v>
                </c:pt>
                <c:pt idx="1">
                  <c:v>Хавдар/C00-C99/</c:v>
                </c:pt>
                <c:pt idx="2">
                  <c:v>АТӨ/J00-J99/</c:v>
                </c:pt>
                <c:pt idx="3">
                  <c:v>ОГ, гадны шалтгаан</c:v>
                </c:pt>
                <c:pt idx="4">
                  <c:v>ХБТӨ/K00-K99/</c:v>
                </c:pt>
                <c:pt idx="5">
                  <c:v>Бусад</c:v>
                </c:pt>
              </c:strCache>
            </c:strRef>
          </c:cat>
          <c:val>
            <c:numRef>
              <c:f>Sheet1!$B$2:$B$7</c:f>
              <c:numCache>
                <c:formatCode>General</c:formatCode>
                <c:ptCount val="6"/>
                <c:pt idx="0">
                  <c:v>25</c:v>
                </c:pt>
                <c:pt idx="1">
                  <c:v>33.299999999999997</c:v>
                </c:pt>
                <c:pt idx="2">
                  <c:v>11.1</c:v>
                </c:pt>
                <c:pt idx="3">
                  <c:v>19.399999999999999</c:v>
                </c:pt>
                <c:pt idx="4">
                  <c:v>5.6</c:v>
                </c:pt>
                <c:pt idx="5">
                  <c:v>5.6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06E-4F9D-AB89-6E1E51CD23A5}"/>
            </c:ext>
          </c:extLst>
        </c:ser>
        <c:dLbls>
          <c:dLblPos val="bestFit"/>
          <c:showLegendKey val="0"/>
          <c:showVal val="1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6.1838510343687356E-2"/>
          <c:y val="0.7648012244052993"/>
          <c:w val="0.91306838613677233"/>
          <c:h val="0.22064894864609519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600">
          <a:solidFill>
            <a:schemeClr val="tx1"/>
          </a:solidFill>
          <a:latin typeface="Times New Roman" panose="02020603050405020304" pitchFamily="18" charset="0"/>
          <a:cs typeface="Times New Roman" panose="02020603050405020304" pitchFamily="18" charset="0"/>
        </a:defRPr>
      </a:pPr>
      <a:endParaRPr lang="en-US"/>
    </a:p>
  </c:txPr>
  <c:externalData r:id="rId3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1.8919314773153357E-2"/>
          <c:y val="2.6315789473684209E-2"/>
          <c:w val="0.97496625421822281"/>
          <c:h val="0.66475210036544474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2024.04</c:v>
                </c:pt>
              </c:strCache>
            </c:strRef>
          </c:tx>
          <c:spPr>
            <a:solidFill>
              <a:schemeClr val="tx2">
                <a:lumMod val="60000"/>
                <a:lumOff val="40000"/>
              </a:schemeClr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Sheet1!$A$2:$A$11</c:f>
              <c:strCache>
                <c:ptCount val="10"/>
                <c:pt idx="0">
                  <c:v>БГДЭМТ</c:v>
                </c:pt>
                <c:pt idx="1">
                  <c:v>БЗДЭМТ</c:v>
                </c:pt>
                <c:pt idx="2">
                  <c:v>СХДЭМТ</c:v>
                </c:pt>
                <c:pt idx="3">
                  <c:v>СБДЭМТ</c:v>
                </c:pt>
                <c:pt idx="4">
                  <c:v>ХУДЭМТ</c:v>
                </c:pt>
                <c:pt idx="5">
                  <c:v>ЧДЭМТ</c:v>
                </c:pt>
                <c:pt idx="6">
                  <c:v>БНДЭМТ</c:v>
                </c:pt>
                <c:pt idx="7">
                  <c:v>НДЭМТ</c:v>
                </c:pt>
                <c:pt idx="8">
                  <c:v>БХДЭМТ</c:v>
                </c:pt>
                <c:pt idx="9">
                  <c:v>Дүүргийн дундаж</c:v>
                </c:pt>
              </c:strCache>
            </c:strRef>
          </c:cat>
          <c:val>
            <c:numRef>
              <c:f>Sheet1!$B$2:$B$11</c:f>
              <c:numCache>
                <c:formatCode>General</c:formatCode>
                <c:ptCount val="10"/>
                <c:pt idx="0">
                  <c:v>11.8</c:v>
                </c:pt>
                <c:pt idx="1">
                  <c:v>7.2</c:v>
                </c:pt>
                <c:pt idx="2">
                  <c:v>12.9</c:v>
                </c:pt>
                <c:pt idx="3">
                  <c:v>6.6</c:v>
                </c:pt>
                <c:pt idx="4">
                  <c:v>11.8</c:v>
                </c:pt>
                <c:pt idx="5">
                  <c:v>6.3</c:v>
                </c:pt>
                <c:pt idx="6">
                  <c:v>14.8</c:v>
                </c:pt>
                <c:pt idx="7">
                  <c:v>4.2</c:v>
                </c:pt>
                <c:pt idx="8">
                  <c:v>29.4</c:v>
                </c:pt>
                <c:pt idx="9">
                  <c:v>9.9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5E2-46DA-BD7B-4E7D7C9BAE20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2025.04</c:v>
                </c:pt>
              </c:strCache>
            </c:strRef>
          </c:tx>
          <c:spPr>
            <a:solidFill>
              <a:schemeClr val="accent6">
                <a:lumMod val="75000"/>
              </a:schemeClr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Sheet1!$A$2:$A$11</c:f>
              <c:strCache>
                <c:ptCount val="10"/>
                <c:pt idx="0">
                  <c:v>БГДЭМТ</c:v>
                </c:pt>
                <c:pt idx="1">
                  <c:v>БЗДЭМТ</c:v>
                </c:pt>
                <c:pt idx="2">
                  <c:v>СХДЭМТ</c:v>
                </c:pt>
                <c:pt idx="3">
                  <c:v>СБДЭМТ</c:v>
                </c:pt>
                <c:pt idx="4">
                  <c:v>ХУДЭМТ</c:v>
                </c:pt>
                <c:pt idx="5">
                  <c:v>ЧДЭМТ</c:v>
                </c:pt>
                <c:pt idx="6">
                  <c:v>БНДЭМТ</c:v>
                </c:pt>
                <c:pt idx="7">
                  <c:v>НДЭМТ</c:v>
                </c:pt>
                <c:pt idx="8">
                  <c:v>БХДЭМТ</c:v>
                </c:pt>
                <c:pt idx="9">
                  <c:v>Дүүргийн дундаж</c:v>
                </c:pt>
              </c:strCache>
            </c:strRef>
          </c:cat>
          <c:val>
            <c:numRef>
              <c:f>Sheet1!$C$2:$C$11</c:f>
              <c:numCache>
                <c:formatCode>General</c:formatCode>
                <c:ptCount val="10"/>
                <c:pt idx="0">
                  <c:v>9.6</c:v>
                </c:pt>
                <c:pt idx="1">
                  <c:v>10.199999999999999</c:v>
                </c:pt>
                <c:pt idx="2">
                  <c:v>15.1</c:v>
                </c:pt>
                <c:pt idx="3">
                  <c:v>18.7</c:v>
                </c:pt>
                <c:pt idx="4">
                  <c:v>10.3</c:v>
                </c:pt>
                <c:pt idx="5">
                  <c:v>10.6</c:v>
                </c:pt>
                <c:pt idx="6">
                  <c:v>19.2</c:v>
                </c:pt>
                <c:pt idx="7">
                  <c:v>18</c:v>
                </c:pt>
                <c:pt idx="8">
                  <c:v>0</c:v>
                </c:pt>
                <c:pt idx="9">
                  <c:v>12.4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5E2-46DA-BD7B-4E7D7C9BAE20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459472896"/>
        <c:axId val="459468216"/>
        <c:axId val="0"/>
      </c:bar3DChart>
      <c:catAx>
        <c:axId val="45947289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459468216"/>
        <c:crosses val="autoZero"/>
        <c:auto val="1"/>
        <c:lblAlgn val="ctr"/>
        <c:lblOffset val="100"/>
        <c:noMultiLvlLbl val="0"/>
      </c:catAx>
      <c:valAx>
        <c:axId val="459468216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45947289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400">
          <a:solidFill>
            <a:schemeClr val="tx1"/>
          </a:solidFill>
          <a:latin typeface="Times New Roman" panose="02020603050405020304" pitchFamily="18" charset="0"/>
          <a:cs typeface="Times New Roman" panose="02020603050405020304" pitchFamily="18" charset="0"/>
        </a:defRPr>
      </a:pPr>
      <a:endParaRPr lang="en-US"/>
    </a:p>
  </c:txPr>
  <c:externalData r:id="rId3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2024.04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Sheet1!$A$2:$A$11</c:f>
              <c:strCache>
                <c:ptCount val="10"/>
                <c:pt idx="0">
                  <c:v>БГДЭМТ</c:v>
                </c:pt>
                <c:pt idx="1">
                  <c:v>БЗДЭМТ</c:v>
                </c:pt>
                <c:pt idx="2">
                  <c:v>СХДЭМТ</c:v>
                </c:pt>
                <c:pt idx="3">
                  <c:v>СБДЭМТ</c:v>
                </c:pt>
                <c:pt idx="4">
                  <c:v>ХУДЭМТ</c:v>
                </c:pt>
                <c:pt idx="5">
                  <c:v>ЧДЭМТ</c:v>
                </c:pt>
                <c:pt idx="6">
                  <c:v>БНДЭМТ</c:v>
                </c:pt>
                <c:pt idx="7">
                  <c:v>НДЭМТ</c:v>
                </c:pt>
                <c:pt idx="8">
                  <c:v>БХДЭМТ</c:v>
                </c:pt>
                <c:pt idx="9">
                  <c:v>Дүүргийн дундаж</c:v>
                </c:pt>
              </c:strCache>
            </c:strRef>
          </c:cat>
          <c:val>
            <c:numRef>
              <c:f>Sheet1!$B$2:$B$11</c:f>
              <c:numCache>
                <c:formatCode>General</c:formatCode>
                <c:ptCount val="10"/>
                <c:pt idx="0">
                  <c:v>14.5</c:v>
                </c:pt>
                <c:pt idx="1">
                  <c:v>11.7</c:v>
                </c:pt>
                <c:pt idx="2">
                  <c:v>14.5</c:v>
                </c:pt>
                <c:pt idx="3">
                  <c:v>6.6</c:v>
                </c:pt>
                <c:pt idx="4">
                  <c:v>13.1</c:v>
                </c:pt>
                <c:pt idx="5">
                  <c:v>9.4</c:v>
                </c:pt>
                <c:pt idx="6">
                  <c:v>14.8</c:v>
                </c:pt>
                <c:pt idx="7">
                  <c:v>8.4</c:v>
                </c:pt>
                <c:pt idx="8">
                  <c:v>29.4</c:v>
                </c:pt>
                <c:pt idx="9">
                  <c:v>12.4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CF0-4A0D-8866-8B26EA80442F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2025.04</c:v>
                </c:pt>
              </c:strCache>
            </c:strRef>
          </c:tx>
          <c:spPr>
            <a:solidFill>
              <a:srgbClr val="00B050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Sheet1!$A$2:$A$11</c:f>
              <c:strCache>
                <c:ptCount val="10"/>
                <c:pt idx="0">
                  <c:v>БГДЭМТ</c:v>
                </c:pt>
                <c:pt idx="1">
                  <c:v>БЗДЭМТ</c:v>
                </c:pt>
                <c:pt idx="2">
                  <c:v>СХДЭМТ</c:v>
                </c:pt>
                <c:pt idx="3">
                  <c:v>СБДЭМТ</c:v>
                </c:pt>
                <c:pt idx="4">
                  <c:v>ХУДЭМТ</c:v>
                </c:pt>
                <c:pt idx="5">
                  <c:v>ЧДЭМТ</c:v>
                </c:pt>
                <c:pt idx="6">
                  <c:v>БНДЭМТ</c:v>
                </c:pt>
                <c:pt idx="7">
                  <c:v>НДЭМТ</c:v>
                </c:pt>
                <c:pt idx="8">
                  <c:v>БХДЭМТ</c:v>
                </c:pt>
                <c:pt idx="9">
                  <c:v>Дүүргийн дундаж</c:v>
                </c:pt>
              </c:strCache>
            </c:strRef>
          </c:cat>
          <c:val>
            <c:numRef>
              <c:f>Sheet1!$C$2:$C$11</c:f>
              <c:numCache>
                <c:formatCode>General</c:formatCode>
                <c:ptCount val="10"/>
                <c:pt idx="0">
                  <c:v>10.6</c:v>
                </c:pt>
                <c:pt idx="1">
                  <c:v>11.7</c:v>
                </c:pt>
                <c:pt idx="2">
                  <c:v>16.8</c:v>
                </c:pt>
                <c:pt idx="3">
                  <c:v>21.8</c:v>
                </c:pt>
                <c:pt idx="4">
                  <c:v>11.7</c:v>
                </c:pt>
                <c:pt idx="5">
                  <c:v>10.6</c:v>
                </c:pt>
                <c:pt idx="6">
                  <c:v>19.2</c:v>
                </c:pt>
                <c:pt idx="7">
                  <c:v>22.5</c:v>
                </c:pt>
                <c:pt idx="8">
                  <c:v>0</c:v>
                </c:pt>
                <c:pt idx="9">
                  <c:v>13.9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CF0-4A0D-8866-8B26EA80442F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459454896"/>
        <c:axId val="459462816"/>
        <c:axId val="0"/>
      </c:bar3DChart>
      <c:catAx>
        <c:axId val="45945489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459462816"/>
        <c:crosses val="autoZero"/>
        <c:auto val="1"/>
        <c:lblAlgn val="ctr"/>
        <c:lblOffset val="100"/>
        <c:noMultiLvlLbl val="0"/>
      </c:catAx>
      <c:valAx>
        <c:axId val="459462816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45945489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400">
          <a:solidFill>
            <a:schemeClr val="tx1"/>
          </a:solidFill>
          <a:latin typeface="Times New Roman" panose="02020603050405020304" pitchFamily="18" charset="0"/>
          <a:cs typeface="Times New Roman" panose="02020603050405020304" pitchFamily="18" charset="0"/>
        </a:defRPr>
      </a:pPr>
      <a:endParaRPr lang="en-US"/>
    </a:p>
  </c:txPr>
  <c:externalData r:id="rId3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1.6224188790560472E-2"/>
          <c:y val="2.9569892473118281E-2"/>
          <c:w val="0.96755162241887904"/>
          <c:h val="0.71138006942680554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2024.04</c:v>
                </c:pt>
              </c:strCache>
            </c:strRef>
          </c:tx>
          <c:spPr>
            <a:solidFill>
              <a:schemeClr val="accent5">
                <a:lumMod val="75000"/>
              </a:schemeClr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Нийт халдларт өвчин</c:v>
                </c:pt>
                <c:pt idx="1">
                  <c:v>Бэлгийн замын халдварт өвчин</c:v>
                </c:pt>
                <c:pt idx="2">
                  <c:v>Цочмог халдварт өвчин</c:v>
                </c:pt>
                <c:pt idx="3">
                  <c:v>Сүрьеэ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27.5</c:v>
                </c:pt>
                <c:pt idx="1">
                  <c:v>12</c:v>
                </c:pt>
                <c:pt idx="2">
                  <c:v>12.7</c:v>
                </c:pt>
                <c:pt idx="3">
                  <c:v>2.75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AA9-456C-84F2-5ABD0D6FE3A5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2025.04</c:v>
                </c:pt>
              </c:strCache>
            </c:strRef>
          </c:tx>
          <c:spPr>
            <a:solidFill>
              <a:schemeClr val="accent6">
                <a:lumMod val="75000"/>
              </a:schemeClr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1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Нийт халдларт өвчин</c:v>
                </c:pt>
                <c:pt idx="1">
                  <c:v>Бэлгийн замын халдварт өвчин</c:v>
                </c:pt>
                <c:pt idx="2">
                  <c:v>Цочмог халдварт өвчин</c:v>
                </c:pt>
                <c:pt idx="3">
                  <c:v>Сүрьеэ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34.1</c:v>
                </c:pt>
                <c:pt idx="1">
                  <c:v>12.4</c:v>
                </c:pt>
                <c:pt idx="2">
                  <c:v>18.899999999999999</c:v>
                </c:pt>
                <c:pt idx="3">
                  <c:v>2.75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AA9-456C-84F2-5ABD0D6FE3A5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304985696"/>
        <c:axId val="304988936"/>
        <c:axId val="0"/>
      </c:bar3DChart>
      <c:catAx>
        <c:axId val="30498569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304988936"/>
        <c:crosses val="autoZero"/>
        <c:auto val="1"/>
        <c:lblAlgn val="ctr"/>
        <c:lblOffset val="100"/>
        <c:noMultiLvlLbl val="0"/>
      </c:catAx>
      <c:valAx>
        <c:axId val="304988936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30498569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39477086381901377"/>
          <c:y val="0.90228515790364916"/>
          <c:w val="0.21045827236197245"/>
          <c:h val="8.1585809838286338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400">
          <a:solidFill>
            <a:schemeClr val="tx1"/>
          </a:solidFill>
          <a:latin typeface="Times New Roman" panose="02020603050405020304" pitchFamily="18" charset="0"/>
          <a:cs typeface="Times New Roman" panose="02020603050405020304" pitchFamily="18" charset="0"/>
        </a:defRPr>
      </a:pPr>
      <a:endParaRPr lang="en-US"/>
    </a:p>
  </c:txPr>
  <c:externalData r:id="rId3">
    <c:autoUpdate val="0"/>
  </c:externalData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1.636904761904762E-2"/>
          <c:y val="3.5947712418300651E-2"/>
          <c:w val="0.96726190476190477"/>
          <c:h val="0.71258401523338999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2024.04</c:v>
                </c:pt>
              </c:strCache>
            </c:strRef>
          </c:tx>
          <c:spPr>
            <a:solidFill>
              <a:srgbClr val="0070C0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Заг хүйтэн</c:v>
                </c:pt>
                <c:pt idx="1">
                  <c:v>Тэмбүү</c:v>
                </c:pt>
                <c:pt idx="2">
                  <c:v>Трихонониаз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6.5</c:v>
                </c:pt>
                <c:pt idx="1">
                  <c:v>3.8</c:v>
                </c:pt>
                <c:pt idx="2">
                  <c:v>0.7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EC9-48A2-BA4F-604BFA7D6465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2025.04</c:v>
                </c:pt>
              </c:strCache>
            </c:strRef>
          </c:tx>
          <c:spPr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1.1904761904761904E-2"/>
                  <c:y val="-1.119402985074626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6FF-4418-840F-0748505B8E5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1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Заг хүйтэн</c:v>
                </c:pt>
                <c:pt idx="1">
                  <c:v>Тэмбүү</c:v>
                </c:pt>
                <c:pt idx="2">
                  <c:v>Трихонониаз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>
                  <c:v>6.2</c:v>
                </c:pt>
                <c:pt idx="1">
                  <c:v>4.0999999999999996</c:v>
                </c:pt>
                <c:pt idx="2">
                  <c:v>1.4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EC9-48A2-BA4F-604BFA7D6465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УБ дундаж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Заг хүйтэн</c:v>
                </c:pt>
                <c:pt idx="1">
                  <c:v>Тэмбүү</c:v>
                </c:pt>
                <c:pt idx="2">
                  <c:v>Трихонониаз</c:v>
                </c:pt>
              </c:strCache>
            </c:strRef>
          </c:cat>
          <c:val>
            <c:numRef>
              <c:f>Sheet1!$D$2:$D$4</c:f>
              <c:numCache>
                <c:formatCode>General</c:formatCode>
                <c:ptCount val="3"/>
                <c:pt idx="0">
                  <c:v>3.6</c:v>
                </c:pt>
                <c:pt idx="1">
                  <c:v>5.8</c:v>
                </c:pt>
                <c:pt idx="2">
                  <c:v>3.6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2A7-4FFB-BECD-521E17F04E40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582370488"/>
        <c:axId val="582376248"/>
        <c:axId val="0"/>
      </c:bar3DChart>
      <c:catAx>
        <c:axId val="58237048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582376248"/>
        <c:crosses val="autoZero"/>
        <c:auto val="1"/>
        <c:lblAlgn val="ctr"/>
        <c:lblOffset val="100"/>
        <c:noMultiLvlLbl val="0"/>
      </c:catAx>
      <c:valAx>
        <c:axId val="582376248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58237048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600">
          <a:solidFill>
            <a:schemeClr val="tx1"/>
          </a:solidFill>
          <a:latin typeface="Times New Roman" panose="02020603050405020304" pitchFamily="18" charset="0"/>
          <a:cs typeface="Times New Roman" panose="02020603050405020304" pitchFamily="18" charset="0"/>
        </a:defRPr>
      </a:pPr>
      <a:endParaRPr lang="en-US"/>
    </a:p>
  </c:txPr>
  <c:externalData r:id="rId3">
    <c:autoUpdate val="0"/>
  </c:externalData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2024.04</c:v>
                </c:pt>
              </c:strCache>
            </c:strRef>
          </c:tx>
          <c:spPr>
            <a:solidFill>
              <a:srgbClr val="0070C0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Sheet1!$A$2:$A$11</c:f>
              <c:strCache>
                <c:ptCount val="10"/>
                <c:pt idx="0">
                  <c:v>БГДЭМТ</c:v>
                </c:pt>
                <c:pt idx="1">
                  <c:v>БЗДЭМТ</c:v>
                </c:pt>
                <c:pt idx="2">
                  <c:v>СХДЭМТ</c:v>
                </c:pt>
                <c:pt idx="3">
                  <c:v>СБДЭМТ</c:v>
                </c:pt>
                <c:pt idx="4">
                  <c:v>ХУДЭМТ</c:v>
                </c:pt>
                <c:pt idx="5">
                  <c:v>ЧДЭМТ</c:v>
                </c:pt>
                <c:pt idx="6">
                  <c:v>БНДЭМТ</c:v>
                </c:pt>
                <c:pt idx="7">
                  <c:v>НДЭМТ</c:v>
                </c:pt>
                <c:pt idx="8">
                  <c:v>БХДЭМТ</c:v>
                </c:pt>
                <c:pt idx="9">
                  <c:v>Дүүргийн дундаж</c:v>
                </c:pt>
              </c:strCache>
            </c:strRef>
          </c:cat>
          <c:val>
            <c:numRef>
              <c:f>Sheet1!$B$2:$B$11</c:f>
              <c:numCache>
                <c:formatCode>General</c:formatCode>
                <c:ptCount val="10"/>
                <c:pt idx="0">
                  <c:v>29.7</c:v>
                </c:pt>
                <c:pt idx="1">
                  <c:v>42.8</c:v>
                </c:pt>
                <c:pt idx="2">
                  <c:v>24</c:v>
                </c:pt>
                <c:pt idx="3">
                  <c:v>30.8</c:v>
                </c:pt>
                <c:pt idx="4">
                  <c:v>28.6</c:v>
                </c:pt>
                <c:pt idx="5">
                  <c:v>24.5</c:v>
                </c:pt>
                <c:pt idx="6">
                  <c:v>29.2</c:v>
                </c:pt>
                <c:pt idx="7">
                  <c:v>24.6</c:v>
                </c:pt>
                <c:pt idx="8">
                  <c:v>4.5</c:v>
                </c:pt>
                <c:pt idx="9">
                  <c:v>36.1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169-44EE-A0E1-015E91764E1A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2025.04</c:v>
                </c:pt>
              </c:strCache>
            </c:strRef>
          </c:tx>
          <c:spPr>
            <a:solidFill>
              <a:schemeClr val="accent6">
                <a:lumMod val="50000"/>
              </a:schemeClr>
            </a:solidFill>
            <a:ln>
              <a:noFill/>
            </a:ln>
            <a:effectLst/>
            <a:sp3d/>
          </c:spPr>
          <c:invertIfNegative val="0"/>
          <c:dLbls>
            <c:dLbl>
              <c:idx val="6"/>
              <c:layout>
                <c:manualLayout>
                  <c:x val="1.1299435028248588E-2"/>
                  <c:y val="2.617801047120370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C445-4D88-B036-30BB4CFCC627}"/>
                </c:ext>
              </c:extLst>
            </c:dLbl>
            <c:dLbl>
              <c:idx val="9"/>
              <c:layout>
                <c:manualLayout>
                  <c:x val="9.887005649717515E-3"/>
                  <c:y val="-1.308900523560209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C445-4D88-B036-30BB4CFCC62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Sheet1!$A$2:$A$11</c:f>
              <c:strCache>
                <c:ptCount val="10"/>
                <c:pt idx="0">
                  <c:v>БГДЭМТ</c:v>
                </c:pt>
                <c:pt idx="1">
                  <c:v>БЗДЭМТ</c:v>
                </c:pt>
                <c:pt idx="2">
                  <c:v>СХДЭМТ</c:v>
                </c:pt>
                <c:pt idx="3">
                  <c:v>СБДЭМТ</c:v>
                </c:pt>
                <c:pt idx="4">
                  <c:v>ХУДЭМТ</c:v>
                </c:pt>
                <c:pt idx="5">
                  <c:v>ЧДЭМТ</c:v>
                </c:pt>
                <c:pt idx="6">
                  <c:v>БНДЭМТ</c:v>
                </c:pt>
                <c:pt idx="7">
                  <c:v>НДЭМТ</c:v>
                </c:pt>
                <c:pt idx="8">
                  <c:v>БХДЭМТ</c:v>
                </c:pt>
                <c:pt idx="9">
                  <c:v>Дүүргийн дундаж</c:v>
                </c:pt>
              </c:strCache>
            </c:strRef>
          </c:cat>
          <c:val>
            <c:numRef>
              <c:f>Sheet1!$C$2:$C$11</c:f>
              <c:numCache>
                <c:formatCode>General</c:formatCode>
                <c:ptCount val="10"/>
                <c:pt idx="0">
                  <c:v>34.4</c:v>
                </c:pt>
                <c:pt idx="1">
                  <c:v>39.1</c:v>
                </c:pt>
                <c:pt idx="2">
                  <c:v>28.8</c:v>
                </c:pt>
                <c:pt idx="3">
                  <c:v>32.9</c:v>
                </c:pt>
                <c:pt idx="4">
                  <c:v>25.8</c:v>
                </c:pt>
                <c:pt idx="5">
                  <c:v>32.700000000000003</c:v>
                </c:pt>
                <c:pt idx="6">
                  <c:v>42</c:v>
                </c:pt>
                <c:pt idx="7">
                  <c:v>18.3</c:v>
                </c:pt>
                <c:pt idx="8">
                  <c:v>13.4</c:v>
                </c:pt>
                <c:pt idx="9">
                  <c:v>36.1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169-44EE-A0E1-015E91764E1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459470736"/>
        <c:axId val="459471096"/>
        <c:axId val="0"/>
      </c:bar3DChart>
      <c:catAx>
        <c:axId val="45947073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459471096"/>
        <c:crosses val="autoZero"/>
        <c:auto val="1"/>
        <c:lblAlgn val="ctr"/>
        <c:lblOffset val="100"/>
        <c:noMultiLvlLbl val="0"/>
      </c:catAx>
      <c:valAx>
        <c:axId val="459471096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45947073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400">
          <a:solidFill>
            <a:schemeClr val="tx1"/>
          </a:solidFill>
          <a:latin typeface="Times New Roman" panose="02020603050405020304" pitchFamily="18" charset="0"/>
          <a:cs typeface="Times New Roman" panose="02020603050405020304" pitchFamily="18" charset="0"/>
        </a:defRPr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8.3093689375784534E-3"/>
          <c:y val="3.0609550671837661E-2"/>
          <c:w val="0.9742993267145954"/>
          <c:h val="0.7681435342970188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2024.04</c:v>
                </c:pt>
              </c:strCache>
            </c:strRef>
          </c:tx>
          <c:spPr>
            <a:solidFill>
              <a:srgbClr val="00B05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Sheet1!$A$2:$A$11</c:f>
              <c:strCache>
                <c:ptCount val="10"/>
                <c:pt idx="0">
                  <c:v>БГДЭМТ</c:v>
                </c:pt>
                <c:pt idx="1">
                  <c:v>БЗДЭМТ</c:v>
                </c:pt>
                <c:pt idx="2">
                  <c:v>СХДЭМТ</c:v>
                </c:pt>
                <c:pt idx="3">
                  <c:v>СБДЭМТ</c:v>
                </c:pt>
                <c:pt idx="4">
                  <c:v>ХУДЭМТ</c:v>
                </c:pt>
                <c:pt idx="5">
                  <c:v>ЧДЭМТ</c:v>
                </c:pt>
                <c:pt idx="6">
                  <c:v>БНДЭМТ</c:v>
                </c:pt>
                <c:pt idx="7">
                  <c:v>НДЭМТ</c:v>
                </c:pt>
                <c:pt idx="8">
                  <c:v>БХД</c:v>
                </c:pt>
                <c:pt idx="9">
                  <c:v>Дүүргийн дундаж</c:v>
                </c:pt>
              </c:strCache>
            </c:strRef>
          </c:cat>
          <c:val>
            <c:numRef>
              <c:f>Sheet1!$B$2:$B$11</c:f>
              <c:numCache>
                <c:formatCode>General</c:formatCode>
                <c:ptCount val="10"/>
                <c:pt idx="0">
                  <c:v>35.4</c:v>
                </c:pt>
                <c:pt idx="1">
                  <c:v>38.1</c:v>
                </c:pt>
                <c:pt idx="2">
                  <c:v>33.799999999999997</c:v>
                </c:pt>
                <c:pt idx="3">
                  <c:v>34.1</c:v>
                </c:pt>
                <c:pt idx="4">
                  <c:v>38.700000000000003</c:v>
                </c:pt>
                <c:pt idx="5">
                  <c:v>41.8</c:v>
                </c:pt>
                <c:pt idx="6">
                  <c:v>22.3</c:v>
                </c:pt>
                <c:pt idx="7">
                  <c:v>21.4</c:v>
                </c:pt>
                <c:pt idx="8">
                  <c:v>43.7</c:v>
                </c:pt>
                <c:pt idx="9">
                  <c:v>34.4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809-4787-918D-85F7CB4B101E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2025.04</c:v>
                </c:pt>
              </c:strCache>
            </c:strRef>
          </c:tx>
          <c:spPr>
            <a:solidFill>
              <a:schemeClr val="accent2">
                <a:lumMod val="75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Sheet1!$A$2:$A$11</c:f>
              <c:strCache>
                <c:ptCount val="10"/>
                <c:pt idx="0">
                  <c:v>БГДЭМТ</c:v>
                </c:pt>
                <c:pt idx="1">
                  <c:v>БЗДЭМТ</c:v>
                </c:pt>
                <c:pt idx="2">
                  <c:v>СХДЭМТ</c:v>
                </c:pt>
                <c:pt idx="3">
                  <c:v>СБДЭМТ</c:v>
                </c:pt>
                <c:pt idx="4">
                  <c:v>ХУДЭМТ</c:v>
                </c:pt>
                <c:pt idx="5">
                  <c:v>ЧДЭМТ</c:v>
                </c:pt>
                <c:pt idx="6">
                  <c:v>БНДЭМТ</c:v>
                </c:pt>
                <c:pt idx="7">
                  <c:v>НДЭМТ</c:v>
                </c:pt>
                <c:pt idx="8">
                  <c:v>БХД</c:v>
                </c:pt>
                <c:pt idx="9">
                  <c:v>Дүүргийн дундаж</c:v>
                </c:pt>
              </c:strCache>
            </c:strRef>
          </c:cat>
          <c:val>
            <c:numRef>
              <c:f>Sheet1!$C$2:$C$11</c:f>
              <c:numCache>
                <c:formatCode>General</c:formatCode>
                <c:ptCount val="10"/>
                <c:pt idx="0">
                  <c:v>37.1</c:v>
                </c:pt>
                <c:pt idx="1">
                  <c:v>39.1</c:v>
                </c:pt>
                <c:pt idx="2" formatCode="0.0">
                  <c:v>34.4</c:v>
                </c:pt>
                <c:pt idx="3">
                  <c:v>34.700000000000003</c:v>
                </c:pt>
                <c:pt idx="4">
                  <c:v>40.6</c:v>
                </c:pt>
                <c:pt idx="5">
                  <c:v>39.6</c:v>
                </c:pt>
                <c:pt idx="6">
                  <c:v>24.9</c:v>
                </c:pt>
                <c:pt idx="7">
                  <c:v>18.399999999999999</c:v>
                </c:pt>
                <c:pt idx="8">
                  <c:v>44.6</c:v>
                </c:pt>
                <c:pt idx="9">
                  <c:v>34.799999999999997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809-4787-918D-85F7CB4B101E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5"/>
        <c:axId val="602884920"/>
        <c:axId val="602879160"/>
      </c:barChart>
      <c:catAx>
        <c:axId val="60288492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solidFill>
            <a:schemeClr val="bg1"/>
          </a:solidFill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02879160"/>
        <c:crosses val="autoZero"/>
        <c:auto val="1"/>
        <c:lblAlgn val="ctr"/>
        <c:lblOffset val="100"/>
        <c:noMultiLvlLbl val="0"/>
      </c:catAx>
      <c:valAx>
        <c:axId val="602879160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60288492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1.6819571865443424E-2"/>
          <c:y val="2.9729729729729731E-2"/>
          <c:w val="0.96636085626911317"/>
          <c:h val="0.7460829963822091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Хамрагдах ёстой</c:v>
                </c:pt>
              </c:strCache>
            </c:strRef>
          </c:tx>
          <c:spPr>
            <a:solidFill>
              <a:schemeClr val="accent1">
                <a:lumMod val="50000"/>
              </a:schemeClr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1.2944983818770227E-2"/>
                  <c:y val="-2.972972972972973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D30F-4B7A-AAE7-10DC34B8D8FB}"/>
                </c:ext>
              </c:extLst>
            </c:dLbl>
            <c:dLbl>
              <c:idx val="1"/>
              <c:layout>
                <c:manualLayout>
                  <c:x val="3.2362459546925568E-3"/>
                  <c:y val="-2.432432432432432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D30F-4B7A-AAE7-10DC34B8D8FB}"/>
                </c:ext>
              </c:extLst>
            </c:dLbl>
            <c:dLbl>
              <c:idx val="2"/>
              <c:layout>
                <c:manualLayout>
                  <c:x val="1.2944983818770227E-2"/>
                  <c:y val="-2.97297297297297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D30F-4B7A-AAE7-10DC34B8D8F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Энэрэлт-Өлзий</c:v>
                </c:pt>
                <c:pt idx="1">
                  <c:v>Энх-Өрх</c:v>
                </c:pt>
                <c:pt idx="2">
                  <c:v>Биваангирд</c:v>
                </c:pt>
                <c:pt idx="3">
                  <c:v>Нийт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666</c:v>
                </c:pt>
                <c:pt idx="1">
                  <c:v>855</c:v>
                </c:pt>
                <c:pt idx="2">
                  <c:v>592</c:v>
                </c:pt>
                <c:pt idx="3">
                  <c:v>2113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30F-4B7A-AAE7-10DC34B8D8FB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Хамрагдсан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3.3980582524271788E-2"/>
                  <c:y val="-1.3513513513513514E-2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50/7.5%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3-D30F-4B7A-AAE7-10DC34B8D8FB}"/>
                </c:ext>
              </c:extLst>
            </c:dLbl>
            <c:dLbl>
              <c:idx val="1"/>
              <c:layout>
                <c:manualLayout>
                  <c:x val="3.4425943316718437E-2"/>
                  <c:y val="-1.3513582677165355E-2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132/15.4%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4-D30F-4B7A-AAE7-10DC34B8D8FB}"/>
                </c:ext>
              </c:extLst>
            </c:dLbl>
            <c:dLbl>
              <c:idx val="2"/>
              <c:layout>
                <c:manualLayout>
                  <c:x val="5.4392713525488211E-2"/>
                  <c:y val="-1.3513582677165355E-2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112/18.9%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5-D30F-4B7A-AAE7-10DC34B8D8FB}"/>
                </c:ext>
              </c:extLst>
            </c:dLbl>
            <c:dLbl>
              <c:idx val="3"/>
              <c:layout>
                <c:manualLayout>
                  <c:x val="2.9126213592232893E-2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294/13.9%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0-8FA9-4052-8238-C79B9EBF480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Энэрэлт-Өлзий</c:v>
                </c:pt>
                <c:pt idx="1">
                  <c:v>Энх-Өрх</c:v>
                </c:pt>
                <c:pt idx="2">
                  <c:v>Биваангирд</c:v>
                </c:pt>
                <c:pt idx="3">
                  <c:v>Нийт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50</c:v>
                </c:pt>
                <c:pt idx="1">
                  <c:v>132</c:v>
                </c:pt>
                <c:pt idx="2">
                  <c:v>112</c:v>
                </c:pt>
                <c:pt idx="3">
                  <c:v>294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30F-4B7A-AAE7-10DC34B8D8FB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453990344"/>
        <c:axId val="453990704"/>
        <c:axId val="0"/>
      </c:bar3DChart>
      <c:catAx>
        <c:axId val="45399034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453990704"/>
        <c:crosses val="autoZero"/>
        <c:auto val="1"/>
        <c:lblAlgn val="ctr"/>
        <c:lblOffset val="100"/>
        <c:noMultiLvlLbl val="0"/>
      </c:catAx>
      <c:valAx>
        <c:axId val="453990704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45399034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600">
          <a:solidFill>
            <a:schemeClr val="tx1"/>
          </a:solidFill>
          <a:latin typeface="Times New Roman" panose="02020603050405020304" pitchFamily="18" charset="0"/>
          <a:cs typeface="Times New Roman" panose="02020603050405020304" pitchFamily="18" charset="0"/>
        </a:defRPr>
      </a:pPr>
      <a:endParaRPr lang="en-US"/>
    </a:p>
  </c:txPr>
  <c:externalData r:id="rId3">
    <c:autoUpdate val="0"/>
  </c:externalData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1.6819571865443424E-2"/>
          <c:y val="3.2163742690058478E-2"/>
          <c:w val="0.96636085626911317"/>
          <c:h val="0.74283832941934891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Хамрагдах ёстой</c:v>
                </c:pt>
              </c:strCache>
            </c:strRef>
          </c:tx>
          <c:spPr>
            <a:solidFill>
              <a:srgbClr val="0070C0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Энэрэлт-Өлзий</c:v>
                </c:pt>
                <c:pt idx="1">
                  <c:v>Энх-Өрх</c:v>
                </c:pt>
                <c:pt idx="2">
                  <c:v>Биваангирд</c:v>
                </c:pt>
                <c:pt idx="3">
                  <c:v>Нийт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2809</c:v>
                </c:pt>
                <c:pt idx="1">
                  <c:v>4030</c:v>
                </c:pt>
                <c:pt idx="2">
                  <c:v>2500</c:v>
                </c:pt>
                <c:pt idx="3">
                  <c:v>9339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2A4-483A-A629-5D39E9B0E474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Хамрагдсан</c:v>
                </c:pt>
              </c:strCache>
            </c:strRef>
          </c:tx>
          <c:spPr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4.2662116040955662E-2"/>
                  <c:y val="-2.3391812865497075E-2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602/21.4%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0-7A80-4B46-8561-7DAF25224EDA}"/>
                </c:ext>
              </c:extLst>
            </c:dLbl>
            <c:dLbl>
              <c:idx val="1"/>
              <c:layout>
                <c:manualLayout>
                  <c:x val="4.5871559633027525E-2"/>
                  <c:y val="2.9239766081871343E-3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742/18.4%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0-9A31-47EB-B633-FFCC58DD6C03}"/>
                </c:ext>
              </c:extLst>
            </c:dLbl>
            <c:dLbl>
              <c:idx val="2"/>
              <c:layout>
                <c:manualLayout>
                  <c:x val="3.82262996941896E-2"/>
                  <c:y val="-1.4619883040935779E-2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393/15.7%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1-7A80-4B46-8561-7DAF25224EDA}"/>
                </c:ext>
              </c:extLst>
            </c:dLbl>
            <c:dLbl>
              <c:idx val="3"/>
              <c:layout>
                <c:manualLayout>
                  <c:x val="6.1162079510703474E-2"/>
                  <c:y val="-3.8011695906432802E-2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1737/18.6%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0-8CE3-4AF0-B64F-C4DA00C6AAF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Энэрэлт-Өлзий</c:v>
                </c:pt>
                <c:pt idx="1">
                  <c:v>Энх-Өрх</c:v>
                </c:pt>
                <c:pt idx="2">
                  <c:v>Биваангирд</c:v>
                </c:pt>
                <c:pt idx="3">
                  <c:v>Нийт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602</c:v>
                </c:pt>
                <c:pt idx="1">
                  <c:v>742</c:v>
                </c:pt>
                <c:pt idx="2">
                  <c:v>393</c:v>
                </c:pt>
                <c:pt idx="3">
                  <c:v>1737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2A4-483A-A629-5D39E9B0E474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582374808"/>
        <c:axId val="582376968"/>
        <c:axId val="0"/>
      </c:bar3DChart>
      <c:catAx>
        <c:axId val="5823748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582376968"/>
        <c:crosses val="autoZero"/>
        <c:auto val="1"/>
        <c:lblAlgn val="ctr"/>
        <c:lblOffset val="100"/>
        <c:noMultiLvlLbl val="0"/>
      </c:catAx>
      <c:valAx>
        <c:axId val="582376968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58237480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600">
          <a:solidFill>
            <a:schemeClr val="tx1"/>
          </a:solidFill>
          <a:latin typeface="Times New Roman" panose="02020603050405020304" pitchFamily="18" charset="0"/>
          <a:cs typeface="Times New Roman" panose="02020603050405020304" pitchFamily="18" charset="0"/>
        </a:defRPr>
      </a:pPr>
      <a:endParaRPr lang="en-US"/>
    </a:p>
  </c:txPr>
  <c:externalData r:id="rId3">
    <c:autoUpdate val="0"/>
  </c:externalData>
</c:chartSpace>
</file>

<file path=ppt/charts/chart2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1.6819571865443424E-2"/>
          <c:y val="2.8205128205128206E-2"/>
          <c:w val="0.96636085626911317"/>
          <c:h val="0.75059842519685038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Хамрагдах ёстой</c:v>
                </c:pt>
              </c:strCache>
            </c:strRef>
          </c:tx>
          <c:spPr>
            <a:solidFill>
              <a:srgbClr val="00B050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Энэрэлт-Өлзий</c:v>
                </c:pt>
                <c:pt idx="1">
                  <c:v>Биваангирд</c:v>
                </c:pt>
                <c:pt idx="2">
                  <c:v>Энх-Өрх</c:v>
                </c:pt>
                <c:pt idx="3">
                  <c:v>Нийт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5506</c:v>
                </c:pt>
                <c:pt idx="1">
                  <c:v>4901</c:v>
                </c:pt>
                <c:pt idx="2">
                  <c:v>8120</c:v>
                </c:pt>
                <c:pt idx="3">
                  <c:v>18527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41A-4D84-9F10-27D0255F9C2F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Хамрагдсан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2.9051987767584098E-2"/>
                  <c:y val="-1.2820512820512914E-2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1355/24.6%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0-7C83-46FF-B9E4-04B719B7BC2A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 dirty="0"/>
                      <a:t>808/16.5%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0-5BB8-46C9-864A-5F016BDAEF58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 dirty="0"/>
                      <a:t>1406/17.3%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1-7C83-46FF-B9E4-04B719B7BC2A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 dirty="0"/>
                      <a:t>19.3%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0-B58C-492C-9E31-0766EDC793C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Энэрэлт-Өлзий</c:v>
                </c:pt>
                <c:pt idx="1">
                  <c:v>Биваангирд</c:v>
                </c:pt>
                <c:pt idx="2">
                  <c:v>Энх-Өрх</c:v>
                </c:pt>
                <c:pt idx="3">
                  <c:v>Нийт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1355</c:v>
                </c:pt>
                <c:pt idx="1">
                  <c:v>808</c:v>
                </c:pt>
                <c:pt idx="2">
                  <c:v>1406</c:v>
                </c:pt>
                <c:pt idx="3">
                  <c:v>3569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41A-4D84-9F10-27D0255F9C2F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452462024"/>
        <c:axId val="452462744"/>
        <c:axId val="0"/>
      </c:bar3DChart>
      <c:catAx>
        <c:axId val="45246202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452462744"/>
        <c:crosses val="autoZero"/>
        <c:auto val="1"/>
        <c:lblAlgn val="ctr"/>
        <c:lblOffset val="100"/>
        <c:noMultiLvlLbl val="0"/>
      </c:catAx>
      <c:valAx>
        <c:axId val="452462744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45246202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400">
          <a:solidFill>
            <a:schemeClr val="tx1"/>
          </a:solidFill>
          <a:latin typeface="Times New Roman" panose="02020603050405020304" pitchFamily="18" charset="0"/>
          <a:cs typeface="Times New Roman" panose="02020603050405020304" pitchFamily="18" charset="0"/>
        </a:defRPr>
      </a:pPr>
      <a:endParaRPr lang="en-US"/>
    </a:p>
  </c:txPr>
  <c:externalData r:id="rId3">
    <c:autoUpdate val="0"/>
  </c:externalData>
</c:chartSpace>
</file>

<file path=ppt/charts/chart2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1.636904761904762E-2"/>
          <c:y val="2.7777777777777776E-2"/>
          <c:w val="0.96726190476190477"/>
          <c:h val="0.76952875208780724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Хамрагдах ёстой</c:v>
                </c:pt>
              </c:strCache>
            </c:strRef>
          </c:tx>
          <c:spPr>
            <a:solidFill>
              <a:srgbClr val="0070C0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Энэрэлт-Өлзий</c:v>
                </c:pt>
                <c:pt idx="1">
                  <c:v>Биваангирд</c:v>
                </c:pt>
                <c:pt idx="2">
                  <c:v>Энх-Өрх</c:v>
                </c:pt>
                <c:pt idx="3">
                  <c:v>Нийт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3629</c:v>
                </c:pt>
                <c:pt idx="1">
                  <c:v>3194</c:v>
                </c:pt>
                <c:pt idx="2">
                  <c:v>5021</c:v>
                </c:pt>
                <c:pt idx="3">
                  <c:v>11844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A2D-4AF2-B543-A2B41FCBB084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Хамрагдсан</c:v>
                </c:pt>
              </c:strCache>
            </c:strRef>
          </c:tx>
          <c:spPr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 dirty="0"/>
                      <a:t>962/26.5%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3-0A2D-4AF2-B543-A2B41FCBB084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 dirty="0"/>
                      <a:t>715/22.4%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4-0A2D-4AF2-B543-A2B41FCBB084}"/>
                </c:ext>
              </c:extLst>
            </c:dLbl>
            <c:dLbl>
              <c:idx val="2"/>
              <c:layout>
                <c:manualLayout>
                  <c:x val="1.4880952380952273E-2"/>
                  <c:y val="-1.7676767676767676E-2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1369/27.3%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5-0A2D-4AF2-B543-A2B41FCBB084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 dirty="0"/>
                      <a:t>3046/25.7%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0-2E68-4169-A8A0-0BF48FA3C1C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Энэрэлт-Өлзий</c:v>
                </c:pt>
                <c:pt idx="1">
                  <c:v>Биваангирд</c:v>
                </c:pt>
                <c:pt idx="2">
                  <c:v>Энх-Өрх</c:v>
                </c:pt>
                <c:pt idx="3">
                  <c:v>Нийт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962</c:v>
                </c:pt>
                <c:pt idx="1">
                  <c:v>715</c:v>
                </c:pt>
                <c:pt idx="2">
                  <c:v>1369</c:v>
                </c:pt>
                <c:pt idx="3">
                  <c:v>3046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A2D-4AF2-B543-A2B41FCBB084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453985304"/>
        <c:axId val="453981344"/>
        <c:axId val="0"/>
      </c:bar3DChart>
      <c:catAx>
        <c:axId val="45398530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453981344"/>
        <c:crosses val="autoZero"/>
        <c:auto val="1"/>
        <c:lblAlgn val="ctr"/>
        <c:lblOffset val="100"/>
        <c:noMultiLvlLbl val="0"/>
      </c:catAx>
      <c:valAx>
        <c:axId val="453981344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45398530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400">
          <a:solidFill>
            <a:schemeClr val="tx1"/>
          </a:solidFill>
          <a:latin typeface="Times New Roman" panose="02020603050405020304" pitchFamily="18" charset="0"/>
          <a:cs typeface="Times New Roman" panose="02020603050405020304" pitchFamily="18" charset="0"/>
        </a:defRPr>
      </a:pPr>
      <a:endParaRPr lang="en-US"/>
    </a:p>
  </c:txPr>
  <c:externalData r:id="rId3">
    <c:autoUpdate val="0"/>
  </c:externalData>
</c:chartSpace>
</file>

<file path=ppt/charts/chart2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1.6666666666666666E-2"/>
          <c:y val="2.6315789473684209E-2"/>
          <c:w val="0.96666666666666667"/>
          <c:h val="0.78165881776739632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Хамрагдах ёстой</c:v>
                </c:pt>
              </c:strCache>
            </c:strRef>
          </c:tx>
          <c:spPr>
            <a:solidFill>
              <a:schemeClr val="accent5">
                <a:lumMod val="50000"/>
              </a:schemeClr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Энэрэлт-Өлзий</c:v>
                </c:pt>
                <c:pt idx="1">
                  <c:v>Биваангирд</c:v>
                </c:pt>
                <c:pt idx="2">
                  <c:v>Энх-Өрх</c:v>
                </c:pt>
                <c:pt idx="3">
                  <c:v>Нийт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430</c:v>
                </c:pt>
                <c:pt idx="1">
                  <c:v>416</c:v>
                </c:pt>
                <c:pt idx="2">
                  <c:v>890</c:v>
                </c:pt>
                <c:pt idx="3">
                  <c:v>1736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974-4383-BAE4-29B53E8F42B7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Хамрагдсан</c:v>
                </c:pt>
              </c:strCache>
            </c:strRef>
          </c:tx>
          <c:spPr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 dirty="0"/>
                      <a:t>33/7.7%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3-F974-4383-BAE4-29B53E8F42B7}"/>
                </c:ext>
              </c:extLst>
            </c:dLbl>
            <c:dLbl>
              <c:idx val="1"/>
              <c:layout>
                <c:manualLayout>
                  <c:x val="3.016152286034169E-2"/>
                  <c:y val="-2.273956847302044E-2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111/26.7%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0224612264376044"/>
                      <c:h val="5.7871378517876652E-2"/>
                    </c:manualLayout>
                  </c15:layout>
                  <c15:showDataLabelsRange val="0"/>
                </c:ext>
                <c:ext xmlns:c16="http://schemas.microsoft.com/office/drawing/2014/chart" uri="{C3380CC4-5D6E-409C-BE32-E72D297353CC}">
                  <c16:uniqueId val="{00000004-F974-4383-BAE4-29B53E8F42B7}"/>
                </c:ext>
              </c:extLst>
            </c:dLbl>
            <c:dLbl>
              <c:idx val="2"/>
              <c:layout>
                <c:manualLayout>
                  <c:x val="3.1834884275829159E-2"/>
                  <c:y val="-5.1546391752577319E-3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98/11%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5-F974-4383-BAE4-29B53E8F42B7}"/>
                </c:ext>
              </c:extLst>
            </c:dLbl>
            <c:dLbl>
              <c:idx val="3"/>
              <c:layout>
                <c:manualLayout>
                  <c:x val="4.2124542124542128E-2"/>
                  <c:y val="-2.0618556701030927E-2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242/13.9%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0-56BD-4A14-8F52-727E1853A2D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Энэрэлт-Өлзий</c:v>
                </c:pt>
                <c:pt idx="1">
                  <c:v>Биваангирд</c:v>
                </c:pt>
                <c:pt idx="2">
                  <c:v>Энх-Өрх</c:v>
                </c:pt>
                <c:pt idx="3">
                  <c:v>Нийт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33</c:v>
                </c:pt>
                <c:pt idx="1">
                  <c:v>111</c:v>
                </c:pt>
                <c:pt idx="2">
                  <c:v>98</c:v>
                </c:pt>
                <c:pt idx="3">
                  <c:v>242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974-4383-BAE4-29B53E8F42B7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582367248"/>
        <c:axId val="582367608"/>
        <c:axId val="0"/>
      </c:bar3DChart>
      <c:catAx>
        <c:axId val="58236724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582367608"/>
        <c:crosses val="autoZero"/>
        <c:auto val="1"/>
        <c:lblAlgn val="ctr"/>
        <c:lblOffset val="100"/>
        <c:noMultiLvlLbl val="0"/>
      </c:catAx>
      <c:valAx>
        <c:axId val="582367608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58236724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32693128131710808"/>
          <c:y val="0.92435587304164302"/>
          <c:w val="0.36128895251729898"/>
          <c:h val="5.502557025732608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400">
          <a:solidFill>
            <a:schemeClr val="tx1"/>
          </a:solidFill>
          <a:latin typeface="Times New Roman" panose="02020603050405020304" pitchFamily="18" charset="0"/>
          <a:cs typeface="Times New Roman" panose="02020603050405020304" pitchFamily="18" charset="0"/>
        </a:defRPr>
      </a:pPr>
      <a:endParaRPr lang="en-US"/>
    </a:p>
  </c:txPr>
  <c:externalData r:id="rId3">
    <c:autoUpdate val="0"/>
  </c:externalData>
</c:chartSpace>
</file>

<file path=ppt/charts/chart2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АГ</c:v>
                </c:pt>
              </c:strCache>
            </c:strRef>
          </c:tx>
          <c:spPr>
            <a:solidFill>
              <a:schemeClr val="accent6">
                <a:lumMod val="75000"/>
              </a:schemeClr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Sheet1!$A$2:$A$11</c:f>
              <c:strCache>
                <c:ptCount val="10"/>
                <c:pt idx="0">
                  <c:v>БГДЭМТ</c:v>
                </c:pt>
                <c:pt idx="1">
                  <c:v>БЗДЭМТ</c:v>
                </c:pt>
                <c:pt idx="2">
                  <c:v>СХДЭМТ</c:v>
                </c:pt>
                <c:pt idx="3">
                  <c:v>СБДЭМТ</c:v>
                </c:pt>
                <c:pt idx="4">
                  <c:v>ХУДЭМТ</c:v>
                </c:pt>
                <c:pt idx="5">
                  <c:v>ЧДЭМТ</c:v>
                </c:pt>
                <c:pt idx="6">
                  <c:v>БНДЭМТ</c:v>
                </c:pt>
                <c:pt idx="7">
                  <c:v>НДЭМТ</c:v>
                </c:pt>
                <c:pt idx="8">
                  <c:v>БХДЭМТ</c:v>
                </c:pt>
                <c:pt idx="9">
                  <c:v>Дүүргийн дундаж</c:v>
                </c:pt>
              </c:strCache>
            </c:strRef>
          </c:cat>
          <c:val>
            <c:numRef>
              <c:f>Sheet1!$B$2:$B$11</c:f>
              <c:numCache>
                <c:formatCode>General</c:formatCode>
                <c:ptCount val="10"/>
                <c:pt idx="0">
                  <c:v>26.5</c:v>
                </c:pt>
                <c:pt idx="1">
                  <c:v>26.3</c:v>
                </c:pt>
                <c:pt idx="2">
                  <c:v>20.8</c:v>
                </c:pt>
                <c:pt idx="3">
                  <c:v>35.5</c:v>
                </c:pt>
                <c:pt idx="4">
                  <c:v>28.9</c:v>
                </c:pt>
                <c:pt idx="5">
                  <c:v>20.399999999999999</c:v>
                </c:pt>
                <c:pt idx="6">
                  <c:v>24</c:v>
                </c:pt>
                <c:pt idx="7">
                  <c:v>28.7</c:v>
                </c:pt>
                <c:pt idx="8">
                  <c:v>11.9</c:v>
                </c:pt>
                <c:pt idx="9">
                  <c:v>25.9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F25-41E9-8F04-231C52479344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ЧШ</c:v>
                </c:pt>
              </c:strCache>
            </c:strRef>
          </c:tx>
          <c:spPr>
            <a:solidFill>
              <a:schemeClr val="accent3">
                <a:lumMod val="50000"/>
              </a:schemeClr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Sheet1!$A$2:$A$11</c:f>
              <c:strCache>
                <c:ptCount val="10"/>
                <c:pt idx="0">
                  <c:v>БГДЭМТ</c:v>
                </c:pt>
                <c:pt idx="1">
                  <c:v>БЗДЭМТ</c:v>
                </c:pt>
                <c:pt idx="2">
                  <c:v>СХДЭМТ</c:v>
                </c:pt>
                <c:pt idx="3">
                  <c:v>СБДЭМТ</c:v>
                </c:pt>
                <c:pt idx="4">
                  <c:v>ХУДЭМТ</c:v>
                </c:pt>
                <c:pt idx="5">
                  <c:v>ЧДЭМТ</c:v>
                </c:pt>
                <c:pt idx="6">
                  <c:v>БНДЭМТ</c:v>
                </c:pt>
                <c:pt idx="7">
                  <c:v>НДЭМТ</c:v>
                </c:pt>
                <c:pt idx="8">
                  <c:v>БХДЭМТ</c:v>
                </c:pt>
                <c:pt idx="9">
                  <c:v>Дүүргийн дундаж</c:v>
                </c:pt>
              </c:strCache>
            </c:strRef>
          </c:cat>
          <c:val>
            <c:numRef>
              <c:f>Sheet1!$C$2:$C$11</c:f>
              <c:numCache>
                <c:formatCode>General</c:formatCode>
                <c:ptCount val="10"/>
                <c:pt idx="0">
                  <c:v>35.299999999999997</c:v>
                </c:pt>
                <c:pt idx="1">
                  <c:v>34.700000000000003</c:v>
                </c:pt>
                <c:pt idx="2">
                  <c:v>22.6</c:v>
                </c:pt>
                <c:pt idx="3">
                  <c:v>49.1</c:v>
                </c:pt>
                <c:pt idx="4">
                  <c:v>37.700000000000003</c:v>
                </c:pt>
                <c:pt idx="5">
                  <c:v>22.5</c:v>
                </c:pt>
                <c:pt idx="6">
                  <c:v>31.7</c:v>
                </c:pt>
                <c:pt idx="7">
                  <c:v>36</c:v>
                </c:pt>
                <c:pt idx="8">
                  <c:v>17.899999999999999</c:v>
                </c:pt>
                <c:pt idx="9">
                  <c:v>33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F25-41E9-8F04-231C52479344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453995384"/>
        <c:axId val="453996104"/>
        <c:axId val="0"/>
      </c:bar3DChart>
      <c:catAx>
        <c:axId val="45399538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453996104"/>
        <c:crosses val="autoZero"/>
        <c:auto val="1"/>
        <c:lblAlgn val="ctr"/>
        <c:lblOffset val="100"/>
        <c:noMultiLvlLbl val="0"/>
      </c:catAx>
      <c:valAx>
        <c:axId val="453996104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45399538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400">
          <a:solidFill>
            <a:schemeClr val="tx1"/>
          </a:solidFill>
          <a:latin typeface="Times New Roman" panose="02020603050405020304" pitchFamily="18" charset="0"/>
          <a:cs typeface="Times New Roman" panose="02020603050405020304" pitchFamily="18" charset="0"/>
        </a:defRPr>
      </a:pPr>
      <a:endParaRPr lang="en-US"/>
    </a:p>
  </c:txPr>
  <c:externalData r:id="rId3">
    <c:autoUpdate val="0"/>
  </c:externalData>
</c:chartSpace>
</file>

<file path=ppt/charts/chart2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1.6975308641975308E-2"/>
          <c:y val="2.9382306929639366E-2"/>
          <c:w val="0.96604938271604934"/>
          <c:h val="0.77309034985767344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Sheet1!$B$2</c:f>
              <c:strCache>
                <c:ptCount val="1"/>
                <c:pt idx="0">
                  <c:v>2023.03</c:v>
                </c:pt>
              </c:strCache>
            </c:strRef>
          </c:tx>
          <c:spPr>
            <a:solidFill>
              <a:srgbClr val="00B050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Sheet1!$A$3:$A$7</c:f>
              <c:strCache>
                <c:ptCount val="5"/>
                <c:pt idx="0">
                  <c:v>АГ</c:v>
                </c:pt>
                <c:pt idx="1">
                  <c:v>ЧШ</c:v>
                </c:pt>
                <c:pt idx="2">
                  <c:v>Хөх</c:v>
                </c:pt>
                <c:pt idx="3">
                  <c:v>УХ</c:v>
                </c:pt>
                <c:pt idx="4">
                  <c:v>Элэг</c:v>
                </c:pt>
              </c:strCache>
            </c:strRef>
          </c:cat>
          <c:val>
            <c:numRef>
              <c:f>Sheet1!$B$3:$B$7</c:f>
              <c:numCache>
                <c:formatCode>General</c:formatCode>
                <c:ptCount val="5"/>
                <c:pt idx="0">
                  <c:v>19</c:v>
                </c:pt>
                <c:pt idx="1">
                  <c:v>17</c:v>
                </c:pt>
                <c:pt idx="2">
                  <c:v>30.3</c:v>
                </c:pt>
                <c:pt idx="3">
                  <c:v>31.3</c:v>
                </c:pt>
                <c:pt idx="4">
                  <c:v>8.5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8BC-45B6-AA49-F204B4EDC466}"/>
            </c:ext>
          </c:extLst>
        </c:ser>
        <c:ser>
          <c:idx val="1"/>
          <c:order val="1"/>
          <c:tx>
            <c:strRef>
              <c:f>Sheet1!$C$2</c:f>
              <c:strCache>
                <c:ptCount val="1"/>
                <c:pt idx="0">
                  <c:v>2024.03</c:v>
                </c:pt>
              </c:strCache>
            </c:strRef>
          </c:tx>
          <c:spPr>
            <a:solidFill>
              <a:srgbClr val="FF0000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Sheet1!$A$3:$A$7</c:f>
              <c:strCache>
                <c:ptCount val="5"/>
                <c:pt idx="0">
                  <c:v>АГ</c:v>
                </c:pt>
                <c:pt idx="1">
                  <c:v>ЧШ</c:v>
                </c:pt>
                <c:pt idx="2">
                  <c:v>Хөх</c:v>
                </c:pt>
                <c:pt idx="3">
                  <c:v>УХ</c:v>
                </c:pt>
                <c:pt idx="4">
                  <c:v>Элэг</c:v>
                </c:pt>
              </c:strCache>
            </c:strRef>
          </c:cat>
          <c:val>
            <c:numRef>
              <c:f>Sheet1!$C$3:$C$7</c:f>
              <c:numCache>
                <c:formatCode>General</c:formatCode>
                <c:ptCount val="5"/>
                <c:pt idx="0">
                  <c:v>22.5</c:v>
                </c:pt>
                <c:pt idx="1">
                  <c:v>35.700000000000003</c:v>
                </c:pt>
                <c:pt idx="2">
                  <c:v>19.7</c:v>
                </c:pt>
                <c:pt idx="3">
                  <c:v>21.2</c:v>
                </c:pt>
                <c:pt idx="4">
                  <c:v>31.9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8BC-45B6-AA49-F204B4EDC466}"/>
            </c:ext>
          </c:extLst>
        </c:ser>
        <c:ser>
          <c:idx val="2"/>
          <c:order val="2"/>
          <c:tx>
            <c:strRef>
              <c:f>Sheet1!$D$2</c:f>
              <c:strCache>
                <c:ptCount val="1"/>
                <c:pt idx="0">
                  <c:v>2025.03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Sheet1!$A$3:$A$7</c:f>
              <c:strCache>
                <c:ptCount val="5"/>
                <c:pt idx="0">
                  <c:v>АГ</c:v>
                </c:pt>
                <c:pt idx="1">
                  <c:v>ЧШ</c:v>
                </c:pt>
                <c:pt idx="2">
                  <c:v>Хөх</c:v>
                </c:pt>
                <c:pt idx="3">
                  <c:v>УХ</c:v>
                </c:pt>
                <c:pt idx="4">
                  <c:v>Элэг</c:v>
                </c:pt>
              </c:strCache>
            </c:strRef>
          </c:cat>
          <c:val>
            <c:numRef>
              <c:f>Sheet1!$D$3:$D$7</c:f>
              <c:numCache>
                <c:formatCode>General</c:formatCode>
                <c:ptCount val="5"/>
                <c:pt idx="0">
                  <c:v>19.3</c:v>
                </c:pt>
                <c:pt idx="1">
                  <c:v>25.7</c:v>
                </c:pt>
                <c:pt idx="2">
                  <c:v>18.600000000000001</c:v>
                </c:pt>
                <c:pt idx="3">
                  <c:v>13.9</c:v>
                </c:pt>
                <c:pt idx="4">
                  <c:v>13.9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54B-420B-8114-925C3D3A7D05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452459504"/>
        <c:axId val="452452304"/>
        <c:axId val="0"/>
      </c:bar3DChart>
      <c:catAx>
        <c:axId val="45245950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452452304"/>
        <c:crosses val="autoZero"/>
        <c:auto val="1"/>
        <c:lblAlgn val="ctr"/>
        <c:lblOffset val="100"/>
        <c:noMultiLvlLbl val="0"/>
      </c:catAx>
      <c:valAx>
        <c:axId val="452452304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45245950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33175495108565983"/>
          <c:y val="0.92765796139953205"/>
          <c:w val="0.37748857781666179"/>
          <c:h val="6.2885287856168454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600">
          <a:solidFill>
            <a:schemeClr val="tx1"/>
          </a:solidFill>
          <a:latin typeface="Times New Roman" panose="02020603050405020304" pitchFamily="18" charset="0"/>
          <a:cs typeface="Times New Roman" panose="02020603050405020304" pitchFamily="18" charset="0"/>
        </a:defRPr>
      </a:pPr>
      <a:endParaRPr lang="en-US"/>
    </a:p>
  </c:txPr>
  <c:externalData r:id="rId3">
    <c:autoUpdate val="0"/>
  </c:externalData>
</c:chartSpace>
</file>

<file path=ppt/charts/chart2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128" b="1" i="0" u="none" strike="noStrike" kern="1200" cap="all" spc="12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kumimoji="0" lang="en-US" sz="2128" b="1" i="0" u="none" strike="noStrike" kern="1200" cap="all" spc="120" normalizeH="0" baseline="0" noProof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Calibri"/>
              </a:rPr>
              <a:t>Chart Title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28" b="1" i="0" u="none" strike="noStrike" kern="1200" cap="all" spc="120" normalizeH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bar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Энэрэлт-Өлзий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64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2023.05</c:v>
                </c:pt>
                <c:pt idx="1">
                  <c:v>2024.05</c:v>
                </c:pt>
                <c:pt idx="2">
                  <c:v>2025.05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34.9</c:v>
                </c:pt>
                <c:pt idx="1">
                  <c:v>30.3</c:v>
                </c:pt>
                <c:pt idx="2">
                  <c:v>36.9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4F1-437F-8EBC-CC24487B6E77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Биваангирд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64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2023.05</c:v>
                </c:pt>
                <c:pt idx="1">
                  <c:v>2024.05</c:v>
                </c:pt>
                <c:pt idx="2">
                  <c:v>2025.05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>
                  <c:v>48.1</c:v>
                </c:pt>
                <c:pt idx="1">
                  <c:v>33.5</c:v>
                </c:pt>
                <c:pt idx="2">
                  <c:v>21.3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4F1-437F-8EBC-CC24487B6E77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Энх-Өрх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64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2023.05</c:v>
                </c:pt>
                <c:pt idx="1">
                  <c:v>2024.05</c:v>
                </c:pt>
                <c:pt idx="2">
                  <c:v>2025.05</c:v>
                </c:pt>
              </c:strCache>
            </c:strRef>
          </c:cat>
          <c:val>
            <c:numRef>
              <c:f>Sheet1!$D$2:$D$4</c:f>
              <c:numCache>
                <c:formatCode>General</c:formatCode>
                <c:ptCount val="3"/>
                <c:pt idx="0">
                  <c:v>15.3</c:v>
                </c:pt>
                <c:pt idx="1">
                  <c:v>34.1</c:v>
                </c:pt>
                <c:pt idx="2">
                  <c:v>26.3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A4F1-437F-8EBC-CC24487B6E77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9"/>
        <c:overlap val="100"/>
        <c:axId val="703383632"/>
        <c:axId val="703382552"/>
      </c:barChart>
      <c:catAx>
        <c:axId val="70338363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64" b="0" i="0" u="none" strike="noStrike" kern="1200" cap="all" spc="12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03382552"/>
        <c:crosses val="autoZero"/>
        <c:auto val="1"/>
        <c:lblAlgn val="ctr"/>
        <c:lblOffset val="100"/>
        <c:noMultiLvlLbl val="0"/>
      </c:catAx>
      <c:valAx>
        <c:axId val="703382552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70338363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1.611846313328481E-2"/>
          <c:y val="5.7692307692307696E-2"/>
          <c:w val="0.98175444981142068"/>
          <c:h val="0.52951292146174045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2024.04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Sheet1!$A$2:$A$10</c:f>
              <c:strCache>
                <c:ptCount val="9"/>
                <c:pt idx="0">
                  <c:v>БГДЭМТ</c:v>
                </c:pt>
                <c:pt idx="1">
                  <c:v>БЗДЭМТ</c:v>
                </c:pt>
                <c:pt idx="2">
                  <c:v>СХДЭМТ</c:v>
                </c:pt>
                <c:pt idx="3">
                  <c:v>СБДЭМТ</c:v>
                </c:pt>
                <c:pt idx="4">
                  <c:v>ХУДЭМТ</c:v>
                </c:pt>
                <c:pt idx="5">
                  <c:v>ЧДЭМТ</c:v>
                </c:pt>
                <c:pt idx="6">
                  <c:v>БНДЭМТ</c:v>
                </c:pt>
                <c:pt idx="7">
                  <c:v>НДЭМТ</c:v>
                </c:pt>
                <c:pt idx="8">
                  <c:v>Дүүргийн дундаж</c:v>
                </c:pt>
              </c:strCache>
            </c:strRef>
          </c:cat>
          <c:val>
            <c:numRef>
              <c:f>Sheet1!$B$2:$B$10</c:f>
              <c:numCache>
                <c:formatCode>General</c:formatCode>
                <c:ptCount val="9"/>
                <c:pt idx="0">
                  <c:v>31.8</c:v>
                </c:pt>
                <c:pt idx="1">
                  <c:v>32</c:v>
                </c:pt>
                <c:pt idx="2">
                  <c:v>30.9</c:v>
                </c:pt>
                <c:pt idx="3">
                  <c:v>27.8</c:v>
                </c:pt>
                <c:pt idx="4">
                  <c:v>31.1</c:v>
                </c:pt>
                <c:pt idx="5">
                  <c:v>25.2</c:v>
                </c:pt>
                <c:pt idx="6">
                  <c:v>34.9</c:v>
                </c:pt>
                <c:pt idx="7">
                  <c:v>30.1</c:v>
                </c:pt>
                <c:pt idx="8" formatCode="0.0">
                  <c:v>30.5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ABB-4B3E-8DC9-AC77985395C7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2025.04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shade val="51000"/>
                    <a:satMod val="130000"/>
                  </a:schemeClr>
                </a:gs>
                <a:gs pos="80000">
                  <a:schemeClr val="accent2">
                    <a:shade val="93000"/>
                    <a:satMod val="130000"/>
                  </a:schemeClr>
                </a:gs>
                <a:gs pos="100000">
                  <a:schemeClr val="accent2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p3d/>
          </c:spPr>
          <c:invertIfNegative val="0"/>
          <c:dLbls>
            <c:dLbl>
              <c:idx val="0"/>
              <c:layout>
                <c:manualLayout>
                  <c:x val="1.7507002801120448E-2"/>
                  <c:y val="2.127659574468085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5.0420168067226892E-2"/>
                      <c:h val="8.085106382978724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66FE-449B-8D0C-D6BF646A87F8}"/>
                </c:ext>
              </c:extLst>
            </c:dLbl>
            <c:dLbl>
              <c:idx val="2"/>
              <c:layout>
                <c:manualLayout>
                  <c:x val="1.0144927536231883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ABB-4B3E-8DC9-AC77985395C7}"/>
                </c:ext>
              </c:extLst>
            </c:dLbl>
            <c:dLbl>
              <c:idx val="4"/>
              <c:layout>
                <c:manualLayout>
                  <c:x val="7.246376811594203E-3"/>
                  <c:y val="-2.759572566111325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9ABB-4B3E-8DC9-AC77985395C7}"/>
                </c:ext>
              </c:extLst>
            </c:dLbl>
            <c:dLbl>
              <c:idx val="8"/>
              <c:layout>
                <c:manualLayout>
                  <c:x val="1.2605042016806621E-2"/>
                  <c:y val="-8.1263836646936125E-18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66FE-449B-8D0C-D6BF646A87F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1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Sheet1!$A$2:$A$10</c:f>
              <c:strCache>
                <c:ptCount val="9"/>
                <c:pt idx="0">
                  <c:v>БГДЭМТ</c:v>
                </c:pt>
                <c:pt idx="1">
                  <c:v>БЗДЭМТ</c:v>
                </c:pt>
                <c:pt idx="2">
                  <c:v>СХДЭМТ</c:v>
                </c:pt>
                <c:pt idx="3">
                  <c:v>СБДЭМТ</c:v>
                </c:pt>
                <c:pt idx="4">
                  <c:v>ХУДЭМТ</c:v>
                </c:pt>
                <c:pt idx="5">
                  <c:v>ЧДЭМТ</c:v>
                </c:pt>
                <c:pt idx="6">
                  <c:v>БНДЭМТ</c:v>
                </c:pt>
                <c:pt idx="7">
                  <c:v>НДЭМТ</c:v>
                </c:pt>
                <c:pt idx="8">
                  <c:v>Дүүргийн дундаж</c:v>
                </c:pt>
              </c:strCache>
            </c:strRef>
          </c:cat>
          <c:val>
            <c:numRef>
              <c:f>Sheet1!$C$2:$C$10</c:f>
              <c:numCache>
                <c:formatCode>General</c:formatCode>
                <c:ptCount val="9"/>
                <c:pt idx="0">
                  <c:v>31.7</c:v>
                </c:pt>
                <c:pt idx="1">
                  <c:v>32.6</c:v>
                </c:pt>
                <c:pt idx="2">
                  <c:v>31.6</c:v>
                </c:pt>
                <c:pt idx="3">
                  <c:v>29</c:v>
                </c:pt>
                <c:pt idx="4">
                  <c:v>31.3</c:v>
                </c:pt>
                <c:pt idx="5">
                  <c:v>24.7</c:v>
                </c:pt>
                <c:pt idx="6">
                  <c:v>18.899999999999999</c:v>
                </c:pt>
                <c:pt idx="7">
                  <c:v>34</c:v>
                </c:pt>
                <c:pt idx="8" formatCode="0.0">
                  <c:v>29.2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9ABB-4B3E-8DC9-AC77985395C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479338672"/>
        <c:axId val="479332912"/>
        <c:axId val="0"/>
      </c:bar3DChart>
      <c:catAx>
        <c:axId val="47933867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2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479332912"/>
        <c:crosses val="autoZero"/>
        <c:auto val="1"/>
        <c:lblAlgn val="ctr"/>
        <c:lblOffset val="100"/>
        <c:noMultiLvlLbl val="0"/>
      </c:catAx>
      <c:valAx>
        <c:axId val="479332912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2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47933867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2496782019894572"/>
          <c:y val="0.8202010498687663"/>
          <c:w val="0.25694611702948894"/>
          <c:h val="0.10544535656447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600">
          <a:solidFill>
            <a:schemeClr val="tx1"/>
          </a:solidFill>
          <a:latin typeface="Times New Roman" panose="02020603050405020304" pitchFamily="18" charset="0"/>
          <a:cs typeface="Times New Roman" panose="02020603050405020304" pitchFamily="18" charset="0"/>
        </a:defRPr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Нийт үзлэг</c:v>
                </c:pt>
              </c:strCache>
            </c:strRef>
          </c:tx>
          <c:spPr>
            <a:solidFill>
              <a:schemeClr val="accent6">
                <a:lumMod val="75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Энэрэлт-Өлзий</c:v>
                </c:pt>
                <c:pt idx="1">
                  <c:v>Энх-Өрх</c:v>
                </c:pt>
                <c:pt idx="2">
                  <c:v>Биваангирд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9963</c:v>
                </c:pt>
                <c:pt idx="1">
                  <c:v>17219</c:v>
                </c:pt>
                <c:pt idx="2">
                  <c:v>6304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DF9-47EC-A47E-01289D045D7E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Гэрийн эргэлт</c:v>
                </c:pt>
              </c:strCache>
            </c:strRef>
          </c:tx>
          <c:spPr>
            <a:solidFill>
              <a:schemeClr val="accent3">
                <a:lumMod val="50000"/>
              </a:schemeClr>
            </a:solidFill>
            <a:ln>
              <a:noFill/>
            </a:ln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fld id="{C961AEA0-F1CA-4AF4-BD10-F3A4CA904C32}" type="VALUE">
                      <a:rPr lang="en-US" smtClean="0"/>
                      <a:pPr/>
                      <a:t>[VALUE]</a:t>
                    </a:fld>
                    <a:r>
                      <a:rPr lang="en-US"/>
                      <a:t>/25%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CDF9-47EC-A47E-01289D045D7E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fld id="{3B54C9F7-7C86-4B30-B244-7D1D5FC672E7}" type="VALUE">
                      <a:rPr lang="en-US" smtClean="0"/>
                      <a:pPr/>
                      <a:t>[VALUE]</a:t>
                    </a:fld>
                    <a:r>
                      <a:rPr lang="en-US"/>
                      <a:t>/13.6%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4-CDF9-47EC-A47E-01289D045D7E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fld id="{F903879F-47D8-483E-80F3-FEA8CDFB1779}" type="VALUE">
                      <a:rPr lang="en-US" smtClean="0"/>
                      <a:pPr/>
                      <a:t>[VALUE]</a:t>
                    </a:fld>
                    <a:r>
                      <a:rPr lang="en-US"/>
                      <a:t>/18.8%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CDF9-47EC-A47E-01289D045D7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Энэрэлт-Өлзий</c:v>
                </c:pt>
                <c:pt idx="1">
                  <c:v>Энх-Өрх</c:v>
                </c:pt>
                <c:pt idx="2">
                  <c:v>Биваангирд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>
                  <c:v>2498</c:v>
                </c:pt>
                <c:pt idx="1">
                  <c:v>2343</c:v>
                </c:pt>
                <c:pt idx="2">
                  <c:v>1191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DF9-47EC-A47E-01289D045D7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83558368"/>
        <c:axId val="283561248"/>
      </c:barChart>
      <c:catAx>
        <c:axId val="283558368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283561248"/>
        <c:crosses val="autoZero"/>
        <c:auto val="1"/>
        <c:lblAlgn val="ctr"/>
        <c:lblOffset val="100"/>
        <c:noMultiLvlLbl val="0"/>
      </c:catAx>
      <c:valAx>
        <c:axId val="283561248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28355836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400">
          <a:solidFill>
            <a:schemeClr val="tx1"/>
          </a:solidFill>
          <a:latin typeface="Times New Roman" panose="02020603050405020304" pitchFamily="18" charset="0"/>
          <a:cs typeface="Times New Roman" panose="02020603050405020304" pitchFamily="18" charset="0"/>
        </a:defRPr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Амбулаторийн өвчлөл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5E1-42C6-A16C-92E47A98EB45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ХБӨ өвчин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  <a:sp3d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</c:numCache>
            </c:numRef>
          </c:val>
          <c:extLst>
            <c:ext xmlns:c16="http://schemas.microsoft.com/office/drawing/2014/chart" uri="{C3380CC4-5D6E-409C-BE32-E72D297353CC}">
              <c16:uniqueId val="{00000003-35E1-42C6-A16C-92E47A98EB4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428147160"/>
        <c:axId val="428147520"/>
        <c:axId val="0"/>
      </c:bar3DChart>
      <c:catAx>
        <c:axId val="42814716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28147520"/>
        <c:crosses val="autoZero"/>
        <c:auto val="1"/>
        <c:lblAlgn val="ctr"/>
        <c:lblOffset val="100"/>
        <c:noMultiLvlLbl val="0"/>
      </c:catAx>
      <c:valAx>
        <c:axId val="42814752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2814716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1.6666666666666666E-2"/>
          <c:y val="4.1443391753287165E-2"/>
          <c:w val="0.96517857142857144"/>
          <c:h val="0.73526643466357067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2024.03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fld id="{8B7C57E9-4A04-4FDF-8B72-488604EBA407}" type="VALUE">
                      <a:rPr lang="en-US" smtClean="0"/>
                      <a:pPr/>
                      <a:t>[VALUE]</a:t>
                    </a:fld>
                    <a:r>
                      <a:rPr lang="en-US"/>
                      <a:t>/3.2%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9-BDFB-4B71-A3CD-EAD965877F0E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fld id="{C37C100E-9B52-4E31-8349-6A49E69040F2}" type="VALUE">
                      <a:rPr lang="en-US" smtClean="0"/>
                      <a:pPr/>
                      <a:t>[VALUE]</a:t>
                    </a:fld>
                    <a:r>
                      <a:rPr lang="en-US"/>
                      <a:t>/52.7%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A-BDFB-4B71-A3CD-EAD965877F0E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fld id="{FD88604D-8138-4D9E-873C-5C13F976110D}" type="VALUE">
                      <a:rPr lang="en-US" smtClean="0"/>
                      <a:pPr/>
                      <a:t>[VALUE]</a:t>
                    </a:fld>
                    <a:r>
                      <a:rPr lang="en-US"/>
                      <a:t>/21.5%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B-BDFB-4B71-A3CD-EAD965877F0E}"/>
                </c:ext>
              </c:extLst>
            </c:dLbl>
            <c:dLbl>
              <c:idx val="3"/>
              <c:layout>
                <c:manualLayout>
                  <c:x val="-1.636904761904762E-2"/>
                  <c:y val="-1.1631701852310359E-2"/>
                </c:manualLayout>
              </c:layout>
              <c:tx>
                <c:rich>
                  <a:bodyPr/>
                  <a:lstStyle/>
                  <a:p>
                    <a:fld id="{3C212DF4-AC18-43E0-BD2E-05B6927BD5AE}" type="VALUE">
                      <a:rPr lang="en-US" smtClean="0"/>
                      <a:pPr/>
                      <a:t>[VALUE]</a:t>
                    </a:fld>
                    <a:r>
                      <a:rPr lang="en-US"/>
                      <a:t>/14.6%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C-BDFB-4B71-A3CD-EAD965877F0E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fld id="{1B536617-4594-40A9-80AD-7AD7401AC46E}" type="VALUE">
                      <a:rPr lang="en-US" smtClean="0"/>
                      <a:pPr/>
                      <a:t>[VALUE]</a:t>
                    </a:fld>
                    <a:r>
                      <a:rPr lang="en-US"/>
                      <a:t>/5.5%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D-BDFB-4B71-A3CD-EAD965877F0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Sheet1!$A$2:$A$6</c:f>
              <c:strCache>
                <c:ptCount val="5"/>
                <c:pt idx="0">
                  <c:v>Зам тээврийн осол</c:v>
                </c:pt>
                <c:pt idx="1">
                  <c:v>Бүх төрлийн уналт</c:v>
                </c:pt>
                <c:pt idx="2">
                  <c:v>Амьгүй механик хүчинд өртсөн</c:v>
                </c:pt>
                <c:pt idx="3">
                  <c:v>Амьтай механик хүчинд өртсөн</c:v>
                </c:pt>
                <c:pt idx="4">
                  <c:v>Хүчирхийлэл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7</c:v>
                </c:pt>
                <c:pt idx="1">
                  <c:v>115</c:v>
                </c:pt>
                <c:pt idx="2">
                  <c:v>47</c:v>
                </c:pt>
                <c:pt idx="3">
                  <c:v>32</c:v>
                </c:pt>
                <c:pt idx="4">
                  <c:v>12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DFB-4B71-A3CD-EAD965877F0E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2025.03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1.3392857142857142E-2"/>
                  <c:y val="-7.1081801287751404E-17"/>
                </c:manualLayout>
              </c:layout>
              <c:tx>
                <c:rich>
                  <a:bodyPr/>
                  <a:lstStyle/>
                  <a:p>
                    <a:fld id="{895B154B-9072-4750-9B4F-0048C5CE1EC5}" type="VALUE">
                      <a:rPr lang="en-US" smtClean="0"/>
                      <a:pPr/>
                      <a:t>[VALUE]</a:t>
                    </a:fld>
                    <a:r>
                      <a:rPr lang="en-US"/>
                      <a:t>/5.4%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4-BDFB-4B71-A3CD-EAD965877F0E}"/>
                </c:ext>
              </c:extLst>
            </c:dLbl>
            <c:dLbl>
              <c:idx val="1"/>
              <c:layout>
                <c:manualLayout>
                  <c:x val="3.4226190476190424E-2"/>
                  <c:y val="-1.9386169753850598E-2"/>
                </c:manualLayout>
              </c:layout>
              <c:tx>
                <c:rich>
                  <a:bodyPr/>
                  <a:lstStyle/>
                  <a:p>
                    <a:fld id="{FD49079F-4C24-4A4F-80CF-5113AF6C77AB}" type="VALUE">
                      <a:rPr lang="en-US" smtClean="0"/>
                      <a:pPr/>
                      <a:t>[VALUE]</a:t>
                    </a:fld>
                    <a:r>
                      <a:rPr lang="en-US"/>
                      <a:t>/37.3%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BDFB-4B71-A3CD-EAD965877F0E}"/>
                </c:ext>
              </c:extLst>
            </c:dLbl>
            <c:dLbl>
              <c:idx val="2"/>
              <c:layout>
                <c:manualLayout>
                  <c:x val="1.9345238095238096E-2"/>
                  <c:y val="-2.7140637655390838E-2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77/30%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6-BDFB-4B71-A3CD-EAD965877F0E}"/>
                </c:ext>
              </c:extLst>
            </c:dLbl>
            <c:dLbl>
              <c:idx val="3"/>
              <c:layout>
                <c:manualLayout>
                  <c:x val="2.3809523809523701E-2"/>
                  <c:y val="0"/>
                </c:manualLayout>
              </c:layout>
              <c:tx>
                <c:rich>
                  <a:bodyPr/>
                  <a:lstStyle/>
                  <a:p>
                    <a:fld id="{12B69C27-145E-4C79-B3AA-2287AADA14A9}" type="VALUE">
                      <a:rPr lang="en-US" smtClean="0"/>
                      <a:pPr/>
                      <a:t>[VALUE]</a:t>
                    </a:fld>
                    <a:r>
                      <a:rPr lang="en-US"/>
                      <a:t>/13.2%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7-BDFB-4B71-A3CD-EAD965877F0E}"/>
                </c:ext>
              </c:extLst>
            </c:dLbl>
            <c:dLbl>
              <c:idx val="4"/>
              <c:layout>
                <c:manualLayout>
                  <c:x val="2.0833333333333225E-2"/>
                  <c:y val="0"/>
                </c:manualLayout>
              </c:layout>
              <c:tx>
                <c:rich>
                  <a:bodyPr/>
                  <a:lstStyle/>
                  <a:p>
                    <a:fld id="{E3D7519E-A010-4119-A889-4A01B1FC5588}" type="VALUE">
                      <a:rPr lang="en-US" smtClean="0"/>
                      <a:pPr/>
                      <a:t>[VALUE]</a:t>
                    </a:fld>
                    <a:r>
                      <a:rPr lang="en-US"/>
                      <a:t>/8.5%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8-BDFB-4B71-A3CD-EAD965877F0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Sheet1!$A$2:$A$6</c:f>
              <c:strCache>
                <c:ptCount val="5"/>
                <c:pt idx="0">
                  <c:v>Зам тээврийн осол</c:v>
                </c:pt>
                <c:pt idx="1">
                  <c:v>Бүх төрлийн уналт</c:v>
                </c:pt>
                <c:pt idx="2">
                  <c:v>Амьгүй механик хүчинд өртсөн</c:v>
                </c:pt>
                <c:pt idx="3">
                  <c:v>Амьтай механик хүчинд өртсөн</c:v>
                </c:pt>
                <c:pt idx="4">
                  <c:v>Хүчирхийлэл</c:v>
                </c:pt>
              </c:strCache>
            </c:strRef>
          </c:cat>
          <c:val>
            <c:numRef>
              <c:f>Sheet1!$C$2:$C$6</c:f>
              <c:numCache>
                <c:formatCode>General</c:formatCode>
                <c:ptCount val="5"/>
                <c:pt idx="0">
                  <c:v>14</c:v>
                </c:pt>
                <c:pt idx="1">
                  <c:v>96</c:v>
                </c:pt>
                <c:pt idx="2">
                  <c:v>77</c:v>
                </c:pt>
                <c:pt idx="3">
                  <c:v>34</c:v>
                </c:pt>
                <c:pt idx="4">
                  <c:v>22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BDFB-4B71-A3CD-EAD965877F0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448129856"/>
        <c:axId val="448122296"/>
        <c:axId val="0"/>
      </c:bar3DChart>
      <c:catAx>
        <c:axId val="44812985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448122296"/>
        <c:crosses val="autoZero"/>
        <c:auto val="1"/>
        <c:lblAlgn val="ctr"/>
        <c:lblOffset val="100"/>
        <c:noMultiLvlLbl val="0"/>
      </c:catAx>
      <c:valAx>
        <c:axId val="448122296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44812985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400">
          <a:solidFill>
            <a:schemeClr val="tx1"/>
          </a:solidFill>
          <a:latin typeface="Times New Roman" panose="02020603050405020304" pitchFamily="18" charset="0"/>
          <a:cs typeface="Times New Roman" panose="02020603050405020304" pitchFamily="18" charset="0"/>
        </a:defRPr>
      </a:pPr>
      <a:endParaRPr lang="en-US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34"/>
    </mc:Choice>
    <mc:Fallback>
      <c:style val="34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Sheet1!$C$47</c:f>
              <c:strCache>
                <c:ptCount val="1"/>
                <c:pt idx="0">
                  <c:v>Төрөлт</c:v>
                </c:pt>
              </c:strCache>
            </c:strRef>
          </c:tx>
          <c:spPr>
            <a:solidFill>
              <a:srgbClr val="00B05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>
                  <a:defRPr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Sheet1!$B$48:$B$58</c:f>
              <c:numCache>
                <c:formatCode>General</c:formatCode>
                <c:ptCount val="11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  <c:pt idx="5">
                  <c:v>2019</c:v>
                </c:pt>
                <c:pt idx="6">
                  <c:v>2020</c:v>
                </c:pt>
                <c:pt idx="7">
                  <c:v>2021</c:v>
                </c:pt>
                <c:pt idx="8">
                  <c:v>2022</c:v>
                </c:pt>
                <c:pt idx="9">
                  <c:v>2023</c:v>
                </c:pt>
                <c:pt idx="10">
                  <c:v>2024</c:v>
                </c:pt>
              </c:numCache>
            </c:numRef>
          </c:cat>
          <c:val>
            <c:numRef>
              <c:f>Sheet1!$C$48:$C$58</c:f>
              <c:numCache>
                <c:formatCode>General</c:formatCode>
                <c:ptCount val="11"/>
                <c:pt idx="0">
                  <c:v>815</c:v>
                </c:pt>
                <c:pt idx="1">
                  <c:v>734</c:v>
                </c:pt>
                <c:pt idx="2">
                  <c:v>695</c:v>
                </c:pt>
                <c:pt idx="3">
                  <c:v>591</c:v>
                </c:pt>
                <c:pt idx="4">
                  <c:v>688</c:v>
                </c:pt>
                <c:pt idx="5">
                  <c:v>618</c:v>
                </c:pt>
                <c:pt idx="6">
                  <c:v>614</c:v>
                </c:pt>
                <c:pt idx="7">
                  <c:v>583</c:v>
                </c:pt>
                <c:pt idx="8">
                  <c:v>580</c:v>
                </c:pt>
                <c:pt idx="9">
                  <c:v>559</c:v>
                </c:pt>
                <c:pt idx="10">
                  <c:v>470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E70-494C-99CD-1F88F2C73E4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axId val="133741952"/>
        <c:axId val="133756032"/>
      </c:barChart>
      <c:lineChart>
        <c:grouping val="standard"/>
        <c:varyColors val="0"/>
        <c:ser>
          <c:idx val="1"/>
          <c:order val="1"/>
          <c:tx>
            <c:strRef>
              <c:f>Sheet1!$D$47</c:f>
              <c:strCache>
                <c:ptCount val="1"/>
                <c:pt idx="0">
                  <c:v>Харъяаллын бус</c:v>
                </c:pt>
              </c:strCache>
            </c:strRef>
          </c:tx>
          <c:spPr>
            <a:ln>
              <a:solidFill>
                <a:srgbClr val="C00000"/>
              </a:solidFill>
            </a:ln>
          </c:spPr>
          <c:marker>
            <c:spPr>
              <a:solidFill>
                <a:srgbClr val="C00000"/>
              </a:solidFill>
            </c:spPr>
          </c:marker>
          <c:dLbls>
            <c:dLbl>
              <c:idx val="0"/>
              <c:layout>
                <c:manualLayout>
                  <c:x val="-7.716049382716049E-3"/>
                  <c:y val="-2.293724346107953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5E70-494C-99CD-1F88F2C73E48}"/>
                </c:ext>
              </c:extLst>
            </c:dLbl>
            <c:dLbl>
              <c:idx val="1"/>
              <c:layout>
                <c:manualLayout>
                  <c:x val="-3.2210987831066573E-2"/>
                  <c:y val="-2.293724346107962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6.0956790123456797E-2"/>
                      <c:h val="6.5498572994415999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B-5E70-494C-99CD-1F88F2C73E48}"/>
                </c:ext>
              </c:extLst>
            </c:dLbl>
            <c:dLbl>
              <c:idx val="2"/>
              <c:layout>
                <c:manualLayout>
                  <c:x val="-1.6975308641975308E-2"/>
                  <c:y val="-2.038866085429291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5E70-494C-99CD-1F88F2C73E48}"/>
                </c:ext>
              </c:extLst>
            </c:dLbl>
            <c:dLbl>
              <c:idx val="3"/>
              <c:layout>
                <c:manualLayout>
                  <c:x val="-1.6891076115485563E-2"/>
                  <c:y val="-2.548582606786614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5E70-494C-99CD-1F88F2C73E48}"/>
                </c:ext>
              </c:extLst>
            </c:dLbl>
            <c:dLbl>
              <c:idx val="4"/>
              <c:layout>
                <c:manualLayout>
                  <c:x val="-1.6975308641975308E-2"/>
                  <c:y val="-3.568015649501260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5E70-494C-99CD-1F88F2C73E48}"/>
                </c:ext>
              </c:extLst>
            </c:dLbl>
            <c:dLbl>
              <c:idx val="5"/>
              <c:layout>
                <c:manualLayout>
                  <c:x val="-9.2592592592592587E-3"/>
                  <c:y val="-2.038866085429282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5E70-494C-99CD-1F88F2C73E48}"/>
                </c:ext>
              </c:extLst>
            </c:dLbl>
            <c:dLbl>
              <c:idx val="6"/>
              <c:layout>
                <c:manualLayout>
                  <c:x val="-6.1728395061728392E-3"/>
                  <c:y val="-2.038866085429291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5E70-494C-99CD-1F88F2C73E48}"/>
                </c:ext>
              </c:extLst>
            </c:dLbl>
            <c:dLbl>
              <c:idx val="7"/>
              <c:layout>
                <c:manualLayout>
                  <c:x val="-2.0061728395061727E-2"/>
                  <c:y val="-2.293724346107943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5E70-494C-99CD-1F88F2C73E48}"/>
                </c:ext>
              </c:extLst>
            </c:dLbl>
            <c:dLbl>
              <c:idx val="8"/>
              <c:layout>
                <c:manualLayout>
                  <c:x val="-6.1728395061728392E-3"/>
                  <c:y val="-2.293724346107953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5E70-494C-99CD-1F88F2C73E48}"/>
                </c:ext>
              </c:extLst>
            </c:dLbl>
            <c:dLbl>
              <c:idx val="9"/>
              <c:layout>
                <c:manualLayout>
                  <c:x val="-1.5432098765432098E-3"/>
                  <c:y val="-3.3131573888226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5E70-494C-99CD-1F88F2C73E48}"/>
                </c:ext>
              </c:extLst>
            </c:dLbl>
            <c:dLbl>
              <c:idx val="10"/>
              <c:layout>
                <c:manualLayout>
                  <c:x val="-1.5432098765431985E-2"/>
                  <c:y val="-3.05829912814394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5E70-494C-99CD-1F88F2C73E48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trendline>
            <c:trendlineType val="exp"/>
            <c:dispRSqr val="0"/>
            <c:dispEq val="0"/>
          </c:trendline>
          <c:cat>
            <c:numRef>
              <c:f>Sheet1!$B$48:$B$58</c:f>
              <c:numCache>
                <c:formatCode>General</c:formatCode>
                <c:ptCount val="11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  <c:pt idx="5">
                  <c:v>2019</c:v>
                </c:pt>
                <c:pt idx="6">
                  <c:v>2020</c:v>
                </c:pt>
                <c:pt idx="7">
                  <c:v>2021</c:v>
                </c:pt>
                <c:pt idx="8">
                  <c:v>2022</c:v>
                </c:pt>
                <c:pt idx="9">
                  <c:v>2023</c:v>
                </c:pt>
                <c:pt idx="10">
                  <c:v>2024</c:v>
                </c:pt>
              </c:numCache>
            </c:numRef>
          </c:cat>
          <c:val>
            <c:numRef>
              <c:f>Sheet1!$D$48:$D$58</c:f>
              <c:numCache>
                <c:formatCode>General</c:formatCode>
                <c:ptCount val="11"/>
                <c:pt idx="0">
                  <c:v>23.4</c:v>
                </c:pt>
                <c:pt idx="1">
                  <c:v>22.6</c:v>
                </c:pt>
                <c:pt idx="2">
                  <c:v>29.2</c:v>
                </c:pt>
                <c:pt idx="3">
                  <c:v>23</c:v>
                </c:pt>
                <c:pt idx="4">
                  <c:v>25.7</c:v>
                </c:pt>
                <c:pt idx="5">
                  <c:v>26.5</c:v>
                </c:pt>
                <c:pt idx="6">
                  <c:v>26.1</c:v>
                </c:pt>
                <c:pt idx="7">
                  <c:v>24.2</c:v>
                </c:pt>
                <c:pt idx="8">
                  <c:v>27.1</c:v>
                </c:pt>
                <c:pt idx="9">
                  <c:v>29.3</c:v>
                </c:pt>
                <c:pt idx="10">
                  <c:v>31.5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5E70-494C-99CD-1F88F2C73E48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133741952"/>
        <c:axId val="133756032"/>
      </c:lineChart>
      <c:catAx>
        <c:axId val="13374195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crossAx val="133756032"/>
        <c:crosses val="autoZero"/>
        <c:auto val="1"/>
        <c:lblAlgn val="ctr"/>
        <c:lblOffset val="100"/>
        <c:noMultiLvlLbl val="0"/>
      </c:catAx>
      <c:valAx>
        <c:axId val="133756032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133741952"/>
        <c:crosses val="autoZero"/>
        <c:crossBetween val="between"/>
      </c:valAx>
      <c:spPr>
        <a:noFill/>
        <a:ln w="25400">
          <a:noFill/>
        </a:ln>
      </c:spPr>
    </c:plotArea>
    <c:legend>
      <c:legendPos val="b"/>
      <c:legendEntry>
        <c:idx val="2"/>
        <c:delete val="1"/>
      </c:legendEntry>
      <c:overlay val="0"/>
    </c:legend>
    <c:plotVisOnly val="1"/>
    <c:dispBlanksAs val="gap"/>
    <c:showDLblsOverMax val="0"/>
  </c:chart>
  <c:txPr>
    <a:bodyPr/>
    <a:lstStyle/>
    <a:p>
      <a:pPr>
        <a:defRPr sz="1800">
          <a:latin typeface="Times New Roman" panose="02020603050405020304" pitchFamily="18" charset="0"/>
          <a:cs typeface="Times New Roman" panose="02020603050405020304" pitchFamily="18" charset="0"/>
        </a:defRPr>
      </a:pPr>
      <a:endParaRPr lang="en-US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5"/>
    </mc:Choice>
    <mc:Fallback>
      <c:style val="5"/>
    </mc:Fallback>
  </mc:AlternateContent>
  <c:chart>
    <c:autoTitleDeleted val="1"/>
    <c:plotArea>
      <c:layout>
        <c:manualLayout>
          <c:layoutTarget val="inner"/>
          <c:xMode val="edge"/>
          <c:yMode val="edge"/>
          <c:x val="9.1746344206974125E-4"/>
          <c:y val="3.021978021978022E-2"/>
          <c:w val="0.99540096550431201"/>
          <c:h val="0.7654763346889331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2024.04</c:v>
                </c:pt>
              </c:strCache>
            </c:strRef>
          </c:tx>
          <c:spPr>
            <a:solidFill>
              <a:schemeClr val="bg2">
                <a:lumMod val="5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Sheet1!$A$2:$A$11</c:f>
              <c:strCache>
                <c:ptCount val="10"/>
                <c:pt idx="0">
                  <c:v>БГДЭМТ</c:v>
                </c:pt>
                <c:pt idx="1">
                  <c:v>БЗДЭМТ</c:v>
                </c:pt>
                <c:pt idx="2">
                  <c:v>СХДЭМТ</c:v>
                </c:pt>
                <c:pt idx="3">
                  <c:v>СБДЭМТ</c:v>
                </c:pt>
                <c:pt idx="4">
                  <c:v>ХУДЭМТ</c:v>
                </c:pt>
                <c:pt idx="5">
                  <c:v>ЧДЭМТ</c:v>
                </c:pt>
                <c:pt idx="6">
                  <c:v>БНДЭМТ</c:v>
                </c:pt>
                <c:pt idx="7">
                  <c:v>НДЭМТ</c:v>
                </c:pt>
                <c:pt idx="8">
                  <c:v>БХДЭМТ</c:v>
                </c:pt>
                <c:pt idx="9">
                  <c:v>Дүүргийн дундаж</c:v>
                </c:pt>
              </c:strCache>
            </c:strRef>
          </c:cat>
          <c:val>
            <c:numRef>
              <c:f>Sheet1!$B$2:$B$11</c:f>
              <c:numCache>
                <c:formatCode>General</c:formatCode>
                <c:ptCount val="10"/>
                <c:pt idx="0" formatCode="0.0">
                  <c:v>0.1</c:v>
                </c:pt>
                <c:pt idx="1">
                  <c:v>0.2</c:v>
                </c:pt>
                <c:pt idx="2">
                  <c:v>0.4</c:v>
                </c:pt>
                <c:pt idx="3">
                  <c:v>0.5</c:v>
                </c:pt>
                <c:pt idx="4">
                  <c:v>0.2</c:v>
                </c:pt>
                <c:pt idx="5">
                  <c:v>0.6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8BC-4CB7-8FDE-D899CE15DC4F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2025.04</c:v>
                </c:pt>
              </c:strCache>
            </c:strRef>
          </c:tx>
          <c:spPr>
            <a:solidFill>
              <a:srgbClr val="00B05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Sheet1!$A$2:$A$11</c:f>
              <c:strCache>
                <c:ptCount val="10"/>
                <c:pt idx="0">
                  <c:v>БГДЭМТ</c:v>
                </c:pt>
                <c:pt idx="1">
                  <c:v>БЗДЭМТ</c:v>
                </c:pt>
                <c:pt idx="2">
                  <c:v>СХДЭМТ</c:v>
                </c:pt>
                <c:pt idx="3">
                  <c:v>СБДЭМТ</c:v>
                </c:pt>
                <c:pt idx="4">
                  <c:v>ХУДЭМТ</c:v>
                </c:pt>
                <c:pt idx="5">
                  <c:v>ЧДЭМТ</c:v>
                </c:pt>
                <c:pt idx="6">
                  <c:v>БНДЭМТ</c:v>
                </c:pt>
                <c:pt idx="7">
                  <c:v>НДЭМТ</c:v>
                </c:pt>
                <c:pt idx="8">
                  <c:v>БХДЭМТ</c:v>
                </c:pt>
                <c:pt idx="9">
                  <c:v>Дүүргийн дундаж</c:v>
                </c:pt>
              </c:strCache>
            </c:strRef>
          </c:cat>
          <c:val>
            <c:numRef>
              <c:f>Sheet1!$C$2:$C$11</c:f>
              <c:numCache>
                <c:formatCode>General</c:formatCode>
                <c:ptCount val="10"/>
                <c:pt idx="0" formatCode="0.0">
                  <c:v>0.1</c:v>
                </c:pt>
                <c:pt idx="1">
                  <c:v>0.2</c:v>
                </c:pt>
                <c:pt idx="2">
                  <c:v>0.5</c:v>
                </c:pt>
                <c:pt idx="3">
                  <c:v>0</c:v>
                </c:pt>
                <c:pt idx="4">
                  <c:v>0.2</c:v>
                </c:pt>
                <c:pt idx="5">
                  <c:v>0.5</c:v>
                </c:pt>
                <c:pt idx="6">
                  <c:v>0</c:v>
                </c:pt>
                <c:pt idx="7">
                  <c:v>0.4</c:v>
                </c:pt>
                <c:pt idx="8">
                  <c:v>5.3</c:v>
                </c:pt>
                <c:pt idx="9">
                  <c:v>0.3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8BC-4CB7-8FDE-D899CE15DC4F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21"/>
        <c:overlap val="-25"/>
        <c:axId val="582389208"/>
        <c:axId val="582379128"/>
      </c:barChart>
      <c:catAx>
        <c:axId val="5823892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582379128"/>
        <c:crosses val="autoZero"/>
        <c:auto val="1"/>
        <c:lblAlgn val="ctr"/>
        <c:lblOffset val="100"/>
        <c:noMultiLvlLbl val="0"/>
      </c:catAx>
      <c:valAx>
        <c:axId val="582379128"/>
        <c:scaling>
          <c:orientation val="minMax"/>
        </c:scaling>
        <c:delete val="1"/>
        <c:axPos val="l"/>
        <c:numFmt formatCode="0.0" sourceLinked="1"/>
        <c:majorTickMark val="none"/>
        <c:minorTickMark val="none"/>
        <c:tickLblPos val="nextTo"/>
        <c:crossAx val="58238920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400">
          <a:solidFill>
            <a:schemeClr val="tx1"/>
          </a:solidFill>
          <a:latin typeface="Times New Roman" panose="02020603050405020304" pitchFamily="18" charset="0"/>
          <a:cs typeface="Times New Roman" panose="02020603050405020304" pitchFamily="18" charset="0"/>
        </a:defRPr>
      </a:pPr>
      <a:endParaRPr lang="en-US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2024.04</c:v>
                </c:pt>
              </c:strCache>
            </c:strRef>
          </c:tx>
          <c:spPr>
            <a:solidFill>
              <a:schemeClr val="accent6">
                <a:lumMod val="75000"/>
              </a:schemeClr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Sheet1!$A$2:$A$11</c:f>
              <c:strCache>
                <c:ptCount val="10"/>
                <c:pt idx="0">
                  <c:v>БГДЭМТ</c:v>
                </c:pt>
                <c:pt idx="1">
                  <c:v>БЗДЭМТ</c:v>
                </c:pt>
                <c:pt idx="2">
                  <c:v>СХДЭМТ</c:v>
                </c:pt>
                <c:pt idx="3">
                  <c:v>СБДЭМТ</c:v>
                </c:pt>
                <c:pt idx="4">
                  <c:v>ХУДЭМТ</c:v>
                </c:pt>
                <c:pt idx="5">
                  <c:v>ЧДЭМТ</c:v>
                </c:pt>
                <c:pt idx="6">
                  <c:v>БНДЭМТ</c:v>
                </c:pt>
                <c:pt idx="7">
                  <c:v>НДЭМТ</c:v>
                </c:pt>
                <c:pt idx="8">
                  <c:v>БХДЭМТ</c:v>
                </c:pt>
                <c:pt idx="9">
                  <c:v>Дүүргийн дундаж</c:v>
                </c:pt>
              </c:strCache>
            </c:strRef>
          </c:cat>
          <c:val>
            <c:numRef>
              <c:f>Sheet1!$B$2:$B$11</c:f>
              <c:numCache>
                <c:formatCode>General</c:formatCode>
                <c:ptCount val="10"/>
                <c:pt idx="0">
                  <c:v>3.6</c:v>
                </c:pt>
                <c:pt idx="1">
                  <c:v>4.5</c:v>
                </c:pt>
                <c:pt idx="2">
                  <c:v>6.4</c:v>
                </c:pt>
                <c:pt idx="3">
                  <c:v>13</c:v>
                </c:pt>
                <c:pt idx="4">
                  <c:v>2</c:v>
                </c:pt>
                <c:pt idx="5">
                  <c:v>7.8</c:v>
                </c:pt>
                <c:pt idx="6">
                  <c:v>0</c:v>
                </c:pt>
                <c:pt idx="7">
                  <c:v>8.3000000000000007</c:v>
                </c:pt>
                <c:pt idx="8">
                  <c:v>0</c:v>
                </c:pt>
                <c:pt idx="9">
                  <c:v>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EFE-42A2-AC1C-37E2983F7050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2025.04</c:v>
                </c:pt>
              </c:strCache>
            </c:strRef>
          </c:tx>
          <c:spPr>
            <a:solidFill>
              <a:srgbClr val="0070C0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Sheet1!$A$2:$A$11</c:f>
              <c:strCache>
                <c:ptCount val="10"/>
                <c:pt idx="0">
                  <c:v>БГДЭМТ</c:v>
                </c:pt>
                <c:pt idx="1">
                  <c:v>БЗДЭМТ</c:v>
                </c:pt>
                <c:pt idx="2">
                  <c:v>СХДЭМТ</c:v>
                </c:pt>
                <c:pt idx="3">
                  <c:v>СБДЭМТ</c:v>
                </c:pt>
                <c:pt idx="4">
                  <c:v>ХУДЭМТ</c:v>
                </c:pt>
                <c:pt idx="5">
                  <c:v>ЧДЭМТ</c:v>
                </c:pt>
                <c:pt idx="6">
                  <c:v>БНДЭМТ</c:v>
                </c:pt>
                <c:pt idx="7">
                  <c:v>НДЭМТ</c:v>
                </c:pt>
                <c:pt idx="8">
                  <c:v>БХДЭМТ</c:v>
                </c:pt>
                <c:pt idx="9">
                  <c:v>Дүүргийн дундаж</c:v>
                </c:pt>
              </c:strCache>
            </c:strRef>
          </c:cat>
          <c:val>
            <c:numRef>
              <c:f>Sheet1!$C$2:$C$11</c:f>
              <c:numCache>
                <c:formatCode>General</c:formatCode>
                <c:ptCount val="10"/>
                <c:pt idx="0">
                  <c:v>1</c:v>
                </c:pt>
                <c:pt idx="1">
                  <c:v>3.6</c:v>
                </c:pt>
                <c:pt idx="2">
                  <c:v>8.1</c:v>
                </c:pt>
                <c:pt idx="3">
                  <c:v>6.2</c:v>
                </c:pt>
                <c:pt idx="4">
                  <c:v>4.0999999999999996</c:v>
                </c:pt>
                <c:pt idx="5">
                  <c:v>9</c:v>
                </c:pt>
                <c:pt idx="6">
                  <c:v>9.5</c:v>
                </c:pt>
                <c:pt idx="7">
                  <c:v>4.5</c:v>
                </c:pt>
                <c:pt idx="8">
                  <c:v>0</c:v>
                </c:pt>
                <c:pt idx="9">
                  <c:v>5.0999999999999996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EFE-42A2-AC1C-37E2983F7050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582380208"/>
        <c:axId val="582380568"/>
        <c:axId val="0"/>
      </c:bar3DChart>
      <c:catAx>
        <c:axId val="5823802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82380568"/>
        <c:crosses val="autoZero"/>
        <c:auto val="1"/>
        <c:lblAlgn val="ctr"/>
        <c:lblOffset val="100"/>
        <c:noMultiLvlLbl val="0"/>
      </c:catAx>
      <c:valAx>
        <c:axId val="582380568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58238020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600">
          <a:solidFill>
            <a:schemeClr val="tx1"/>
          </a:solidFill>
        </a:defRPr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withinLinear" id="16">
  <a:schemeClr val="accent3"/>
</cs:colorStyle>
</file>

<file path=ppt/charts/colors8.xml><?xml version="1.0" encoding="utf-8"?>
<cs:colorStyle xmlns:cs="http://schemas.microsoft.com/office/drawing/2012/chartStyle" xmlns:a="http://schemas.openxmlformats.org/drawingml/2006/main" meth="withinLinearReversed" id="26">
  <a:schemeClr val="accent6"/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1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2.xml><?xml version="1.0" encoding="utf-8"?>
<cs:chartStyle xmlns:cs="http://schemas.microsoft.com/office/drawing/2012/chartStyle" xmlns:a="http://schemas.openxmlformats.org/drawingml/2006/main" id="345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lt1"/>
    </cs:fontRef>
  </cs:wall>
</cs:chartStyle>
</file>

<file path=ppt/charts/style13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4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5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6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7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8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9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0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1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2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3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4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5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6.xml><?xml version="1.0" encoding="utf-8"?>
<cs:chartStyle xmlns:cs="http://schemas.microsoft.com/office/drawing/2012/chartStyle" xmlns:a="http://schemas.openxmlformats.org/drawingml/2006/main" id="31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64" kern="1200" cap="all" spc="12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defRPr sz="1064" b="1" i="0" u="none" strike="noStrike" kern="1200" baseline="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phClr"/>
        </a:solidFill>
        <a:round/>
      </a:ln>
    </cs:spPr>
  </cs:dataPointMarker>
  <cs:dataPointMarkerLayout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15000"/>
            <a:lumOff val="8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cap="all" spc="12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064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290">
  <cs:axisTitle>
    <cs:lnRef idx="0"/>
    <cs:fillRef idx="0"/>
    <cs:effectRef idx="0"/>
    <cs:fontRef idx="minor">
      <a:schemeClr val="tx2"/>
    </cs:fontRef>
    <cs:defRPr sz="1197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2"/>
    </cs:fontRef>
    <cs:defRPr sz="1197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1197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2128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1197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1197" kern="1200"/>
  </cs:valueAxis>
  <cs:wall>
    <cs:lnRef idx="0"/>
    <cs:fillRef idx="0"/>
    <cs:effectRef idx="0"/>
    <cs:fontRef idx="minor">
      <a:schemeClr val="tx2"/>
    </cs:fontRef>
  </cs:wall>
</cs:chartStyle>
</file>

<file path=ppt/charts/style4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AB6F6D8D-066A-47F1-A605-BE4B55E4D864}" type="datetimeFigureOut">
              <a:rPr lang="en-US" smtClean="0"/>
              <a:pPr/>
              <a:t>6/17/2025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0F9C7BD-0C94-443A-B2FE-0E4CAA5F32B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154515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C082D534-5181-4629-B475-415B7D6DFE15}" type="datetimeFigureOut">
              <a:rPr lang="en-US" smtClean="0"/>
              <a:pPr/>
              <a:t>6/17/2025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EA94BD35-CEB8-41EC-8460-FBA6D2B2318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0430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A94BD35-CEB8-41EC-8460-FBA6D2B2318B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31043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94BD35-CEB8-41EC-8460-FBA6D2B2318B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980170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94BD35-CEB8-41EC-8460-FBA6D2B2318B}" type="slidenum">
              <a:rPr lang="en-US" smtClean="0"/>
              <a:pPr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466777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A94BD35-CEB8-41EC-8460-FBA6D2B2318B}" type="slidenum">
              <a:rPr lang="en-US" smtClean="0"/>
              <a:pPr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90354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D07B65-F6FE-4F77-B1FD-6A7BCA0BCC04}" type="datetimeFigureOut">
              <a:rPr lang="en-US" smtClean="0"/>
              <a:pPr/>
              <a:t>6/17/2025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B80CC-3731-4196-BF38-DA0009CF4E6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D07B65-F6FE-4F77-B1FD-6A7BCA0BCC04}" type="datetimeFigureOut">
              <a:rPr lang="en-US" smtClean="0"/>
              <a:pPr/>
              <a:t>6/17/2025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B80CC-3731-4196-BF38-DA0009CF4E6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D07B65-F6FE-4F77-B1FD-6A7BCA0BCC04}" type="datetimeFigureOut">
              <a:rPr lang="en-US" smtClean="0"/>
              <a:pPr/>
              <a:t>6/17/2025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B80CC-3731-4196-BF38-DA0009CF4E6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D07B65-F6FE-4F77-B1FD-6A7BCA0BCC04}" type="datetimeFigureOut">
              <a:rPr lang="en-US" smtClean="0"/>
              <a:pPr/>
              <a:t>6/17/2025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B80CC-3731-4196-BF38-DA0009CF4E6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D07B65-F6FE-4F77-B1FD-6A7BCA0BCC04}" type="datetimeFigureOut">
              <a:rPr lang="en-US" smtClean="0"/>
              <a:pPr/>
              <a:t>6/17/2025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B80CC-3731-4196-BF38-DA0009CF4E6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D07B65-F6FE-4F77-B1FD-6A7BCA0BCC04}" type="datetimeFigureOut">
              <a:rPr lang="en-US" smtClean="0"/>
              <a:pPr/>
              <a:t>6/17/2025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B80CC-3731-4196-BF38-DA0009CF4E6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D07B65-F6FE-4F77-B1FD-6A7BCA0BCC04}" type="datetimeFigureOut">
              <a:rPr lang="en-US" smtClean="0"/>
              <a:pPr/>
              <a:t>6/17/2025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B80CC-3731-4196-BF38-DA0009CF4E6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D07B65-F6FE-4F77-B1FD-6A7BCA0BCC04}" type="datetimeFigureOut">
              <a:rPr lang="en-US" smtClean="0"/>
              <a:pPr/>
              <a:t>6/17/2025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B80CC-3731-4196-BF38-DA0009CF4E6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D07B65-F6FE-4F77-B1FD-6A7BCA0BCC04}" type="datetimeFigureOut">
              <a:rPr lang="en-US" smtClean="0"/>
              <a:pPr/>
              <a:t>6/17/2025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B80CC-3731-4196-BF38-DA0009CF4E6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D07B65-F6FE-4F77-B1FD-6A7BCA0BCC04}" type="datetimeFigureOut">
              <a:rPr lang="en-US" smtClean="0"/>
              <a:pPr/>
              <a:t>6/17/2025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B80CC-3731-4196-BF38-DA0009CF4E6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D07B65-F6FE-4F77-B1FD-6A7BCA0BCC04}" type="datetimeFigureOut">
              <a:rPr lang="en-US" smtClean="0"/>
              <a:pPr/>
              <a:t>6/17/2025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B80CC-3731-4196-BF38-DA0009CF4E6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D07B65-F6FE-4F77-B1FD-6A7BCA0BCC04}" type="datetimeFigureOut">
              <a:rPr lang="en-US" smtClean="0"/>
              <a:pPr/>
              <a:t>6/17/2025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5B80CC-3731-4196-BF38-DA0009CF4E6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61" r:id="rId1"/>
    <p:sldLayoutId id="2147483962" r:id="rId2"/>
    <p:sldLayoutId id="2147483963" r:id="rId3"/>
    <p:sldLayoutId id="2147483964" r:id="rId4"/>
    <p:sldLayoutId id="2147483965" r:id="rId5"/>
    <p:sldLayoutId id="2147483966" r:id="rId6"/>
    <p:sldLayoutId id="2147483967" r:id="rId7"/>
    <p:sldLayoutId id="2147483968" r:id="rId8"/>
    <p:sldLayoutId id="2147483969" r:id="rId9"/>
    <p:sldLayoutId id="2147483970" r:id="rId10"/>
    <p:sldLayoutId id="21474839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4.xml"/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5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7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8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9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0.xml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2.xml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3.xml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4.xml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5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6.xml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7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Statistic\Desktop\munkhcimeg\2019 он\Mark EMT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1" cy="6858000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0" y="5288340"/>
            <a:ext cx="9144000" cy="156966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mn-MN" sz="32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Багануур дүүргийн эрүүл мэндийн төвийн үндсэн үзүүлэлт</a:t>
            </a:r>
          </a:p>
          <a:p>
            <a:pPr algn="ctr"/>
            <a:r>
              <a:rPr lang="mn-MN" sz="32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r>
              <a:rPr lang="mn-MN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20</a:t>
            </a:r>
            <a:r>
              <a:rPr lang="en-US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mn-MN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5 оны 4 сарын байдлаар/</a:t>
            </a:r>
            <a:endParaRPr lang="en-US" sz="3200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</p:cSld>
  <p:clrMapOvr>
    <a:masterClrMapping/>
  </p:clrMapOvr>
  <p:transition spd="med" advTm="0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55AC22-AE4E-4867-E84B-5DBD4C9D89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mn-MN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Нийт төрөлт, харъяаллын бус 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00000000-0008-0000-0000-00000600000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73668257"/>
              </p:ext>
            </p:extLst>
          </p:nvPr>
        </p:nvGraphicFramePr>
        <p:xfrm>
          <a:off x="152400" y="1600200"/>
          <a:ext cx="8839200" cy="49831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94467218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mn-MN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Гэрийн төрөлт</a:t>
            </a:r>
            <a:br>
              <a:rPr lang="mn-MN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mn-MN" sz="1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/дүүргүүдийн байршлаар, хувиар/</a:t>
            </a:r>
            <a:endParaRPr lang="en-US" sz="1800" dirty="0">
              <a:solidFill>
                <a:srgbClr val="002060"/>
              </a:solidFill>
            </a:endParaRPr>
          </a:p>
        </p:txBody>
      </p:sp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D20410FF-ECC8-9EA0-C701-29EB9D8DCCB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34764044"/>
              </p:ext>
            </p:extLst>
          </p:nvPr>
        </p:nvGraphicFramePr>
        <p:xfrm>
          <a:off x="304800" y="1397000"/>
          <a:ext cx="8534400" cy="4622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 spd="med" advTm="3000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mn-MN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Амьгүй төрөлт </a:t>
            </a:r>
            <a:br>
              <a:rPr lang="mn-MN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mn-MN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/дүүргүүдийн байршлаар 1000 нийт төрөлтөнд/</a:t>
            </a:r>
            <a:endParaRPr lang="en-US" sz="20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D2A37FD4-372A-0F62-4FDF-57888E1E25A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912302888"/>
              </p:ext>
            </p:extLst>
          </p:nvPr>
        </p:nvGraphicFramePr>
        <p:xfrm>
          <a:off x="457200" y="1397000"/>
          <a:ext cx="8534400" cy="4927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 spd="med" advTm="3000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mn-MN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Хяналтгүй төрөлт  </a:t>
            </a:r>
            <a:br>
              <a:rPr lang="mn-MN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mn-MN" sz="1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/дүүргүүдийн байршлаар, хувиар/</a:t>
            </a:r>
            <a:endParaRPr lang="en-US" sz="1800" dirty="0">
              <a:solidFill>
                <a:srgbClr val="002060"/>
              </a:solidFill>
            </a:endParaRPr>
          </a:p>
        </p:txBody>
      </p:sp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C66B99CB-6410-72A5-24CD-3DB5B900B5F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968579889"/>
              </p:ext>
            </p:extLst>
          </p:nvPr>
        </p:nvGraphicFramePr>
        <p:xfrm>
          <a:off x="304800" y="1397000"/>
          <a:ext cx="8534400" cy="51863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 spd="med" advTm="3000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52400"/>
            <a:ext cx="8686800" cy="1066800"/>
          </a:xfrm>
        </p:spPr>
        <p:txBody>
          <a:bodyPr>
            <a:normAutofit fontScale="90000"/>
          </a:bodyPr>
          <a:lstStyle/>
          <a:p>
            <a:r>
              <a:rPr lang="mn-MN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Жирэмсний хяналт</a:t>
            </a:r>
            <a:br>
              <a:rPr lang="mn-MN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mn-MN" sz="2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/</a:t>
            </a:r>
            <a:r>
              <a:rPr lang="en-US" sz="2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mn-MN" sz="2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Бодит тоогоор</a:t>
            </a:r>
            <a:r>
              <a:rPr lang="en-US" sz="2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mn-MN" sz="2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endParaRPr lang="en-US" sz="22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17A9849A-1802-3639-F9F1-D58A2C5CA24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836455364"/>
              </p:ext>
            </p:extLst>
          </p:nvPr>
        </p:nvGraphicFramePr>
        <p:xfrm>
          <a:off x="304800" y="1371600"/>
          <a:ext cx="8534400" cy="533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 spd="med" advTm="3000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371600"/>
          </a:xfrm>
        </p:spPr>
        <p:txBody>
          <a:bodyPr>
            <a:normAutofit/>
          </a:bodyPr>
          <a:lstStyle/>
          <a:p>
            <a:r>
              <a:rPr lang="mn-MN" sz="4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Жирэмсний эрт хяналтын хувь</a:t>
            </a:r>
            <a:r>
              <a:rPr lang="mn-MN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mn-MN" sz="1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/дүүргүүдийн байршлаар/</a:t>
            </a:r>
            <a:endParaRPr lang="en-US" sz="1800" dirty="0">
              <a:solidFill>
                <a:srgbClr val="002060"/>
              </a:solidFill>
            </a:endParaRPr>
          </a:p>
        </p:txBody>
      </p:sp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A06AF3C8-305F-8E99-A451-81A52A5CEE6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031602138"/>
              </p:ext>
            </p:extLst>
          </p:nvPr>
        </p:nvGraphicFramePr>
        <p:xfrm>
          <a:off x="228600" y="1397000"/>
          <a:ext cx="8610600" cy="508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 spd="med" advTm="3000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28600"/>
            <a:ext cx="7467600" cy="762000"/>
          </a:xfrm>
        </p:spPr>
        <p:txBody>
          <a:bodyPr>
            <a:normAutofit/>
          </a:bodyPr>
          <a:lstStyle/>
          <a:p>
            <a:pPr algn="ctr"/>
            <a:r>
              <a:rPr lang="mn-MN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Нас</a:t>
            </a:r>
            <a:r>
              <a:rPr lang="mn-MN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mn-MN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баралт</a:t>
            </a:r>
            <a:endParaRPr lang="en-US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1039453"/>
              </p:ext>
            </p:extLst>
          </p:nvPr>
        </p:nvGraphicFramePr>
        <p:xfrm>
          <a:off x="152400" y="1066799"/>
          <a:ext cx="8839201" cy="5606453"/>
        </p:xfrm>
        <a:graphic>
          <a:graphicData uri="http://schemas.openxmlformats.org/drawingml/2006/table">
            <a:tbl>
              <a:tblPr/>
              <a:tblGrid>
                <a:gridCol w="2590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76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76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002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9540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685801">
                <a:tc gridSpan="2">
                  <a:txBody>
                    <a:bodyPr/>
                    <a:lstStyle/>
                    <a:p>
                      <a:pPr algn="ctr" rtl="0" fontAlgn="ctr"/>
                      <a:r>
                        <a:rPr lang="mn-MN" sz="2000" b="1" i="0" u="none" strike="noStrike" dirty="0">
                          <a:solidFill>
                            <a:srgbClr val="FFFF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Үзүүлэлт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6D0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000" b="1" i="0" u="none" strike="noStrike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2024.04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6D0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000" b="1" i="0" u="none" strike="noStrike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2025.04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6D0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mn-MN" sz="2000" b="1" i="0" u="none" strike="noStrike" dirty="0">
                          <a:solidFill>
                            <a:srgbClr val="FFFF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Өсөлт бууралт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6D0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38869">
                <a:tc gridSpan="2">
                  <a:txBody>
                    <a:bodyPr/>
                    <a:lstStyle/>
                    <a:p>
                      <a:pPr lvl="1" algn="l" rtl="0" fontAlgn="ctr"/>
                      <a:r>
                        <a:rPr lang="mn-MN" sz="16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Нийт нас баралт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38869">
                <a:tc gridSpan="2">
                  <a:txBody>
                    <a:bodyPr/>
                    <a:lstStyle/>
                    <a:p>
                      <a:pPr lvl="1" algn="l" rtl="0" fontAlgn="ctr"/>
                      <a:r>
                        <a:rPr lang="mn-MN" sz="16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Эмнэлгийн нас баралт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C09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C09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C09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C09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38869">
                <a:tc gridSpan="2">
                  <a:txBody>
                    <a:bodyPr/>
                    <a:lstStyle/>
                    <a:p>
                      <a:pPr lvl="1" algn="l" rtl="0" fontAlgn="ctr"/>
                      <a:r>
                        <a:rPr lang="mn-MN" sz="16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Гэрийн нас баралт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38869">
                <a:tc rowSpan="2">
                  <a:txBody>
                    <a:bodyPr/>
                    <a:lstStyle/>
                    <a:p>
                      <a:pPr lvl="1" algn="l" rtl="0" fontAlgn="ctr"/>
                      <a:r>
                        <a:rPr lang="mn-MN" sz="16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Хоног болоогүй нас баралт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C090"/>
                    </a:solidFill>
                  </a:tcPr>
                </a:tc>
                <a:tc>
                  <a:txBody>
                    <a:bodyPr/>
                    <a:lstStyle/>
                    <a:p>
                      <a:pPr lvl="1" algn="l" rtl="0" fontAlgn="ctr"/>
                      <a:r>
                        <a:rPr lang="mn-MN" sz="16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Бодит</a:t>
                      </a:r>
                      <a:r>
                        <a:rPr lang="mn-MN" sz="1600" b="1" i="0" u="none" strike="noStrike" baseline="0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тоо</a:t>
                      </a:r>
                      <a:endParaRPr lang="mn-MN" sz="16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C09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C09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C09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C09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38869">
                <a:tc vMerge="1">
                  <a:txBody>
                    <a:bodyPr/>
                    <a:lstStyle/>
                    <a:p>
                      <a:pPr algn="l" fontAlgn="ctr"/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C090"/>
                    </a:solidFill>
                  </a:tcPr>
                </a:tc>
                <a:tc>
                  <a:txBody>
                    <a:bodyPr/>
                    <a:lstStyle/>
                    <a:p>
                      <a:pPr lvl="1" algn="l" fontAlgn="ctr"/>
                      <a:r>
                        <a:rPr lang="mn-MN" sz="16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Хувь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C09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35.7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C09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C09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14.3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C09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38869">
                <a:tc gridSpan="2">
                  <a:txBody>
                    <a:bodyPr/>
                    <a:lstStyle/>
                    <a:p>
                      <a:pPr lvl="1" algn="l" rtl="0" fontAlgn="ctr"/>
                      <a:r>
                        <a:rPr lang="mn-MN" sz="16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Перинаталь эндэгдэл /1000 нийт төрлөгт/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2/19.2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2/19.2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704850">
                <a:tc gridSpan="2">
                  <a:txBody>
                    <a:bodyPr/>
                    <a:lstStyle/>
                    <a:p>
                      <a:pPr lvl="1" algn="l" rtl="0" fontAlgn="ctr"/>
                      <a:r>
                        <a:rPr lang="mn-MN" sz="16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0-1 насны хүүхдийн нас баралт</a:t>
                      </a:r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mn-MN" sz="16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/1000 амьд төрлөгт</a:t>
                      </a:r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/</a:t>
                      </a:r>
                      <a:endParaRPr lang="mn-MN" sz="16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C09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2/14.8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C09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2/19.2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C09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2/19.2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C09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704850">
                <a:tc gridSpan="2">
                  <a:txBody>
                    <a:bodyPr/>
                    <a:lstStyle/>
                    <a:p>
                      <a:pPr lvl="1" algn="l" rtl="0" fontAlgn="ctr"/>
                      <a:r>
                        <a:rPr lang="mn-MN" sz="16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1-5 насны хүүхдийн нас баралт/ 1000 амьд төрлөгт</a:t>
                      </a:r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/</a:t>
                      </a:r>
                      <a:endParaRPr lang="mn-MN" sz="16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38869">
                <a:tc gridSpan="2">
                  <a:txBody>
                    <a:bodyPr/>
                    <a:lstStyle/>
                    <a:p>
                      <a:pPr lvl="1" algn="l" rtl="0" fontAlgn="ctr"/>
                      <a:r>
                        <a:rPr lang="mn-MN" sz="16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Хорт хавдрын нас баралт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C09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C09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C09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C09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38869">
                <a:tc gridSpan="2">
                  <a:txBody>
                    <a:bodyPr/>
                    <a:lstStyle/>
                    <a:p>
                      <a:pPr lvl="1" algn="l" rtl="0" fontAlgn="ctr"/>
                      <a:r>
                        <a:rPr lang="mn-MN" sz="16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Гадны шалтгаант нас баралт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med" advTm="3000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1680"/>
            <a:ext cx="8229600" cy="1062341"/>
          </a:xfrm>
        </p:spPr>
        <p:txBody>
          <a:bodyPr>
            <a:normAutofit fontScale="90000"/>
          </a:bodyPr>
          <a:lstStyle/>
          <a:p>
            <a:r>
              <a:rPr lang="mn-MN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Нас баралтын шалтгаан </a:t>
            </a:r>
            <a:br>
              <a:rPr lang="mn-MN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mn-MN" sz="27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/хувиар/</a:t>
            </a:r>
            <a:endParaRPr lang="en-US" sz="27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6FBB51BF-95D9-30DB-E2F0-2C3A3F9B5EE0}"/>
              </a:ext>
            </a:extLst>
          </p:cNvPr>
          <p:cNvGraphicFramePr>
            <a:graphicFrameLocks/>
          </p:cNvGraphicFramePr>
          <p:nvPr/>
        </p:nvGraphicFramePr>
        <p:xfrm>
          <a:off x="457200" y="4114800"/>
          <a:ext cx="4267200" cy="2362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7" name="Chart 6">
            <a:extLst>
              <a:ext uri="{FF2B5EF4-FFF2-40B4-BE49-F238E27FC236}">
                <a16:creationId xmlns:a16="http://schemas.microsoft.com/office/drawing/2014/main" id="{78DEA782-E226-EEA1-A6F3-32E56844E8A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553128675"/>
              </p:ext>
            </p:extLst>
          </p:nvPr>
        </p:nvGraphicFramePr>
        <p:xfrm>
          <a:off x="457200" y="1143000"/>
          <a:ext cx="8382000" cy="54922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mn-MN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Нялхсын эндэгдэл</a:t>
            </a:r>
            <a:r>
              <a:rPr lang="mn-MN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                        </a:t>
            </a:r>
            <a:r>
              <a:rPr lang="mn-MN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/1000 амьд төрөлтөнд, дүүргүүдийн байршлаар/</a:t>
            </a:r>
            <a:endParaRPr lang="en-US" dirty="0">
              <a:solidFill>
                <a:srgbClr val="002060"/>
              </a:solidFill>
            </a:endParaRPr>
          </a:p>
        </p:txBody>
      </p:sp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83347E77-960A-A74A-F8F4-E732B7BF825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839038269"/>
              </p:ext>
            </p:extLst>
          </p:nvPr>
        </p:nvGraphicFramePr>
        <p:xfrm>
          <a:off x="228600" y="1397000"/>
          <a:ext cx="8763000" cy="5308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 spd="med" advTm="3000"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74638"/>
            <a:ext cx="8534400" cy="1143000"/>
          </a:xfrm>
        </p:spPr>
        <p:txBody>
          <a:bodyPr>
            <a:normAutofit fontScale="90000"/>
          </a:bodyPr>
          <a:lstStyle/>
          <a:p>
            <a:r>
              <a:rPr lang="mn-MN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5 хүртэлх насны хүүхдийн эндэгдэл</a:t>
            </a:r>
            <a:r>
              <a:rPr lang="mn-MN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mn-MN" sz="2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/1000 амьд төрөлтөнд, дүүргүүдийн байршлаар/</a:t>
            </a:r>
            <a:endParaRPr lang="en-US" sz="2200" dirty="0">
              <a:solidFill>
                <a:srgbClr val="002060"/>
              </a:solidFill>
            </a:endParaRPr>
          </a:p>
        </p:txBody>
      </p:sp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CF16B3AA-F05E-5327-B473-1AF3042368E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918378268"/>
              </p:ext>
            </p:extLst>
          </p:nvPr>
        </p:nvGraphicFramePr>
        <p:xfrm>
          <a:off x="304800" y="1397000"/>
          <a:ext cx="8686800" cy="51863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 spd="med" advTm="3000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28600"/>
            <a:ext cx="8229600" cy="838200"/>
          </a:xfrm>
        </p:spPr>
        <p:txBody>
          <a:bodyPr>
            <a:normAutofit/>
          </a:bodyPr>
          <a:lstStyle/>
          <a:p>
            <a:pPr algn="ctr"/>
            <a:r>
              <a:rPr lang="mn-MN" sz="3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Амбулаторийн</a:t>
            </a:r>
            <a:r>
              <a:rPr lang="mn-MN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mn-MN" sz="3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үзлэг</a:t>
            </a:r>
            <a:endParaRPr lang="en-US" sz="36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9516733"/>
              </p:ext>
            </p:extLst>
          </p:nvPr>
        </p:nvGraphicFramePr>
        <p:xfrm>
          <a:off x="381000" y="1240326"/>
          <a:ext cx="5257800" cy="5008074"/>
        </p:xfrm>
        <a:graphic>
          <a:graphicData uri="http://schemas.openxmlformats.org/drawingml/2006/table">
            <a:tbl>
              <a:tblPr/>
              <a:tblGrid>
                <a:gridCol w="2743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38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731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032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710268">
                <a:tc>
                  <a:txBody>
                    <a:bodyPr/>
                    <a:lstStyle/>
                    <a:p>
                      <a:pPr algn="ctr" rtl="0" fontAlgn="ctr"/>
                      <a:r>
                        <a:rPr lang="mn-MN" sz="1600" b="1" i="0" u="none" strike="noStrike" dirty="0">
                          <a:solidFill>
                            <a:schemeClr val="bg1"/>
                          </a:solidFill>
                          <a:latin typeface="Times New Roman"/>
                        </a:rPr>
                        <a:t>Үзүүлэлт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6D0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latin typeface="Times New Roman"/>
                        </a:rPr>
                        <a:t>2024.0</a:t>
                      </a:r>
                      <a:r>
                        <a:rPr lang="mn-MN" sz="1600" b="1" i="0" u="none" strike="noStrike" dirty="0">
                          <a:solidFill>
                            <a:schemeClr val="bg1"/>
                          </a:solidFill>
                          <a:latin typeface="Times New Roman"/>
                        </a:rPr>
                        <a:t>4</a:t>
                      </a:r>
                      <a:endParaRPr lang="en-US" sz="1600" b="1" i="0" u="none" strike="noStrike" dirty="0">
                        <a:solidFill>
                          <a:schemeClr val="bg1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6D0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latin typeface="Times New Roman"/>
                        </a:rPr>
                        <a:t>202</a:t>
                      </a:r>
                      <a:r>
                        <a:rPr lang="mn-MN" sz="1600" b="1" i="0" u="none" strike="noStrike" dirty="0">
                          <a:solidFill>
                            <a:schemeClr val="bg1"/>
                          </a:solidFill>
                          <a:latin typeface="Times New Roman"/>
                        </a:rPr>
                        <a:t>5</a:t>
                      </a:r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latin typeface="Times New Roman"/>
                        </a:rPr>
                        <a:t>.</a:t>
                      </a:r>
                      <a:r>
                        <a:rPr lang="mn-MN" sz="1600" b="1" i="0" u="none" strike="noStrike" dirty="0">
                          <a:solidFill>
                            <a:schemeClr val="bg1"/>
                          </a:solidFill>
                          <a:latin typeface="Times New Roman"/>
                        </a:rPr>
                        <a:t>04</a:t>
                      </a:r>
                      <a:endParaRPr lang="en-US" sz="1600" b="1" i="0" u="none" strike="noStrike" dirty="0">
                        <a:solidFill>
                          <a:schemeClr val="bg1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6D0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mn-MN" sz="1600" b="1" i="0" u="none" strike="noStrike" dirty="0">
                          <a:solidFill>
                            <a:schemeClr val="bg1"/>
                          </a:solidFill>
                          <a:latin typeface="Times New Roman"/>
                        </a:rPr>
                        <a:t>Өсөлт бууралт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6D0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40594">
                <a:tc>
                  <a:txBody>
                    <a:bodyPr/>
                    <a:lstStyle/>
                    <a:p>
                      <a:pPr lvl="0" algn="l" rtl="0" fontAlgn="ctr"/>
                      <a:r>
                        <a:rPr lang="mn-MN" sz="1600" b="1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Дүүргийн дундаж хүн ам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29134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2</a:t>
                      </a:r>
                      <a:r>
                        <a:rPr lang="mn-MN" sz="1600" b="1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9039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mn-MN" sz="1600" b="1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-86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1938">
                <a:tc>
                  <a:txBody>
                    <a:bodyPr/>
                    <a:lstStyle/>
                    <a:p>
                      <a:pPr lvl="0" algn="l" rtl="0" fontAlgn="ctr"/>
                      <a:r>
                        <a:rPr lang="mn-MN" sz="1600" b="1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Нийт үзлэг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C09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mn-MN" sz="1600" b="1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74913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C09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mn-MN" sz="1600" b="1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82113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C09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mn-MN" sz="1600" b="1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7200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C09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1938">
                <a:tc>
                  <a:txBody>
                    <a:bodyPr/>
                    <a:lstStyle/>
                    <a:p>
                      <a:pPr lvl="0" algn="l" rtl="0" fontAlgn="ctr"/>
                      <a:r>
                        <a:rPr lang="mn-MN" sz="1600" b="1" i="0" u="none" strike="noStrike">
                          <a:solidFill>
                            <a:schemeClr val="tx1"/>
                          </a:solidFill>
                          <a:latin typeface="Times New Roman"/>
                        </a:rPr>
                        <a:t>Амбулаторийн үзлэг </a:t>
                      </a:r>
                      <a:endParaRPr lang="mn-MN" sz="1600" b="1" i="0" u="none" strike="noStrike" dirty="0">
                        <a:solidFill>
                          <a:schemeClr val="tx1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mn-MN" sz="1600" b="1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44717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mn-MN" sz="1600" b="1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20461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mn-MN" sz="1600" b="1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3724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10268">
                <a:tc>
                  <a:txBody>
                    <a:bodyPr/>
                    <a:lstStyle/>
                    <a:p>
                      <a:pPr lvl="0" algn="l" rtl="0" fontAlgn="ctr"/>
                      <a:r>
                        <a:rPr lang="mn-MN" sz="1600" b="1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Урьдчилан сэргийлэх үзлэг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C09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mn-MN" sz="1600" b="1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16737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C09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mn-MN" sz="1600" b="1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48979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C09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mn-MN" sz="1600" b="1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4262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C09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10268">
                <a:tc>
                  <a:txBody>
                    <a:bodyPr/>
                    <a:lstStyle/>
                    <a:p>
                      <a:pPr lvl="0" algn="l" rtl="0" fontAlgn="ctr"/>
                      <a:r>
                        <a:rPr lang="mn-MN" sz="1600" b="1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Урьдчилан сэргийлэх үзлэгийн</a:t>
                      </a:r>
                      <a:r>
                        <a:rPr lang="mn-MN" sz="1600" b="1" i="0" u="none" strike="noStrike" baseline="0" dirty="0">
                          <a:solidFill>
                            <a:schemeClr val="tx1"/>
                          </a:solidFill>
                          <a:latin typeface="Times New Roman"/>
                        </a:rPr>
                        <a:t> хувь</a:t>
                      </a:r>
                      <a:endParaRPr lang="mn-MN" sz="1600" b="1" i="0" u="none" strike="noStrike" dirty="0">
                        <a:solidFill>
                          <a:schemeClr val="tx1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mn-MN" sz="1600" b="1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22</a:t>
                      </a:r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.</a:t>
                      </a:r>
                      <a:r>
                        <a:rPr lang="mn-MN" sz="1600" b="1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34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mn-MN" sz="1600" b="1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24</a:t>
                      </a:r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.92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2.6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710268">
                <a:tc>
                  <a:txBody>
                    <a:bodyPr/>
                    <a:lstStyle/>
                    <a:p>
                      <a:pPr lvl="0" algn="l" rtl="0" fontAlgn="ctr"/>
                      <a:r>
                        <a:rPr lang="mn-MN" sz="1600" b="1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Идэвхитэй хяналт </a:t>
                      </a:r>
                    </a:p>
                    <a:p>
                      <a:pPr lvl="0" algn="l" rtl="0" fontAlgn="ctr"/>
                      <a:endParaRPr lang="mn-MN" sz="1600" b="1" i="0" u="none" strike="noStrike" dirty="0">
                        <a:solidFill>
                          <a:schemeClr val="tx1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6286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5971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-315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56616295"/>
                  </a:ext>
                </a:extLst>
              </a:tr>
              <a:tr h="540594">
                <a:tc>
                  <a:txBody>
                    <a:bodyPr/>
                    <a:lstStyle/>
                    <a:p>
                      <a:pPr lvl="0" algn="l" rtl="0" fontAlgn="ctr"/>
                      <a:r>
                        <a:rPr lang="mn-MN" sz="1600" b="1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Гэрийн идэвхитэй хяналт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6694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6332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-362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61938">
                <a:tc>
                  <a:txBody>
                    <a:bodyPr/>
                    <a:lstStyle/>
                    <a:p>
                      <a:pPr lvl="0" algn="l" rtl="0" fontAlgn="ctr"/>
                      <a:r>
                        <a:rPr lang="mn-MN" sz="1600" b="1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Гэрийн дуудлага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C09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479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C09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370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C09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-474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C09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094B1835-63AF-6B70-A455-B9A026AC56C3}"/>
              </a:ext>
            </a:extLst>
          </p:cNvPr>
          <p:cNvSpPr txBox="1"/>
          <p:nvPr/>
        </p:nvSpPr>
        <p:spPr>
          <a:xfrm>
            <a:off x="5925485" y="1173540"/>
            <a:ext cx="290559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mn-M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ЭМТ-ийн урьдчилан сэргийлэх үзлэг өмнөх сараас 3.3 хувиар өссөн байна.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CAAA768E-4B2A-6F6F-4FE9-5AD5CE417F3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603982491"/>
              </p:ext>
            </p:extLst>
          </p:nvPr>
        </p:nvGraphicFramePr>
        <p:xfrm>
          <a:off x="5638800" y="2819401"/>
          <a:ext cx="3478966" cy="36025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 spd="med" advTm="3000"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90600"/>
          </a:xfrm>
        </p:spPr>
        <p:txBody>
          <a:bodyPr>
            <a:normAutofit fontScale="90000"/>
          </a:bodyPr>
          <a:lstStyle/>
          <a:p>
            <a:pPr algn="ctr"/>
            <a:r>
              <a:rPr lang="mn-MN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Халдварт өвчин  </a:t>
            </a:r>
            <a:br>
              <a:rPr lang="mn-MN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mn-MN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10000 </a:t>
            </a:r>
            <a:r>
              <a:rPr lang="mn-MN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хүн амд</a:t>
            </a:r>
            <a:r>
              <a:rPr lang="en-US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mn-MN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endParaRPr lang="en-US" sz="20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CCAD0C36-1E9C-C06B-E7C5-CE705C111AA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581511119"/>
              </p:ext>
            </p:extLst>
          </p:nvPr>
        </p:nvGraphicFramePr>
        <p:xfrm>
          <a:off x="228600" y="1219200"/>
          <a:ext cx="8610600" cy="4343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4A8DFD16-13E3-BA13-C329-3C469215BD98}"/>
              </a:ext>
            </a:extLst>
          </p:cNvPr>
          <p:cNvSpPr txBox="1"/>
          <p:nvPr/>
        </p:nvSpPr>
        <p:spPr>
          <a:xfrm>
            <a:off x="228600" y="5867400"/>
            <a:ext cx="8686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mn-M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Салхинцэцэг өвчний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47</a:t>
            </a:r>
            <a:r>
              <a:rPr lang="mn-M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шинэ тохиолдол бүртгэгдсэн тул цочмог халдварт өвчин 6.2 промиллоор өссөн байна.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spd="med" advTm="3000"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31865"/>
            <a:ext cx="8229600" cy="1087335"/>
          </a:xfrm>
        </p:spPr>
        <p:txBody>
          <a:bodyPr>
            <a:normAutofit/>
          </a:bodyPr>
          <a:lstStyle/>
          <a:p>
            <a:r>
              <a:rPr lang="mn-MN" sz="3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БЗДХ </a:t>
            </a:r>
            <a:r>
              <a:rPr lang="en-US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/10000 </a:t>
            </a:r>
            <a:r>
              <a:rPr lang="mn-MN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хүн амд/  </a:t>
            </a:r>
            <a:r>
              <a:rPr lang="en-US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mn-MN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</a:t>
            </a:r>
            <a:br>
              <a:rPr 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mn-MN" sz="1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sz="2200" dirty="0">
              <a:solidFill>
                <a:srgbClr val="002060"/>
              </a:solidFill>
            </a:endParaRPr>
          </a:p>
        </p:txBody>
      </p:sp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1B6ABB88-81EA-A628-18D8-126654FF0E0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667896312"/>
              </p:ext>
            </p:extLst>
          </p:nvPr>
        </p:nvGraphicFramePr>
        <p:xfrm>
          <a:off x="152400" y="914400"/>
          <a:ext cx="8534400" cy="5562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 spd="med" advTm="3000"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685800"/>
          </a:xfrm>
        </p:spPr>
        <p:txBody>
          <a:bodyPr>
            <a:noAutofit/>
          </a:bodyPr>
          <a:lstStyle/>
          <a:p>
            <a:pPr algn="ctr"/>
            <a:r>
              <a:rPr lang="mn-MN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Цочмог халдварт өвчин,</a:t>
            </a:r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r>
              <a:rPr lang="mn-MN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Бодит тоогоор/</a:t>
            </a:r>
            <a:endParaRPr lang="en-US" sz="2000" dirty="0">
              <a:solidFill>
                <a:srgbClr val="002060"/>
              </a:solidFill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58539806"/>
              </p:ext>
            </p:extLst>
          </p:nvPr>
        </p:nvGraphicFramePr>
        <p:xfrm>
          <a:off x="228601" y="838200"/>
          <a:ext cx="8686799" cy="5943592"/>
        </p:xfrm>
        <a:graphic>
          <a:graphicData uri="http://schemas.openxmlformats.org/drawingml/2006/table">
            <a:tbl>
              <a:tblPr/>
              <a:tblGrid>
                <a:gridCol w="332658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2967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4917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8136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633131">
                <a:tc>
                  <a:txBody>
                    <a:bodyPr/>
                    <a:lstStyle/>
                    <a:p>
                      <a:pPr algn="ctr" rtl="0" fontAlgn="ctr"/>
                      <a:r>
                        <a:rPr lang="mn-MN" sz="2000" b="1" i="0" u="none" strike="noStrike" dirty="0">
                          <a:solidFill>
                            <a:srgbClr val="FFFFFF"/>
                          </a:solidFill>
                          <a:latin typeface="Times New Roman"/>
                        </a:rPr>
                        <a:t>Үзүүлэлт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6D0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000" b="1" i="0" u="none" strike="noStrike" dirty="0">
                          <a:solidFill>
                            <a:schemeClr val="bg1"/>
                          </a:solidFill>
                          <a:latin typeface="Times New Roman"/>
                        </a:rPr>
                        <a:t>2024.0</a:t>
                      </a:r>
                      <a:r>
                        <a:rPr lang="mn-MN" sz="2000" b="1" i="0" u="none" strike="noStrike" dirty="0">
                          <a:solidFill>
                            <a:schemeClr val="bg1"/>
                          </a:solidFill>
                          <a:latin typeface="Times New Roman"/>
                        </a:rPr>
                        <a:t>4</a:t>
                      </a:r>
                      <a:endParaRPr lang="en-US" sz="2000" b="1" i="0" u="none" strike="noStrike" dirty="0">
                        <a:solidFill>
                          <a:schemeClr val="bg1"/>
                        </a:solidFill>
                        <a:latin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6D0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000" b="1" i="0" u="none" strike="noStrike" dirty="0">
                          <a:solidFill>
                            <a:schemeClr val="bg1"/>
                          </a:solidFill>
                          <a:latin typeface="Times New Roman"/>
                        </a:rPr>
                        <a:t>2025.0</a:t>
                      </a:r>
                      <a:r>
                        <a:rPr lang="mn-MN" sz="2000" b="1" i="0" u="none" strike="noStrike" dirty="0">
                          <a:solidFill>
                            <a:schemeClr val="bg1"/>
                          </a:solidFill>
                          <a:latin typeface="Times New Roman"/>
                        </a:rPr>
                        <a:t>4</a:t>
                      </a:r>
                      <a:endParaRPr lang="en-US" sz="2000" b="1" i="0" u="none" strike="noStrike" dirty="0">
                        <a:solidFill>
                          <a:schemeClr val="bg1"/>
                        </a:solidFill>
                        <a:latin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6D0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mn-MN" sz="2000" b="1" i="0" u="none" strike="noStrike" dirty="0">
                          <a:solidFill>
                            <a:srgbClr val="FFFFFF"/>
                          </a:solidFill>
                          <a:latin typeface="Times New Roman"/>
                        </a:rPr>
                        <a:t>Өсөлт бууралт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6D0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8497">
                <a:tc>
                  <a:txBody>
                    <a:bodyPr/>
                    <a:lstStyle/>
                    <a:p>
                      <a:pPr algn="l" rtl="0" fontAlgn="ctr"/>
                      <a:r>
                        <a:rPr lang="mn-MN" sz="20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Цочмог халдварт өвчин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mn-MN" sz="2000" b="1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37</a:t>
                      </a:r>
                      <a:endParaRPr lang="en-US" sz="2000" b="1" i="0" u="none" strike="noStrike" dirty="0">
                        <a:solidFill>
                          <a:schemeClr val="tx1"/>
                        </a:solidFill>
                        <a:latin typeface="Times New Roman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mn-MN" sz="2000" b="1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55</a:t>
                      </a:r>
                      <a:endParaRPr lang="en-US" sz="2000" b="1" i="0" u="none" strike="noStrike" dirty="0">
                        <a:solidFill>
                          <a:schemeClr val="tx1"/>
                        </a:solidFill>
                        <a:latin typeface="Times New Roman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mn-MN" sz="2000" b="1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18</a:t>
                      </a:r>
                      <a:endParaRPr lang="en-US" sz="2000" b="1" i="0" u="none" strike="noStrike" dirty="0">
                        <a:solidFill>
                          <a:schemeClr val="tx1"/>
                        </a:solidFill>
                        <a:latin typeface="Times New Roman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08497">
                <a:tc>
                  <a:txBody>
                    <a:bodyPr/>
                    <a:lstStyle/>
                    <a:p>
                      <a:pPr algn="l" rtl="0" fontAlgn="ctr"/>
                      <a:r>
                        <a:rPr lang="mn-MN" sz="20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Цусан суулга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mn-MN" sz="2000" b="1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6</a:t>
                      </a:r>
                      <a:endParaRPr lang="en-US" sz="2000" b="1" i="0" u="none" strike="noStrike" dirty="0">
                        <a:solidFill>
                          <a:schemeClr val="tx1"/>
                        </a:solidFill>
                        <a:latin typeface="Times New Roman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2000" b="1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-5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08497">
                <a:tc>
                  <a:txBody>
                    <a:bodyPr/>
                    <a:lstStyle/>
                    <a:p>
                      <a:pPr algn="l" rtl="0" fontAlgn="ctr"/>
                      <a:r>
                        <a:rPr lang="mn-MN" sz="20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Халдварт шар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2000" b="1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2000" b="1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2000" b="1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08497">
                <a:tc>
                  <a:txBody>
                    <a:bodyPr/>
                    <a:lstStyle/>
                    <a:p>
                      <a:pPr algn="l" rtl="0" fontAlgn="ctr"/>
                      <a:r>
                        <a:rPr lang="mn-MN" sz="20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Салхин цэцэг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mn-MN" sz="2000" b="1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2</a:t>
                      </a:r>
                      <a:r>
                        <a:rPr lang="en-US" sz="2000" b="1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mn-MN" sz="2000" b="1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47</a:t>
                      </a:r>
                      <a:endParaRPr lang="en-US" sz="2000" b="1" i="0" u="none" strike="noStrike" dirty="0">
                        <a:solidFill>
                          <a:schemeClr val="tx1"/>
                        </a:solidFill>
                        <a:latin typeface="Times New Roman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mn-MN" sz="2000" b="1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18</a:t>
                      </a:r>
                      <a:endParaRPr lang="en-US" sz="2000" b="1" i="0" u="none" strike="noStrike" dirty="0">
                        <a:solidFill>
                          <a:schemeClr val="tx1"/>
                        </a:solidFill>
                        <a:latin typeface="Times New Roman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08497">
                <a:tc>
                  <a:txBody>
                    <a:bodyPr/>
                    <a:lstStyle/>
                    <a:p>
                      <a:pPr algn="l" rtl="0" fontAlgn="ctr"/>
                      <a:r>
                        <a:rPr lang="mn-MN" sz="20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Ковид-19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2000" b="1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2000" b="1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2000" b="1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08497">
                <a:tc>
                  <a:txBody>
                    <a:bodyPr/>
                    <a:lstStyle/>
                    <a:p>
                      <a:pPr algn="l" rtl="0" fontAlgn="ctr"/>
                      <a:r>
                        <a:rPr lang="mn-MN" sz="20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Гар хөл амны өвчин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2000" b="1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2000" b="1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2000" b="1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08497">
                <a:tc>
                  <a:txBody>
                    <a:bodyPr/>
                    <a:lstStyle/>
                    <a:p>
                      <a:pPr algn="l" rtl="0" fontAlgn="ctr"/>
                      <a:r>
                        <a:rPr lang="mn-MN" sz="20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Сальмонеллез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2000" b="1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2000" b="1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2000" b="1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08497">
                <a:tc>
                  <a:txBody>
                    <a:bodyPr/>
                    <a:lstStyle/>
                    <a:p>
                      <a:pPr algn="l" rtl="0" fontAlgn="ctr"/>
                      <a:r>
                        <a:rPr lang="mn-MN" sz="20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Боом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2000" b="1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2000" b="1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2000" b="1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08497">
                <a:tc>
                  <a:txBody>
                    <a:bodyPr/>
                    <a:lstStyle/>
                    <a:p>
                      <a:pPr algn="l" rtl="0" fontAlgn="ctr"/>
                      <a:r>
                        <a:rPr lang="mn-MN" sz="20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Хачигт рикеттиоз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2000" b="1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2000" b="1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2000" b="1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08497">
                <a:tc>
                  <a:txBody>
                    <a:bodyPr/>
                    <a:lstStyle/>
                    <a:p>
                      <a:pPr algn="l" rtl="0" fontAlgn="ctr"/>
                      <a:r>
                        <a:rPr lang="mn-MN" sz="20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Рож / ёлом/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2000" b="1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2000" b="1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2000" b="1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-2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408497">
                <a:tc>
                  <a:txBody>
                    <a:bodyPr/>
                    <a:lstStyle/>
                    <a:p>
                      <a:pPr algn="l" rtl="0" fontAlgn="ctr"/>
                      <a:r>
                        <a:rPr lang="mn-MN" sz="20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Скарлатин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2000" b="1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2000" b="1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2000" b="1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408497">
                <a:tc>
                  <a:txBody>
                    <a:bodyPr/>
                    <a:lstStyle/>
                    <a:p>
                      <a:pPr algn="l" rtl="0" fontAlgn="ctr"/>
                      <a:r>
                        <a:rPr lang="mn-MN" sz="20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Хоолны</a:t>
                      </a:r>
                      <a:r>
                        <a:rPr lang="mn-MN" sz="2000" b="1" i="0" u="none" strike="noStrike" baseline="0" dirty="0">
                          <a:solidFill>
                            <a:srgbClr val="000000"/>
                          </a:solidFill>
                          <a:latin typeface="Times New Roman"/>
                        </a:rPr>
                        <a:t> хордлого</a:t>
                      </a:r>
                      <a:endParaRPr lang="mn-MN" sz="20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2000" b="1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2000" b="1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2000" b="1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408497">
                <a:tc>
                  <a:txBody>
                    <a:bodyPr/>
                    <a:lstStyle/>
                    <a:p>
                      <a:pPr algn="l" rtl="0" fontAlgn="ctr"/>
                      <a:r>
                        <a:rPr lang="mn-MN" sz="20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Краснух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2000" b="1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2000" b="1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2000" b="1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med" advTm="3000"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mn-MN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Бүртгэгдсэн халдварт өвчин     </a:t>
            </a:r>
            <a:r>
              <a:rPr lang="mn-MN" sz="2200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/10000 хүн амд, дүүргийн байршлаар/</a:t>
            </a:r>
            <a:endParaRPr lang="en-US" sz="2200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44103550-640B-1FE3-9D2B-5015E1C22AF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1201967"/>
              </p:ext>
            </p:extLst>
          </p:nvPr>
        </p:nvGraphicFramePr>
        <p:xfrm>
          <a:off x="152400" y="1397000"/>
          <a:ext cx="8991600" cy="51863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 spd="med" advTm="3000"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>
          <a:xfrm>
            <a:off x="152400" y="228601"/>
            <a:ext cx="8839200" cy="12191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mn-MN" sz="32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Умайн хүзүүний өмөнгийн эрт илрүүлгийн үзлэгт хамрагдсан хүний тоо</a:t>
            </a:r>
            <a:endParaRPr kumimoji="0" lang="en-US" sz="32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8259A807-9EB3-34CE-6A20-FED8A1DA28E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005005712"/>
              </p:ext>
            </p:extLst>
          </p:nvPr>
        </p:nvGraphicFramePr>
        <p:xfrm>
          <a:off x="533400" y="1397000"/>
          <a:ext cx="8305800" cy="508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>
          <a:xfrm>
            <a:off x="0" y="228601"/>
            <a:ext cx="9144000" cy="12953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mn-MN" sz="36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Хөхний өмөнгийн эрт илрүүлгийн үзлэгт хамрагдсан хүний тоо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D0BA51A8-0B33-18C3-2804-2071248C29D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234570853"/>
              </p:ext>
            </p:extLst>
          </p:nvPr>
        </p:nvGraphicFramePr>
        <p:xfrm>
          <a:off x="533400" y="1752600"/>
          <a:ext cx="8305800" cy="4724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>
          <a:xfrm>
            <a:off x="228600" y="0"/>
            <a:ext cx="8686800" cy="16002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mn-MN" sz="32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Артерийн гипертензи өвчний эрт илрүүлгийн үзлэгт хамрагдсан хүний тоо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62460F0C-A948-6CD6-60E7-BC243264B9E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118648571"/>
              </p:ext>
            </p:extLst>
          </p:nvPr>
        </p:nvGraphicFramePr>
        <p:xfrm>
          <a:off x="609600" y="1371600"/>
          <a:ext cx="8305800" cy="4953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>
          <a:xfrm>
            <a:off x="304800" y="1524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mn-MN" sz="32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Чихрийн шижин өвчний эрт илрүүлгийн үзлэгт хамрагдсан хүний тоо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F6F965D5-74BC-2576-BB2E-BC1C07946A2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818906479"/>
              </p:ext>
            </p:extLst>
          </p:nvPr>
        </p:nvGraphicFramePr>
        <p:xfrm>
          <a:off x="304800" y="1295400"/>
          <a:ext cx="8534400" cy="5029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>
          <a:xfrm>
            <a:off x="457200" y="304800"/>
            <a:ext cx="8382000" cy="10668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mn-MN" sz="36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Элэгний өмөнгийн эрт илрүүлгийн үзлэгт хамрагдсан хүний тоо</a:t>
            </a:r>
            <a:endParaRPr kumimoji="0" lang="en-US" sz="3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03D13C4A-3348-229B-36AA-31F048B5D71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270997559"/>
              </p:ext>
            </p:extLst>
          </p:nvPr>
        </p:nvGraphicFramePr>
        <p:xfrm>
          <a:off x="457200" y="1397000"/>
          <a:ext cx="8382000" cy="5308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txBody>
          <a:bodyPr>
            <a:normAutofit fontScale="90000"/>
          </a:bodyPr>
          <a:lstStyle/>
          <a:p>
            <a:r>
              <a:rPr lang="mn-MN" sz="36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ХБӨ эрт илрүүлгийн үзлэгийг бусад дүүрэгтэй харьцуулсан байдал </a:t>
            </a:r>
            <a:r>
              <a:rPr lang="mn-MN" sz="31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/20</a:t>
            </a:r>
            <a:r>
              <a:rPr lang="en-US" sz="31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25.0</a:t>
            </a:r>
            <a:r>
              <a:rPr lang="mn-MN" sz="31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sz="31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mn-MN" sz="31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сар/</a:t>
            </a:r>
            <a:endParaRPr lang="en-US" sz="3100" b="1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7BEEB0EC-A12C-D8B6-5CC3-4699CED1FD0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421374647"/>
              </p:ext>
            </p:extLst>
          </p:nvPr>
        </p:nvGraphicFramePr>
        <p:xfrm>
          <a:off x="152400" y="1397000"/>
          <a:ext cx="8763000" cy="4927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609600"/>
          </a:xfrm>
        </p:spPr>
        <p:txBody>
          <a:bodyPr>
            <a:noAutofit/>
          </a:bodyPr>
          <a:lstStyle/>
          <a:p>
            <a:r>
              <a:rPr lang="mn-MN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Нийт үзлэгт урьдчилан сэргийлэх үзлэгийн хувь </a:t>
            </a:r>
            <a:br>
              <a:rPr lang="mn-MN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1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(2</a:t>
            </a:r>
            <a:r>
              <a:rPr lang="mn-MN" sz="1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025 оны 4 сарын байдлаар, дүүргээр</a:t>
            </a:r>
            <a:r>
              <a:rPr lang="en-US" sz="1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en-US" sz="12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" name="Chart 2">
            <a:extLst>
              <a:ext uri="{FF2B5EF4-FFF2-40B4-BE49-F238E27FC236}">
                <a16:creationId xmlns:a16="http://schemas.microsoft.com/office/drawing/2014/main" id="{07340DFF-28E6-083F-6725-FE39FFA7EC7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287694545"/>
              </p:ext>
            </p:extLst>
          </p:nvPr>
        </p:nvGraphicFramePr>
        <p:xfrm>
          <a:off x="228600" y="914400"/>
          <a:ext cx="8763000" cy="3733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ransition spd="med" advClick="0" advTm="0"/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 txBox="1">
            <a:spLocks/>
          </p:cNvSpPr>
          <p:nvPr/>
        </p:nvSpPr>
        <p:spPr>
          <a:xfrm>
            <a:off x="457200" y="274638"/>
            <a:ext cx="8229600" cy="8683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mn-MN" sz="32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Эрт илрүүлгийн үзлэгийг өмнөх оны мөн үетэй харьцуулсан байдал, хувиар</a:t>
            </a:r>
            <a:endParaRPr kumimoji="0" lang="en-US" sz="32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2A1B4BB9-58AA-4969-973A-878DCBF05FF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028671969"/>
              </p:ext>
            </p:extLst>
          </p:nvPr>
        </p:nvGraphicFramePr>
        <p:xfrm>
          <a:off x="457200" y="1295400"/>
          <a:ext cx="8229600" cy="4191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DC5B5D66-F63E-FAA7-9AF4-37BC29B1FC4C}"/>
              </a:ext>
            </a:extLst>
          </p:cNvPr>
          <p:cNvSpPr txBox="1"/>
          <p:nvPr/>
        </p:nvSpPr>
        <p:spPr>
          <a:xfrm>
            <a:off x="457200" y="5715000"/>
            <a:ext cx="82296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mn-M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Өмнөх онуудтай харьцуулахад эрт илрүүлгийн үзүүлэлтүүд буурсан, хөх, умайн хүзүүний өмөнгийн эрт илрүүлэг харьцангуй буурсанд анхаарч ажиллах хэрэгтэй байна.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7E3A5E-A6CB-978F-E370-E91B979F65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5D75505D-7906-5ABF-4895-1018C691D17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17353704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337538803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3581"/>
            <a:ext cx="9143999" cy="68651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020762"/>
          </a:xfrm>
        </p:spPr>
        <p:txBody>
          <a:bodyPr>
            <a:noAutofit/>
          </a:bodyPr>
          <a:lstStyle/>
          <a:p>
            <a:r>
              <a:rPr lang="mn-MN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ӨЭМТ-ийн үзлэгт гэрийн идэвхтэй хяналтын үзлэгийн эзлэх хувь</a:t>
            </a:r>
            <a:r>
              <a:rPr lang="mn-MN" sz="2000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mn-MN" sz="2000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2025 оны эхний </a:t>
            </a:r>
            <a:r>
              <a:rPr lang="en-US" sz="2000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r>
              <a:rPr lang="mn-MN" sz="2000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сарын байдлаар дүүргээр</a:t>
            </a:r>
            <a:r>
              <a:rPr lang="en-US" sz="2000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br>
              <a:rPr lang="mn-MN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endParaRPr lang="en-US" sz="2400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" name="Chart 2">
            <a:extLst>
              <a:ext uri="{FF2B5EF4-FFF2-40B4-BE49-F238E27FC236}">
                <a16:creationId xmlns:a16="http://schemas.microsoft.com/office/drawing/2014/main" id="{E1A8958D-134C-63A4-BF1D-34F89A536D3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634402931"/>
              </p:ext>
            </p:extLst>
          </p:nvPr>
        </p:nvGraphicFramePr>
        <p:xfrm>
          <a:off x="76200" y="1066800"/>
          <a:ext cx="9067800" cy="381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0E5B3A72-CA48-B251-D5C0-F948CDE78F7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657128488"/>
              </p:ext>
            </p:extLst>
          </p:nvPr>
        </p:nvGraphicFramePr>
        <p:xfrm>
          <a:off x="457200" y="4572000"/>
          <a:ext cx="8458200" cy="2286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457200"/>
          </a:xfrm>
        </p:spPr>
        <p:txBody>
          <a:bodyPr>
            <a:normAutofit fontScale="90000"/>
          </a:bodyPr>
          <a:lstStyle/>
          <a:p>
            <a:pPr algn="ctr"/>
            <a:r>
              <a:rPr lang="mn-MN" sz="4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Амбулаторийн</a:t>
            </a:r>
            <a:r>
              <a:rPr lang="mn-MN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mn-MN" sz="4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өвчлөл</a:t>
            </a:r>
            <a:endParaRPr lang="en-US" sz="40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25261903"/>
              </p:ext>
            </p:extLst>
          </p:nvPr>
        </p:nvGraphicFramePr>
        <p:xfrm>
          <a:off x="342900" y="808642"/>
          <a:ext cx="8534397" cy="2369502"/>
        </p:xfrm>
        <a:graphic>
          <a:graphicData uri="http://schemas.openxmlformats.org/drawingml/2006/table">
            <a:tbl>
              <a:tblPr/>
              <a:tblGrid>
                <a:gridCol w="463695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9914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9914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9914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664449">
                <a:tc>
                  <a:txBody>
                    <a:bodyPr/>
                    <a:lstStyle/>
                    <a:p>
                      <a:pPr algn="ctr" rtl="0" fontAlgn="ctr"/>
                      <a:r>
                        <a:rPr lang="mn-MN" sz="2000" b="1" i="0" u="none" strike="noStrike" dirty="0">
                          <a:solidFill>
                            <a:srgbClr val="FFFFFF"/>
                          </a:solidFill>
                          <a:latin typeface="Times New Roman"/>
                        </a:rPr>
                        <a:t>Үзүүлэлт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6D0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000" b="1" i="0" u="none" strike="noStrike" dirty="0">
                          <a:solidFill>
                            <a:schemeClr val="bg1"/>
                          </a:solidFill>
                          <a:latin typeface="Times New Roman"/>
                        </a:rPr>
                        <a:t>2024.04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6D0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000" b="1" i="0" u="none" strike="noStrike" dirty="0">
                          <a:solidFill>
                            <a:schemeClr val="bg1"/>
                          </a:solidFill>
                          <a:latin typeface="Times New Roman"/>
                        </a:rPr>
                        <a:t>2025.04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6D0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mn-MN" sz="2000" b="1" i="0" u="none" strike="noStrike" dirty="0">
                          <a:solidFill>
                            <a:srgbClr val="FFFFFF"/>
                          </a:solidFill>
                          <a:latin typeface="Times New Roman"/>
                        </a:rPr>
                        <a:t>Өсөлт бууралт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6D0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55709">
                <a:tc>
                  <a:txBody>
                    <a:bodyPr/>
                    <a:lstStyle/>
                    <a:p>
                      <a:pPr algn="l" rtl="0" fontAlgn="ctr"/>
                      <a:r>
                        <a:rPr lang="mn-MN" sz="20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Бүртгэгдсэн</a:t>
                      </a:r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lang="mn-MN" sz="20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халдварт</a:t>
                      </a:r>
                      <a:r>
                        <a:rPr lang="mn-MN" sz="2000" b="1" i="0" u="none" strike="noStrike" baseline="0" dirty="0">
                          <a:solidFill>
                            <a:srgbClr val="000000"/>
                          </a:solidFill>
                          <a:latin typeface="Times New Roman"/>
                        </a:rPr>
                        <a:t> бус</a:t>
                      </a:r>
                      <a:r>
                        <a:rPr lang="mn-MN" sz="20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 өвчлөл </a:t>
                      </a: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2409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1783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mn-MN" sz="20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-626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7336">
                <a:tc>
                  <a:txBody>
                    <a:bodyPr/>
                    <a:lstStyle/>
                    <a:p>
                      <a:pPr algn="l" rtl="0" fontAlgn="ctr"/>
                      <a:r>
                        <a:rPr lang="mn-MN" sz="20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Шинэ  </a:t>
                      </a: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C09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1340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C09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1008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C09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mn-MN" sz="20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-332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C09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37336">
                <a:tc>
                  <a:txBody>
                    <a:bodyPr/>
                    <a:lstStyle/>
                    <a:p>
                      <a:pPr algn="l" rtl="0" fontAlgn="ctr"/>
                      <a:r>
                        <a:rPr lang="mn-MN" sz="20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Хуучин</a:t>
                      </a: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1069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775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-294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37336">
                <a:tc>
                  <a:txBody>
                    <a:bodyPr/>
                    <a:lstStyle/>
                    <a:p>
                      <a:pPr algn="l" rtl="0" fontAlgn="ctr"/>
                      <a:r>
                        <a:rPr lang="mn-MN" sz="20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Осол гэмтэл </a:t>
                      </a: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C09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372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C09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360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C09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-12</a:t>
                      </a:r>
                      <a:endParaRPr lang="mn-MN" sz="20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C09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37336">
                <a:tc>
                  <a:txBody>
                    <a:bodyPr/>
                    <a:lstStyle/>
                    <a:p>
                      <a:pPr algn="l" rtl="0" fontAlgn="ctr"/>
                      <a:r>
                        <a:rPr lang="mn-MN" sz="20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Хорт</a:t>
                      </a:r>
                      <a:r>
                        <a:rPr lang="mn-MN" sz="2000" b="1" i="0" u="none" strike="noStrike" baseline="0" dirty="0">
                          <a:solidFill>
                            <a:srgbClr val="000000"/>
                          </a:solidFill>
                          <a:latin typeface="Times New Roman"/>
                        </a:rPr>
                        <a:t> х</a:t>
                      </a:r>
                      <a:r>
                        <a:rPr lang="mn-MN" sz="20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авдрын</a:t>
                      </a:r>
                      <a:r>
                        <a:rPr lang="mn-MN" sz="2000" b="1" i="0" u="none" strike="noStrike" baseline="0" dirty="0">
                          <a:solidFill>
                            <a:srgbClr val="000000"/>
                          </a:solidFill>
                          <a:latin typeface="Times New Roman"/>
                        </a:rPr>
                        <a:t> өвчлөл</a:t>
                      </a:r>
                      <a:endParaRPr lang="mn-MN" sz="20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A21D6DC6-DE17-4FA1-E65B-0EAAFEA6571D}"/>
              </a:ext>
            </a:extLst>
          </p:cNvPr>
          <p:cNvSpPr txBox="1"/>
          <p:nvPr/>
        </p:nvSpPr>
        <p:spPr>
          <a:xfrm>
            <a:off x="342900" y="6286301"/>
            <a:ext cx="8458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mn-MN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Мэс засал, эмэгтэйчүүдийн кабинетын эмч нар ХБӨ-өө бүртгэх хэрэгтэй байна.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7" name="Chart 6">
            <a:extLst>
              <a:ext uri="{FF2B5EF4-FFF2-40B4-BE49-F238E27FC236}">
                <a16:creationId xmlns:a16="http://schemas.microsoft.com/office/drawing/2014/main" id="{531DEE85-BC58-CBA5-A058-8763FDB8580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49482458"/>
              </p:ext>
            </p:extLst>
          </p:nvPr>
        </p:nvGraphicFramePr>
        <p:xfrm>
          <a:off x="1524000" y="1397000"/>
          <a:ext cx="6096000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 spd="med" advTm="3000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96178535"/>
              </p:ext>
            </p:extLst>
          </p:nvPr>
        </p:nvGraphicFramePr>
        <p:xfrm>
          <a:off x="190500" y="844446"/>
          <a:ext cx="8763000" cy="3413760"/>
        </p:xfrm>
        <a:graphic>
          <a:graphicData uri="http://schemas.openxmlformats.org/drawingml/2006/table">
            <a:tbl>
              <a:tblPr firstRow="1" bandRow="1">
                <a:tableStyleId>{E8B1032C-EA38-4F05-BA0D-38AFFFC7BED3}</a:tableStyleId>
              </a:tblPr>
              <a:tblGrid>
                <a:gridCol w="381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19545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131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734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44216">
                <a:tc>
                  <a:txBody>
                    <a:bodyPr/>
                    <a:lstStyle/>
                    <a:p>
                      <a:pPr algn="ctr"/>
                      <a:r>
                        <a:rPr lang="mn-MN" sz="2000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№</a:t>
                      </a:r>
                      <a:endParaRPr lang="en-US" sz="2000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mn-MN" sz="2000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Өвчний ангилал</a:t>
                      </a:r>
                      <a:endParaRPr lang="en-US" sz="2000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mn-MN" sz="2000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Амбулатори</a:t>
                      </a:r>
                      <a:endParaRPr lang="en-US" sz="2000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mn-MN" sz="2000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Стационар</a:t>
                      </a:r>
                      <a:endParaRPr lang="en-US" sz="2000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6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7738">
                <a:tc>
                  <a:txBody>
                    <a:bodyPr/>
                    <a:lstStyle/>
                    <a:p>
                      <a:r>
                        <a:rPr lang="mn-MN" b="1" dirty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en-US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mn-MN" b="1" dirty="0">
                          <a:latin typeface="Times New Roman" pitchFamily="18" charset="0"/>
                          <a:cs typeface="Times New Roman" pitchFamily="18" charset="0"/>
                        </a:rPr>
                        <a:t>Амьсгалын тогтолцооны өвчлөл /</a:t>
                      </a:r>
                      <a:r>
                        <a:rPr lang="en-US" b="1" dirty="0">
                          <a:latin typeface="Times New Roman" pitchFamily="18" charset="0"/>
                          <a:cs typeface="Times New Roman" pitchFamily="18" charset="0"/>
                        </a:rPr>
                        <a:t>J00-J99/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mn-MN" b="1" dirty="0">
                          <a:latin typeface="Times New Roman" pitchFamily="18" charset="0"/>
                          <a:cs typeface="Times New Roman" pitchFamily="18" charset="0"/>
                        </a:rPr>
                        <a:t>130</a:t>
                      </a:r>
                      <a:r>
                        <a:rPr lang="en-US" b="1" dirty="0">
                          <a:latin typeface="Times New Roman" pitchFamily="18" charset="0"/>
                          <a:cs typeface="Times New Roman" pitchFamily="18" charset="0"/>
                        </a:rPr>
                        <a:t>.7</a:t>
                      </a:r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Times New Roman" pitchFamily="18" charset="0"/>
                          <a:cs typeface="Times New Roman" pitchFamily="18" charset="0"/>
                        </a:rPr>
                        <a:t>214.8</a:t>
                      </a:r>
                    </a:p>
                  </a:txBody>
                  <a:tcPr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17738">
                <a:tc>
                  <a:txBody>
                    <a:bodyPr/>
                    <a:lstStyle/>
                    <a:p>
                      <a:r>
                        <a:rPr lang="mn-MN" b="1" dirty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en-US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mn-MN" b="1" dirty="0">
                          <a:latin typeface="Times New Roman" pitchFamily="18" charset="0"/>
                          <a:cs typeface="Times New Roman" pitchFamily="18" charset="0"/>
                        </a:rPr>
                        <a:t>Зүрх судасны тогтолцооны өвчлөл/</a:t>
                      </a:r>
                      <a:r>
                        <a:rPr lang="en-US" b="1" dirty="0">
                          <a:latin typeface="Times New Roman" pitchFamily="18" charset="0"/>
                          <a:cs typeface="Times New Roman" pitchFamily="18" charset="0"/>
                        </a:rPr>
                        <a:t>I00-I99/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Times New Roman" pitchFamily="18" charset="0"/>
                          <a:cs typeface="Times New Roman" pitchFamily="18" charset="0"/>
                        </a:rPr>
                        <a:t>60.4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Times New Roman" pitchFamily="18" charset="0"/>
                          <a:cs typeface="Times New Roman" pitchFamily="18" charset="0"/>
                        </a:rPr>
                        <a:t>74.1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56041">
                <a:tc>
                  <a:txBody>
                    <a:bodyPr/>
                    <a:lstStyle/>
                    <a:p>
                      <a:r>
                        <a:rPr lang="mn-MN" b="1" dirty="0"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en-US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mn-MN" b="1" dirty="0">
                          <a:latin typeface="Times New Roman" pitchFamily="18" charset="0"/>
                          <a:cs typeface="Times New Roman" pitchFamily="18" charset="0"/>
                        </a:rPr>
                        <a:t>Хоол боловсруулах тогтолцооны өвчлөл/</a:t>
                      </a:r>
                      <a:r>
                        <a:rPr lang="en-US" b="1" dirty="0">
                          <a:latin typeface="Times New Roman" pitchFamily="18" charset="0"/>
                          <a:cs typeface="Times New Roman" pitchFamily="18" charset="0"/>
                        </a:rPr>
                        <a:t>K00-K9</a:t>
                      </a:r>
                      <a:r>
                        <a:rPr lang="mn-MN" b="1" dirty="0"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r>
                        <a:rPr lang="en-US" b="1" dirty="0">
                          <a:latin typeface="Times New Roman" pitchFamily="18" charset="0"/>
                          <a:cs typeface="Times New Roman" pitchFamily="18" charset="0"/>
                        </a:rPr>
                        <a:t>/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Times New Roman" pitchFamily="18" charset="0"/>
                          <a:cs typeface="Times New Roman" pitchFamily="18" charset="0"/>
                        </a:rPr>
                        <a:t>58.4</a:t>
                      </a:r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Times New Roman" pitchFamily="18" charset="0"/>
                          <a:cs typeface="Times New Roman" pitchFamily="18" charset="0"/>
                        </a:rPr>
                        <a:t>47.7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17738">
                <a:tc>
                  <a:txBody>
                    <a:bodyPr/>
                    <a:lstStyle/>
                    <a:p>
                      <a:r>
                        <a:rPr lang="mn-MN" b="1" dirty="0"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en-US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mn-MN" sz="1800" b="1" kern="1200" dirty="0">
                          <a:latin typeface="Times New Roman" pitchFamily="18" charset="0"/>
                          <a:cs typeface="Times New Roman" pitchFamily="18" charset="0"/>
                        </a:rPr>
                        <a:t>Мэдрэлийн тогтолцооны өвчин/G00-G99/</a:t>
                      </a:r>
                      <a:endParaRPr lang="en-US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Times New Roman" pitchFamily="18" charset="0"/>
                          <a:cs typeface="Times New Roman" pitchFamily="18" charset="0"/>
                        </a:rPr>
                        <a:t>23.7</a:t>
                      </a: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Times New Roman" pitchFamily="18" charset="0"/>
                          <a:cs typeface="Times New Roman" pitchFamily="18" charset="0"/>
                        </a:rPr>
                        <a:t>22.9</a:t>
                      </a:r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56041">
                <a:tc>
                  <a:txBody>
                    <a:bodyPr/>
                    <a:lstStyle/>
                    <a:p>
                      <a:r>
                        <a:rPr lang="mn-MN" b="1" dirty="0"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en-US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mn-MN" sz="1800" b="1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Гэмтэл, хордлого, гадны шалтгаант бусад эмгэг /</a:t>
                      </a:r>
                      <a:r>
                        <a:rPr lang="en-US" sz="1800" b="1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S00-T98/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Times New Roman" pitchFamily="18" charset="0"/>
                          <a:cs typeface="Times New Roman" pitchFamily="18" charset="0"/>
                        </a:rPr>
                        <a:t>85.8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Times New Roman" pitchFamily="18" charset="0"/>
                          <a:cs typeface="Times New Roman" pitchFamily="18" charset="0"/>
                        </a:rPr>
                        <a:t>20.9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56041">
                <a:tc>
                  <a:txBody>
                    <a:bodyPr/>
                    <a:lstStyle/>
                    <a:p>
                      <a:r>
                        <a:rPr lang="en-US" b="1" dirty="0"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mn-MN" b="1" dirty="0">
                          <a:latin typeface="Times New Roman" pitchFamily="18" charset="0"/>
                          <a:cs typeface="Times New Roman" pitchFamily="18" charset="0"/>
                        </a:rPr>
                        <a:t>Яс булчингийн тогтолцоо, холбох эдийн өвчин/М00-М99/</a:t>
                      </a:r>
                      <a:endParaRPr lang="en-US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Times New Roman" pitchFamily="18" charset="0"/>
                          <a:cs typeface="Times New Roman" pitchFamily="18" charset="0"/>
                        </a:rPr>
                        <a:t>7.2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Times New Roman" pitchFamily="18" charset="0"/>
                          <a:cs typeface="Times New Roman" pitchFamily="18" charset="0"/>
                        </a:rPr>
                        <a:t>31.2</a:t>
                      </a:r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5" name="Title 1"/>
          <p:cNvSpPr txBox="1">
            <a:spLocks/>
          </p:cNvSpPr>
          <p:nvPr/>
        </p:nvSpPr>
        <p:spPr>
          <a:xfrm>
            <a:off x="457200" y="228600"/>
            <a:ext cx="8229600" cy="609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75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mn-MN" sz="40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Өвчлөлийн тэргүүлэх шалтгаан </a:t>
            </a:r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(1</a:t>
            </a:r>
            <a:r>
              <a:rPr kumimoji="0" lang="mn-MN" sz="2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0000 хүн амд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)</a:t>
            </a:r>
            <a:endParaRPr kumimoji="0" lang="en-US" sz="40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09997326"/>
              </p:ext>
            </p:extLst>
          </p:nvPr>
        </p:nvGraphicFramePr>
        <p:xfrm>
          <a:off x="190500" y="4419600"/>
          <a:ext cx="8763000" cy="365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52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0480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I</a:t>
                      </a:r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II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III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IV</a:t>
                      </a:r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V</a:t>
                      </a: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6867E102-8BC4-EC01-6366-3ED3B5BDCF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>
            <a:normAutofit fontScale="90000"/>
          </a:bodyPr>
          <a:lstStyle/>
          <a:p>
            <a:r>
              <a:rPr lang="mn-MN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Осол, гэмтлийн өвчлөл, нас баралт</a:t>
            </a:r>
            <a:br>
              <a:rPr lang="mn-MN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mn-MN" sz="2200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/2025 оны эхний </a:t>
            </a:r>
            <a:r>
              <a:rPr lang="en-US" sz="2200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r>
              <a:rPr lang="mn-MN" sz="2200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сарын байдлаар/</a:t>
            </a:r>
            <a:endParaRPr lang="en-US" sz="3600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317D1F55-D8A0-4BA4-E010-2500F8A917D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437856789"/>
              </p:ext>
            </p:extLst>
          </p:nvPr>
        </p:nvGraphicFramePr>
        <p:xfrm>
          <a:off x="152400" y="1295400"/>
          <a:ext cx="8839199" cy="4648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FF7EF558-A8AC-7B1A-5724-1D34487ACF92}"/>
              </a:ext>
            </a:extLst>
          </p:cNvPr>
          <p:cNvSpPr txBox="1"/>
          <p:nvPr/>
        </p:nvSpPr>
        <p:spPr>
          <a:xfrm>
            <a:off x="152399" y="6019800"/>
            <a:ext cx="883919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mn-MN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Осол гэмтэл, гадны шалтгаант өвчлөл, нас баралтын 35 орчим хувийг эмэгтэйчүүд эзэлж байна. Нохойд хазуулах тохиолдол жилдээ 50 гаруй бүртгэгддэг нь нийт тохиолдлын 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4520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90600"/>
          </a:xfrm>
        </p:spPr>
        <p:txBody>
          <a:bodyPr>
            <a:normAutofit/>
          </a:bodyPr>
          <a:lstStyle/>
          <a:p>
            <a:pPr algn="ctr"/>
            <a:r>
              <a:rPr lang="mn-MN" sz="4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Стационарын</a:t>
            </a:r>
            <a:r>
              <a:rPr lang="mn-MN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mn-MN" sz="4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орны</a:t>
            </a:r>
            <a:r>
              <a:rPr lang="mn-MN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mn-MN" sz="4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үзүүлэлт</a:t>
            </a:r>
            <a:endParaRPr lang="en-US" sz="40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7348360"/>
              </p:ext>
            </p:extLst>
          </p:nvPr>
        </p:nvGraphicFramePr>
        <p:xfrm>
          <a:off x="304800" y="990601"/>
          <a:ext cx="8534400" cy="4678069"/>
        </p:xfrm>
        <a:graphic>
          <a:graphicData uri="http://schemas.openxmlformats.org/drawingml/2006/table">
            <a:tbl>
              <a:tblPr/>
              <a:tblGrid>
                <a:gridCol w="425233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2735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2735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2735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711176">
                <a:tc>
                  <a:txBody>
                    <a:bodyPr/>
                    <a:lstStyle/>
                    <a:p>
                      <a:pPr algn="ctr" rtl="0" fontAlgn="ctr"/>
                      <a:r>
                        <a:rPr lang="mn-MN" sz="2400" b="1" i="0" u="none" strike="noStrike" dirty="0">
                          <a:solidFill>
                            <a:srgbClr val="FFFFFF"/>
                          </a:solidFill>
                          <a:latin typeface="Times New Roman"/>
                        </a:rPr>
                        <a:t>Үзүүлэлт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6D0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400" b="1" i="0" u="none" strike="noStrike" dirty="0">
                          <a:solidFill>
                            <a:schemeClr val="bg1"/>
                          </a:solidFill>
                          <a:latin typeface="Times New Roman"/>
                        </a:rPr>
                        <a:t>2024.04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6D0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400" b="1" i="0" u="none" strike="noStrike" dirty="0">
                          <a:solidFill>
                            <a:schemeClr val="bg1"/>
                          </a:solidFill>
                          <a:latin typeface="Times New Roman"/>
                        </a:rPr>
                        <a:t>2025.0</a:t>
                      </a:r>
                      <a:r>
                        <a:rPr lang="mn-MN" sz="2400" b="1" i="0" u="none" strike="noStrike" dirty="0">
                          <a:solidFill>
                            <a:schemeClr val="bg1"/>
                          </a:solidFill>
                          <a:latin typeface="Times New Roman"/>
                        </a:rPr>
                        <a:t>4</a:t>
                      </a:r>
                      <a:endParaRPr lang="en-US" sz="2400" b="1" i="0" u="none" strike="noStrike" dirty="0">
                        <a:solidFill>
                          <a:schemeClr val="bg1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6D0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mn-MN" sz="2400" b="1" i="0" u="none" strike="noStrike" dirty="0">
                          <a:solidFill>
                            <a:srgbClr val="FFFFFF"/>
                          </a:solidFill>
                          <a:latin typeface="Times New Roman"/>
                        </a:rPr>
                        <a:t>Өсөлт бууралт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6D0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62432">
                <a:tc>
                  <a:txBody>
                    <a:bodyPr/>
                    <a:lstStyle/>
                    <a:p>
                      <a:pPr algn="l" rtl="0" fontAlgn="ctr"/>
                      <a:r>
                        <a:rPr lang="mn-MN" sz="2400" b="1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Орны тоо </a:t>
                      </a: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253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225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-28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62432">
                <a:tc>
                  <a:txBody>
                    <a:bodyPr/>
                    <a:lstStyle/>
                    <a:p>
                      <a:pPr algn="l" rtl="0" fontAlgn="ctr"/>
                      <a:r>
                        <a:rPr lang="mn-MN" sz="2400" b="1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Ор хоног </a:t>
                      </a: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C09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400" b="1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23732</a:t>
                      </a:r>
                      <a:endParaRPr lang="mn-MN" sz="2400" b="1" i="0" u="none" strike="noStrike" dirty="0">
                        <a:solidFill>
                          <a:schemeClr val="tx1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C09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400" b="1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21974</a:t>
                      </a:r>
                      <a:endParaRPr lang="mn-MN" sz="2400" b="1" i="0" u="none" strike="noStrike" dirty="0">
                        <a:solidFill>
                          <a:schemeClr val="tx1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C09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FontTx/>
                        <a:buNone/>
                      </a:pPr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-1758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C09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62432">
                <a:tc>
                  <a:txBody>
                    <a:bodyPr/>
                    <a:lstStyle/>
                    <a:p>
                      <a:pPr algn="l" rtl="0" fontAlgn="ctr"/>
                      <a:r>
                        <a:rPr lang="mn-MN" sz="2400" b="1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Дундаж ор хоног </a:t>
                      </a: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7.00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6.93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-0.06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62432">
                <a:tc>
                  <a:txBody>
                    <a:bodyPr/>
                    <a:lstStyle/>
                    <a:p>
                      <a:pPr algn="l" rtl="0" fontAlgn="ctr"/>
                      <a:r>
                        <a:rPr lang="mn-MN" sz="2400" b="1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Орны эргэлт </a:t>
                      </a: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C09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400" b="1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13.41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C09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400" b="1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14.08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C09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0.68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C09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62432">
                <a:tc>
                  <a:txBody>
                    <a:bodyPr/>
                    <a:lstStyle/>
                    <a:p>
                      <a:pPr algn="l" rtl="0" fontAlgn="ctr"/>
                      <a:r>
                        <a:rPr lang="mn-MN" sz="2400" b="1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Орны фонд ашиглалт</a:t>
                      </a: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C09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400" b="1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93.80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C09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400" b="1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97.66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C09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3.86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C09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23255393"/>
                  </a:ext>
                </a:extLst>
              </a:tr>
              <a:tr h="562432">
                <a:tc>
                  <a:txBody>
                    <a:bodyPr/>
                    <a:lstStyle/>
                    <a:p>
                      <a:pPr algn="l" rtl="0" fontAlgn="ctr"/>
                      <a:r>
                        <a:rPr lang="mn-MN" sz="2400" b="1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Орны фонд ашиглалтын хувь </a:t>
                      </a: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400" b="1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85.27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400" b="1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88.78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3.51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62432">
                <a:tc>
                  <a:txBody>
                    <a:bodyPr/>
                    <a:lstStyle/>
                    <a:p>
                      <a:pPr algn="l" rtl="0" fontAlgn="ctr"/>
                      <a:r>
                        <a:rPr lang="mn-MN" sz="2400" b="1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Эмчлүүлсэн өвчтөн</a:t>
                      </a: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C09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mn-MN" sz="2400" b="1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3392</a:t>
                      </a:r>
                      <a:endParaRPr lang="en-US" sz="2400" b="1" i="0" u="none" strike="noStrike" dirty="0">
                        <a:solidFill>
                          <a:schemeClr val="tx1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C09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mn-MN" sz="2400" b="1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3169</a:t>
                      </a:r>
                      <a:endParaRPr lang="en-US" sz="2400" b="1" i="0" u="none" strike="noStrike" dirty="0">
                        <a:solidFill>
                          <a:schemeClr val="tx1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C09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-223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C09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18A3A2FC-0E59-3243-5321-AEFA62A175A2}"/>
              </a:ext>
            </a:extLst>
          </p:cNvPr>
          <p:cNvSpPr txBox="1"/>
          <p:nvPr/>
        </p:nvSpPr>
        <p:spPr>
          <a:xfrm>
            <a:off x="304800" y="5921514"/>
            <a:ext cx="8534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mn-M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Хэвтүүлэн эмчлэх орны тоо буурсан тул орны фонд ашиглалт, орны эргэлт өссөн байна.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spd="med" advTm="3000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838200"/>
          </a:xfrm>
        </p:spPr>
        <p:txBody>
          <a:bodyPr>
            <a:normAutofit fontScale="90000"/>
          </a:bodyPr>
          <a:lstStyle/>
          <a:p>
            <a:pPr algn="ctr"/>
            <a:r>
              <a:rPr lang="mn-MN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Төрөлт </a:t>
            </a:r>
            <a:br>
              <a:rPr lang="mn-MN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mn-MN" sz="1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/ бодит тоогоор/</a:t>
            </a:r>
            <a:endParaRPr lang="en-US" sz="18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07064970"/>
              </p:ext>
            </p:extLst>
          </p:nvPr>
        </p:nvGraphicFramePr>
        <p:xfrm>
          <a:off x="152400" y="990600"/>
          <a:ext cx="8839201" cy="4925963"/>
        </p:xfrm>
        <a:graphic>
          <a:graphicData uri="http://schemas.openxmlformats.org/drawingml/2006/table">
            <a:tbl>
              <a:tblPr/>
              <a:tblGrid>
                <a:gridCol w="398944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0438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7125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7412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765941">
                <a:tc>
                  <a:txBody>
                    <a:bodyPr/>
                    <a:lstStyle/>
                    <a:p>
                      <a:pPr algn="ctr" rtl="0" fontAlgn="ctr"/>
                      <a:r>
                        <a:rPr lang="mn-MN" sz="2400" b="1" i="0" u="none" strike="noStrike" dirty="0">
                          <a:solidFill>
                            <a:srgbClr val="FFFFFF"/>
                          </a:solidFill>
                          <a:latin typeface="Times New Roman"/>
                        </a:rPr>
                        <a:t>Төрөлтийн үзүүлэлт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6D0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400" b="1" i="0" u="none" strike="noStrike" dirty="0">
                          <a:solidFill>
                            <a:schemeClr val="bg1"/>
                          </a:solidFill>
                          <a:latin typeface="Times New Roman"/>
                        </a:rPr>
                        <a:t>2024.04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6D0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400" b="1" i="0" u="none" strike="noStrike" dirty="0">
                          <a:solidFill>
                            <a:schemeClr val="bg1"/>
                          </a:solidFill>
                          <a:latin typeface="Times New Roman"/>
                        </a:rPr>
                        <a:t>2025.04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6D0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mn-MN" sz="2400" b="1" i="0" u="none" strike="noStrike" dirty="0">
                          <a:solidFill>
                            <a:srgbClr val="FFFFFF"/>
                          </a:solidFill>
                          <a:latin typeface="Times New Roman"/>
                        </a:rPr>
                        <a:t>Өсөлт бууралт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6D0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2971">
                <a:tc>
                  <a:txBody>
                    <a:bodyPr/>
                    <a:lstStyle/>
                    <a:p>
                      <a:pPr lvl="1" algn="l" rtl="0" fontAlgn="ctr"/>
                      <a:r>
                        <a:rPr lang="mn-MN" sz="2400" b="1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Төрсөн эхийн тоо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C090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9pPr>
                    </a:lstStyle>
                    <a:p>
                      <a:pPr algn="ctr" rtl="0" fontAlgn="ctr"/>
                      <a:r>
                        <a:rPr lang="en-US" sz="2400" b="1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162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C090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9pPr>
                    </a:lstStyle>
                    <a:p>
                      <a:pPr algn="ctr" rtl="0" fontAlgn="ctr"/>
                      <a:r>
                        <a:rPr lang="en-US" sz="2400" b="1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136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C090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9pPr>
                    </a:lstStyle>
                    <a:p>
                      <a:pPr algn="ctr" fontAlgn="ctr"/>
                      <a:r>
                        <a:rPr lang="en-US" sz="2400" b="1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-26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C09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2971">
                <a:tc>
                  <a:txBody>
                    <a:bodyPr/>
                    <a:lstStyle/>
                    <a:p>
                      <a:pPr lvl="1" algn="l" rtl="0" fontAlgn="ctr"/>
                      <a:r>
                        <a:rPr lang="mn-MN" sz="2400" b="1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              үүнээс гадны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9pPr>
                    </a:lstStyle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60</a:t>
                      </a:r>
                      <a:r>
                        <a:rPr lang="mn-MN" sz="2400" b="1" i="0" u="none" strike="noStrike" baseline="30000" dirty="0">
                          <a:solidFill>
                            <a:schemeClr val="tx1"/>
                          </a:solidFill>
                          <a:latin typeface="Times New Roman"/>
                        </a:rPr>
                        <a:t>/</a:t>
                      </a:r>
                      <a:r>
                        <a:rPr lang="en-US" sz="2400" b="1" i="0" u="none" strike="noStrike" baseline="30000" dirty="0">
                          <a:solidFill>
                            <a:schemeClr val="tx1"/>
                          </a:solidFill>
                          <a:latin typeface="Times New Roman"/>
                        </a:rPr>
                        <a:t>37</a:t>
                      </a:r>
                      <a:r>
                        <a:rPr lang="mn-MN" sz="2400" b="1" i="0" u="none" strike="noStrike" baseline="30000" dirty="0">
                          <a:solidFill>
                            <a:schemeClr val="tx1"/>
                          </a:solidFill>
                          <a:latin typeface="Times New Roman"/>
                        </a:rPr>
                        <a:t>%/</a:t>
                      </a:r>
                      <a:endParaRPr lang="en-US" sz="2400" b="1" i="0" u="none" strike="noStrike" baseline="30000" dirty="0">
                        <a:solidFill>
                          <a:schemeClr val="tx1"/>
                        </a:solidFill>
                        <a:latin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9pPr>
                    </a:lstStyle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56</a:t>
                      </a:r>
                      <a:r>
                        <a:rPr lang="mn-MN" sz="2400" b="1" i="0" u="none" strike="noStrike" baseline="30000" dirty="0">
                          <a:solidFill>
                            <a:schemeClr val="tx1"/>
                          </a:solidFill>
                          <a:latin typeface="Times New Roman"/>
                        </a:rPr>
                        <a:t>/</a:t>
                      </a:r>
                      <a:r>
                        <a:rPr lang="en-US" sz="2400" b="1" i="0" u="none" strike="noStrike" baseline="30000" dirty="0">
                          <a:solidFill>
                            <a:schemeClr val="tx1"/>
                          </a:solidFill>
                          <a:latin typeface="Times New Roman"/>
                        </a:rPr>
                        <a:t>41.1</a:t>
                      </a:r>
                      <a:r>
                        <a:rPr lang="mn-MN" sz="2400" b="1" i="0" u="none" strike="noStrike" baseline="30000" dirty="0">
                          <a:solidFill>
                            <a:schemeClr val="tx1"/>
                          </a:solidFill>
                          <a:latin typeface="Times New Roman"/>
                        </a:rPr>
                        <a:t>%/</a:t>
                      </a:r>
                      <a:endParaRPr lang="en-US" sz="2400" b="1" i="0" u="none" strike="noStrike" baseline="30000" dirty="0">
                        <a:solidFill>
                          <a:schemeClr val="tx1"/>
                        </a:solidFill>
                        <a:latin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9pPr>
                    </a:lstStyle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-4</a:t>
                      </a:r>
                      <a:r>
                        <a:rPr lang="en-US" sz="2400" b="1" i="0" u="none" strike="noStrike" baseline="30000" dirty="0">
                          <a:solidFill>
                            <a:schemeClr val="tx1"/>
                          </a:solidFill>
                          <a:latin typeface="Times New Roman"/>
                        </a:rPr>
                        <a:t>/4.1</a:t>
                      </a:r>
                      <a:r>
                        <a:rPr lang="mn-MN" sz="2400" b="1" i="0" u="none" strike="noStrike" baseline="30000" dirty="0">
                          <a:solidFill>
                            <a:schemeClr val="tx1"/>
                          </a:solidFill>
                          <a:latin typeface="Times New Roman"/>
                        </a:rPr>
                        <a:t>%/</a:t>
                      </a:r>
                      <a:endParaRPr lang="en-US" sz="2400" b="1" i="0" u="none" strike="noStrike" baseline="30000" dirty="0">
                        <a:solidFill>
                          <a:schemeClr val="tx1"/>
                        </a:solidFill>
                        <a:latin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2971">
                <a:tc>
                  <a:txBody>
                    <a:bodyPr/>
                    <a:lstStyle/>
                    <a:p>
                      <a:pPr lvl="1" algn="l" rtl="0" fontAlgn="ctr"/>
                      <a:r>
                        <a:rPr lang="mn-MN" sz="2400" b="1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Гэрийн төрөлт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C090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9pPr>
                    </a:lstStyle>
                    <a:p>
                      <a:pPr algn="ctr" rtl="0" fontAlgn="ctr"/>
                      <a:r>
                        <a:rPr lang="en-US" sz="2400" b="1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C090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9pPr>
                    </a:lstStyle>
                    <a:p>
                      <a:pPr algn="ctr" rtl="0" fontAlgn="ctr"/>
                      <a:r>
                        <a:rPr lang="en-US" sz="2400" b="1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C090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9pPr>
                    </a:lstStyle>
                    <a:p>
                      <a:pPr algn="ctr" fontAlgn="ctr"/>
                      <a:r>
                        <a:rPr lang="en-US" sz="2400" b="1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C09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2971">
                <a:tc>
                  <a:txBody>
                    <a:bodyPr/>
                    <a:lstStyle/>
                    <a:p>
                      <a:pPr lvl="1" algn="l" rtl="0" fontAlgn="ctr"/>
                      <a:r>
                        <a:rPr lang="mn-MN" sz="2400" b="1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               үүнээс гадны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9pPr>
                    </a:lstStyle>
                    <a:p>
                      <a:pPr algn="ctr" fontAlgn="ctr"/>
                      <a:r>
                        <a:rPr lang="en-US" sz="2400" b="1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9pPr>
                    </a:lstStyle>
                    <a:p>
                      <a:pPr algn="ctr" fontAlgn="ctr"/>
                      <a:r>
                        <a:rPr lang="en-US" sz="2400" b="1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9pPr>
                    </a:lstStyle>
                    <a:p>
                      <a:pPr algn="ctr" fontAlgn="ctr"/>
                      <a:r>
                        <a:rPr lang="en-US" sz="2400" b="1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2971">
                <a:tc>
                  <a:txBody>
                    <a:bodyPr/>
                    <a:lstStyle/>
                    <a:p>
                      <a:pPr lvl="1" algn="l" rtl="0" fontAlgn="ctr"/>
                      <a:r>
                        <a:rPr lang="mn-MN" sz="2400" b="1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Төрөлхийн гажиг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C090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9pPr>
                    </a:lstStyle>
                    <a:p>
                      <a:pPr algn="ctr" rtl="0" fontAlgn="ctr"/>
                      <a:r>
                        <a:rPr lang="en-US" sz="2400" b="1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C090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9pPr>
                    </a:lstStyle>
                    <a:p>
                      <a:pPr algn="ctr" rtl="0" fontAlgn="ctr"/>
                      <a:r>
                        <a:rPr lang="en-US" sz="2400" b="1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C090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9pPr>
                    </a:lstStyle>
                    <a:p>
                      <a:pPr algn="ctr" fontAlgn="ctr"/>
                      <a:r>
                        <a:rPr lang="en-US" sz="2400" b="1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-1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C09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82971">
                <a:tc>
                  <a:txBody>
                    <a:bodyPr/>
                    <a:lstStyle/>
                    <a:p>
                      <a:pPr lvl="1" algn="l" rtl="0" fontAlgn="ctr"/>
                      <a:r>
                        <a:rPr lang="mn-MN" sz="2400" b="1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Амьгүй төрсөн нярай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C090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9pPr>
                    </a:lstStyle>
                    <a:p>
                      <a:pPr algn="ctr" rtl="0" fontAlgn="ctr"/>
                      <a:r>
                        <a:rPr lang="en-US" sz="2400" b="1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2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C090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9pPr>
                    </a:lstStyle>
                    <a:p>
                      <a:pPr algn="ctr" rtl="0" fontAlgn="ctr"/>
                      <a:r>
                        <a:rPr lang="en-US" sz="2400" b="1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2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C090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9pPr>
                    </a:lstStyle>
                    <a:p>
                      <a:pPr algn="ctr" fontAlgn="ctr"/>
                      <a:r>
                        <a:rPr lang="en-US" sz="2400" b="1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-1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C09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82971">
                <a:tc>
                  <a:txBody>
                    <a:bodyPr/>
                    <a:lstStyle/>
                    <a:p>
                      <a:pPr lvl="1" algn="l" rtl="0" fontAlgn="ctr"/>
                      <a:r>
                        <a:rPr lang="mn-MN" sz="2400" b="1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Кесаров хагалгаа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C090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9pPr>
                    </a:lstStyle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36</a:t>
                      </a:r>
                      <a:r>
                        <a:rPr lang="en-US" sz="2400" b="1" i="0" u="none" strike="noStrike" baseline="30000" dirty="0">
                          <a:solidFill>
                            <a:schemeClr val="tx1"/>
                          </a:solidFill>
                          <a:latin typeface="Times New Roman"/>
                        </a:rPr>
                        <a:t>/22.2%/</a:t>
                      </a:r>
                      <a:endParaRPr lang="en-US" sz="2400" b="1" i="0" u="none" strike="noStrike" dirty="0">
                        <a:solidFill>
                          <a:schemeClr val="tx1"/>
                        </a:solidFill>
                        <a:latin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C090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9pPr>
                    </a:lstStyle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38</a:t>
                      </a:r>
                      <a:r>
                        <a:rPr lang="en-US" sz="2400" b="1" i="0" u="none" strike="noStrike" baseline="30000" dirty="0">
                          <a:solidFill>
                            <a:schemeClr val="tx1"/>
                          </a:solidFill>
                          <a:latin typeface="Times New Roman"/>
                        </a:rPr>
                        <a:t>/27.9%/</a:t>
                      </a:r>
                      <a:endParaRPr lang="en-US" sz="2400" b="1" i="0" u="none" strike="noStrike" dirty="0">
                        <a:solidFill>
                          <a:schemeClr val="tx1"/>
                        </a:solidFill>
                        <a:latin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C090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9pPr>
                    </a:lstStyle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-1</a:t>
                      </a:r>
                      <a:r>
                        <a:rPr lang="en-US" sz="2400" b="1" i="0" u="none" strike="noStrike" baseline="30000" dirty="0">
                          <a:solidFill>
                            <a:schemeClr val="tx1"/>
                          </a:solidFill>
                          <a:latin typeface="Times New Roman"/>
                        </a:rPr>
                        <a:t>/+5.7%/</a:t>
                      </a:r>
                      <a:endParaRPr lang="en-US" sz="2400" b="1" i="0" u="none" strike="noStrike" dirty="0">
                        <a:solidFill>
                          <a:schemeClr val="tx1"/>
                        </a:solidFill>
                        <a:latin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C09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765941">
                <a:tc>
                  <a:txBody>
                    <a:bodyPr/>
                    <a:lstStyle/>
                    <a:p>
                      <a:pPr lvl="1" algn="l" rtl="0" fontAlgn="ctr"/>
                      <a:r>
                        <a:rPr lang="mn-MN" sz="2400" b="1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Охидын төрөлт </a:t>
                      </a:r>
                    </a:p>
                    <a:p>
                      <a:pPr lvl="1" algn="l" rtl="0" fontAlgn="ctr"/>
                      <a:r>
                        <a:rPr lang="mn-MN" sz="2400" b="1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/10-19 нас/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C09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400" b="1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C09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400" b="1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4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C09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1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C09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3879604"/>
                  </a:ext>
                </a:extLst>
              </a:tr>
              <a:tr h="713284">
                <a:tc>
                  <a:txBody>
                    <a:bodyPr/>
                    <a:lstStyle/>
                    <a:p>
                      <a:pPr lvl="1" algn="l" rtl="0" fontAlgn="ctr"/>
                      <a:r>
                        <a:rPr lang="mn-MN" sz="2400" b="1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Өсөлтгүй жирэмсэн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C09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mn-MN" sz="2400" b="1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22</a:t>
                      </a:r>
                      <a:endParaRPr lang="en-US" sz="2400" b="1" i="0" u="none" strike="noStrike" dirty="0">
                        <a:solidFill>
                          <a:schemeClr val="tx1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C09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400" b="1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21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C09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1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-1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C09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52328816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1261B536-55BC-20DF-3B04-97E09576D438}"/>
              </a:ext>
            </a:extLst>
          </p:cNvPr>
          <p:cNvSpPr txBox="1"/>
          <p:nvPr/>
        </p:nvSpPr>
        <p:spPr>
          <a:xfrm>
            <a:off x="304800" y="5950803"/>
            <a:ext cx="8534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mn-M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Нийт төрөлтийн тоо буурсан, кесаров хагалгааны хувь өссөн байна.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spd="med" advTm="3000"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52558</TotalTime>
  <Words>944</Words>
  <Application>Microsoft Office PowerPoint</Application>
  <PresentationFormat>On-screen Show (4:3)</PresentationFormat>
  <Paragraphs>363</Paragraphs>
  <Slides>32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32</vt:i4>
      </vt:variant>
    </vt:vector>
  </HeadingPairs>
  <TitlesOfParts>
    <vt:vector size="36" baseType="lpstr">
      <vt:lpstr>Arial</vt:lpstr>
      <vt:lpstr>Calibri</vt:lpstr>
      <vt:lpstr>Times New Roman</vt:lpstr>
      <vt:lpstr>Office Theme</vt:lpstr>
      <vt:lpstr>PowerPoint Presentation</vt:lpstr>
      <vt:lpstr>Амбулаторийн үзлэг</vt:lpstr>
      <vt:lpstr>Нийт үзлэгт урьдчилан сэргийлэх үзлэгийн хувь  (2025 оны 4 сарын байдлаар, дүүргээр)</vt:lpstr>
      <vt:lpstr>ӨЭМТ-ийн үзлэгт гэрийн идэвхтэй хяналтын үзлэгийн эзлэх хувь (2025 оны эхний 4 сарын байдлаар дүүргээр) </vt:lpstr>
      <vt:lpstr>Амбулаторийн өвчлөл</vt:lpstr>
      <vt:lpstr>PowerPoint Presentation</vt:lpstr>
      <vt:lpstr>Осол, гэмтлийн өвчлөл, нас баралт /2025 оны эхний 4 сарын байдлаар/</vt:lpstr>
      <vt:lpstr>Стационарын орны үзүүлэлт</vt:lpstr>
      <vt:lpstr>Төрөлт  / бодит тоогоор/</vt:lpstr>
      <vt:lpstr>Нийт төрөлт, харъяаллын бус </vt:lpstr>
      <vt:lpstr>Гэрийн төрөлт /дүүргүүдийн байршлаар, хувиар/</vt:lpstr>
      <vt:lpstr>Амьгүй төрөлт  /дүүргүүдийн байршлаар 1000 нийт төрөлтөнд/</vt:lpstr>
      <vt:lpstr>Хяналтгүй төрөлт   /дүүргүүдийн байршлаар, хувиар/</vt:lpstr>
      <vt:lpstr>Жирэмсний хяналт  / Бодит тоогоор /</vt:lpstr>
      <vt:lpstr>Жирэмсний эрт хяналтын хувь /дүүргүүдийн байршлаар/</vt:lpstr>
      <vt:lpstr>Нас баралт</vt:lpstr>
      <vt:lpstr>Нас баралтын шалтгаан  /хувиар/</vt:lpstr>
      <vt:lpstr>Нялхсын эндэгдэл                                   /1000 амьд төрөлтөнд, дүүргүүдийн байршлаар/</vt:lpstr>
      <vt:lpstr>5 хүртэлх насны хүүхдийн эндэгдэл /1000 амьд төрөлтөнд, дүүргүүдийн байршлаар/</vt:lpstr>
      <vt:lpstr>Халдварт өвчин   / 10000 хүн амд /</vt:lpstr>
      <vt:lpstr>БЗДХ /10000 хүн амд/                   </vt:lpstr>
      <vt:lpstr>Цочмог халдварт өвчин, /Бодит тоогоор/</vt:lpstr>
      <vt:lpstr>Бүртгэгдсэн халдварт өвчин     /10000 хүн амд, дүүргийн байршлаар/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ХБӨ эрт илрүүлгийн үзлэгийг бусад дүүрэгтэй харьцуулсан байдал /2025.04 сар/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Багануур дүүргийн эрүүл мэндийн үзүүлэлт</dc:title>
  <dc:creator>Owner</dc:creator>
  <cp:lastModifiedBy>Munkhchimeg</cp:lastModifiedBy>
  <cp:revision>4769</cp:revision>
  <dcterms:created xsi:type="dcterms:W3CDTF">2015-04-01T22:30:09Z</dcterms:created>
  <dcterms:modified xsi:type="dcterms:W3CDTF">2025-06-17T09:45:35Z</dcterms:modified>
</cp:coreProperties>
</file>