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0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1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2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3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4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5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6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3.xml" ContentType="application/vnd.openxmlformats-officedocument.presentationml.notesSlide+xml"/>
  <Override PartName="/ppt/charts/chart17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8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9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20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notesSlides/notesSlide4.xml" ContentType="application/vnd.openxmlformats-officedocument.presentationml.notesSlide+xml"/>
  <Override PartName="/ppt/charts/chart21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22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3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4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5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6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34"/>
  </p:notesMasterIdLst>
  <p:handoutMasterIdLst>
    <p:handoutMasterId r:id="rId35"/>
  </p:handoutMasterIdLst>
  <p:sldIdLst>
    <p:sldId id="355" r:id="rId2"/>
    <p:sldId id="431" r:id="rId3"/>
    <p:sldId id="396" r:id="rId4"/>
    <p:sldId id="437" r:id="rId5"/>
    <p:sldId id="438" r:id="rId6"/>
    <p:sldId id="362" r:id="rId7"/>
    <p:sldId id="449" r:id="rId8"/>
    <p:sldId id="453" r:id="rId9"/>
    <p:sldId id="277" r:id="rId10"/>
    <p:sldId id="289" r:id="rId11"/>
    <p:sldId id="451" r:id="rId12"/>
    <p:sldId id="439" r:id="rId13"/>
    <p:sldId id="440" r:id="rId14"/>
    <p:sldId id="441" r:id="rId15"/>
    <p:sldId id="332" r:id="rId16"/>
    <p:sldId id="442" r:id="rId17"/>
    <p:sldId id="319" r:id="rId18"/>
    <p:sldId id="432" r:id="rId19"/>
    <p:sldId id="443" r:id="rId20"/>
    <p:sldId id="444" r:id="rId21"/>
    <p:sldId id="278" r:id="rId22"/>
    <p:sldId id="376" r:id="rId23"/>
    <p:sldId id="344" r:id="rId24"/>
    <p:sldId id="445" r:id="rId25"/>
    <p:sldId id="433" r:id="rId26"/>
    <p:sldId id="434" r:id="rId27"/>
    <p:sldId id="411" r:id="rId28"/>
    <p:sldId id="412" r:id="rId29"/>
    <p:sldId id="426" r:id="rId30"/>
    <p:sldId id="446" r:id="rId31"/>
    <p:sldId id="407" r:id="rId32"/>
    <p:sldId id="417" r:id="rId3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87" autoAdjust="0"/>
    <p:restoredTop sz="93525" autoAdjust="0"/>
  </p:normalViewPr>
  <p:slideViewPr>
    <p:cSldViewPr>
      <p:cViewPr varScale="1">
        <p:scale>
          <a:sx n="64" d="100"/>
          <a:sy n="64" d="100"/>
        </p:scale>
        <p:origin x="135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94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580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mandakh\Desktop\munkhcimeg\2017%20&#1086;&#1085;\1-&#1088;%20&#1091;&#1083;&#1080;&#1088;&#1072;&#1083;\&#1089;&#1072;&#1088;&#1099;&#1085;%20&#1090;&#1086;&#1086;&#1085;%20&#1199;&#1079;&#1199;&#1199;&#1083;&#1101;&#1083;&#1090;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Chart%20in%20Microsoft%20PowerPoint" TargetMode="Externa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7083333333333326"/>
          <c:y val="0.11805555555555822"/>
          <c:w val="0.5083333333333333"/>
          <c:h val="0.84722222222222221"/>
        </c:manualLayout>
      </c:layout>
      <c:pie3DChart>
        <c:varyColors val="1"/>
        <c:dLbls>
          <c:showLegendKey val="0"/>
          <c:showVal val="1"/>
          <c:showCatName val="1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2024.03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1.3</c:v>
                </c:pt>
                <c:pt idx="1">
                  <c:v>0.7</c:v>
                </c:pt>
                <c:pt idx="2">
                  <c:v>0.7</c:v>
                </c:pt>
                <c:pt idx="3">
                  <c:v>1.3</c:v>
                </c:pt>
                <c:pt idx="4">
                  <c:v>0.3</c:v>
                </c:pt>
                <c:pt idx="5">
                  <c:v>1.1000000000000001</c:v>
                </c:pt>
                <c:pt idx="6">
                  <c:v>1.1000000000000001</c:v>
                </c:pt>
                <c:pt idx="7">
                  <c:v>0</c:v>
                </c:pt>
                <c:pt idx="8">
                  <c:v>6.7</c:v>
                </c:pt>
                <c:pt idx="9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CE-422B-9E3E-8B2074733DE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2025.03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4.4642857142856871E-3"/>
                  <c:y val="-9.79491983012369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048-495D-8C08-45389C6E74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0.3</c:v>
                </c:pt>
                <c:pt idx="1">
                  <c:v>0.5</c:v>
                </c:pt>
                <c:pt idx="2">
                  <c:v>0.8</c:v>
                </c:pt>
                <c:pt idx="3">
                  <c:v>0.8</c:v>
                </c:pt>
                <c:pt idx="4">
                  <c:v>0.5</c:v>
                </c:pt>
                <c:pt idx="5">
                  <c:v>0.8</c:v>
                </c:pt>
                <c:pt idx="6">
                  <c:v>1.3</c:v>
                </c:pt>
                <c:pt idx="7">
                  <c:v>1.7</c:v>
                </c:pt>
                <c:pt idx="8">
                  <c:v>7.1</c:v>
                </c:pt>
                <c:pt idx="9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CE-422B-9E3E-8B2074733DE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04993976"/>
        <c:axId val="304994696"/>
        <c:axId val="0"/>
      </c:bar3DChart>
      <c:catAx>
        <c:axId val="304993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04994696"/>
        <c:crosses val="autoZero"/>
        <c:auto val="1"/>
        <c:lblAlgn val="ctr"/>
        <c:lblOffset val="100"/>
        <c:noMultiLvlLbl val="0"/>
      </c:catAx>
      <c:valAx>
        <c:axId val="30499469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04993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7799352750809062E-2"/>
          <c:y val="0.12"/>
          <c:w val="0.96440129449838186"/>
          <c:h val="0.7173566929133857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шинээр хяналтанд авсан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4724919093851136E-3"/>
                  <c:y val="-2.500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254-41A7-8C73-967FB2ACF697}"/>
                </c:ext>
              </c:extLst>
            </c:dLbl>
            <c:dLbl>
              <c:idx val="1"/>
              <c:layout>
                <c:manualLayout>
                  <c:x val="2.5889967637540333E-2"/>
                  <c:y val="-3.5000000000000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254-41A7-8C73-967FB2ACF6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0.00</c:formatCode>
                <c:ptCount val="2"/>
                <c:pt idx="0">
                  <c:v>2024.03</c:v>
                </c:pt>
                <c:pt idx="1">
                  <c:v>2025.03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168</c:v>
                </c:pt>
                <c:pt idx="1">
                  <c:v>170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4F-4371-9928-0F6A503CDB0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Эхний 3 сартайд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9338353336900792E-2"/>
                  <c:y val="-0.04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151/89.9%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31DB-425A-8CE8-50BE60B35B96}"/>
                </c:ext>
              </c:extLst>
            </c:dLbl>
            <c:dLbl>
              <c:idx val="1"/>
              <c:layout>
                <c:manualLayout>
                  <c:x val="4.0255332161149758E-2"/>
                  <c:y val="-0.04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161/94.7%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31DB-425A-8CE8-50BE60B35B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0.00</c:formatCode>
                <c:ptCount val="2"/>
                <c:pt idx="0">
                  <c:v>2024.03</c:v>
                </c:pt>
                <c:pt idx="1">
                  <c:v>2025.03</c:v>
                </c:pt>
              </c:numCache>
            </c:numRef>
          </c:cat>
          <c:val>
            <c:numRef>
              <c:f>Sheet1!$C$2:$C$3</c:f>
              <c:numCache>
                <c:formatCode>General</c:formatCode>
                <c:ptCount val="2"/>
                <c:pt idx="0">
                  <c:v>151</c:v>
                </c:pt>
                <c:pt idx="1">
                  <c:v>161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4F-4371-9928-0F6A503CDB0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82395328"/>
        <c:axId val="582393168"/>
        <c:axId val="0"/>
      </c:bar3DChart>
      <c:catAx>
        <c:axId val="582395328"/>
        <c:scaling>
          <c:orientation val="minMax"/>
        </c:scaling>
        <c:delete val="0"/>
        <c:axPos val="b"/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82393168"/>
        <c:crosses val="autoZero"/>
        <c:auto val="1"/>
        <c:lblAlgn val="ctr"/>
        <c:lblOffset val="100"/>
        <c:noMultiLvlLbl val="0"/>
      </c:catAx>
      <c:valAx>
        <c:axId val="58239316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82395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2024.03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Дүүргийн дундаж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90.1</c:v>
                </c:pt>
                <c:pt idx="1">
                  <c:v>89.5</c:v>
                </c:pt>
                <c:pt idx="2">
                  <c:v>94.9</c:v>
                </c:pt>
                <c:pt idx="3">
                  <c:v>93.2</c:v>
                </c:pt>
                <c:pt idx="4">
                  <c:v>90.8</c:v>
                </c:pt>
                <c:pt idx="5">
                  <c:v>86.3</c:v>
                </c:pt>
                <c:pt idx="6">
                  <c:v>89.9</c:v>
                </c:pt>
                <c:pt idx="7">
                  <c:v>92.8</c:v>
                </c:pt>
                <c:pt idx="8">
                  <c:v>90.9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C0-4FA6-BC63-262E8F7FD48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2025.03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Дүүргийн дундаж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93.2</c:v>
                </c:pt>
                <c:pt idx="1">
                  <c:v>91.3</c:v>
                </c:pt>
                <c:pt idx="2">
                  <c:v>93.7</c:v>
                </c:pt>
                <c:pt idx="3">
                  <c:v>90.9</c:v>
                </c:pt>
                <c:pt idx="4">
                  <c:v>92.7</c:v>
                </c:pt>
                <c:pt idx="5">
                  <c:v>93.9</c:v>
                </c:pt>
                <c:pt idx="6">
                  <c:v>94.7</c:v>
                </c:pt>
                <c:pt idx="7">
                  <c:v>93.2</c:v>
                </c:pt>
                <c:pt idx="8">
                  <c:v>92.6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C0-4FA6-BC63-262E8F7FD48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9474696"/>
        <c:axId val="459475056"/>
        <c:axId val="0"/>
      </c:bar3DChart>
      <c:catAx>
        <c:axId val="459474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9475056"/>
        <c:crosses val="autoZero"/>
        <c:auto val="1"/>
        <c:lblAlgn val="ctr"/>
        <c:lblOffset val="100"/>
        <c:noMultiLvlLbl val="0"/>
      </c:catAx>
      <c:valAx>
        <c:axId val="4594750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59474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209268951471231"/>
          <c:y val="6.4004318008636027E-2"/>
          <c:w val="0.23129831756568836"/>
          <c:h val="0.853060071120142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1563707945597708E-2"/>
          <c:y val="4.8308003624711618E-2"/>
          <c:w val="0.91389083750894773"/>
          <c:h val="0.68906900370864732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1710-4002-9061-E00E9F8183F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1710-4002-9061-E00E9F8183F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710-4002-9061-E00E9F8183F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710-4002-9061-E00E9F8183F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1710-4002-9061-E00E9F8183F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1710-4002-9061-E00E9F8183F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C60B-4EC2-ACEA-2B4D9D6246D9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F701-4F11-BF62-9373E50ADE7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E9A2-4344-8EE7-7E5E7CD4634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ЗСТӨ/I00-I99/</c:v>
                </c:pt>
                <c:pt idx="1">
                  <c:v>Хавдар/C00-C99/</c:v>
                </c:pt>
                <c:pt idx="2">
                  <c:v>АТӨ/J00-J99/</c:v>
                </c:pt>
                <c:pt idx="3">
                  <c:v>ОГ, гадны шалтгаан</c:v>
                </c:pt>
                <c:pt idx="4">
                  <c:v>ХБТӨ/K00-K99/</c:v>
                </c:pt>
                <c:pt idx="5">
                  <c:v>Бусад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25</c:v>
                </c:pt>
                <c:pt idx="1">
                  <c:v>33.299999999999997</c:v>
                </c:pt>
                <c:pt idx="2">
                  <c:v>11.1</c:v>
                </c:pt>
                <c:pt idx="3">
                  <c:v>19.399999999999999</c:v>
                </c:pt>
                <c:pt idx="4">
                  <c:v>5.6</c:v>
                </c:pt>
                <c:pt idx="5">
                  <c:v>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6E-4F9D-AB89-6E1E51CD23A5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1838510343687356E-2"/>
          <c:y val="0.7648012244052993"/>
          <c:w val="0.91306838613677233"/>
          <c:h val="0.2206489486460951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8919314773153357E-2"/>
          <c:y val="2.6315789473684209E-2"/>
          <c:w val="0.97496625421822281"/>
          <c:h val="0.6647521003654447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2024.03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14.6</c:v>
                </c:pt>
                <c:pt idx="1">
                  <c:v>7.2</c:v>
                </c:pt>
                <c:pt idx="2">
                  <c:v>13.7</c:v>
                </c:pt>
                <c:pt idx="3">
                  <c:v>8.8000000000000007</c:v>
                </c:pt>
                <c:pt idx="4">
                  <c:v>11.4</c:v>
                </c:pt>
                <c:pt idx="5">
                  <c:v>6.4</c:v>
                </c:pt>
                <c:pt idx="6">
                  <c:v>10.4</c:v>
                </c:pt>
                <c:pt idx="7">
                  <c:v>5.6</c:v>
                </c:pt>
                <c:pt idx="8">
                  <c:v>32.299999999999997</c:v>
                </c:pt>
                <c:pt idx="9">
                  <c:v>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E2-46DA-BD7B-4E7D7C9BAE2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2025.03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7.6</c:v>
                </c:pt>
                <c:pt idx="1">
                  <c:v>11.1</c:v>
                </c:pt>
                <c:pt idx="2">
                  <c:v>15.3</c:v>
                </c:pt>
                <c:pt idx="3">
                  <c:v>22.9</c:v>
                </c:pt>
                <c:pt idx="4">
                  <c:v>11.9</c:v>
                </c:pt>
                <c:pt idx="5">
                  <c:v>14.2</c:v>
                </c:pt>
                <c:pt idx="6">
                  <c:v>0</c:v>
                </c:pt>
                <c:pt idx="7">
                  <c:v>16.899999999999999</c:v>
                </c:pt>
                <c:pt idx="8">
                  <c:v>0</c:v>
                </c:pt>
                <c:pt idx="9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E2-46DA-BD7B-4E7D7C9BAE2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9472896"/>
        <c:axId val="459468216"/>
        <c:axId val="0"/>
      </c:bar3DChart>
      <c:catAx>
        <c:axId val="459472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9468216"/>
        <c:crosses val="autoZero"/>
        <c:auto val="1"/>
        <c:lblAlgn val="ctr"/>
        <c:lblOffset val="100"/>
        <c:noMultiLvlLbl val="0"/>
      </c:catAx>
      <c:valAx>
        <c:axId val="45946821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59472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2024.03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19.5</c:v>
                </c:pt>
                <c:pt idx="1">
                  <c:v>10.8</c:v>
                </c:pt>
                <c:pt idx="2">
                  <c:v>16.600000000000001</c:v>
                </c:pt>
                <c:pt idx="3">
                  <c:v>8.8000000000000007</c:v>
                </c:pt>
                <c:pt idx="4">
                  <c:v>13.1</c:v>
                </c:pt>
                <c:pt idx="5">
                  <c:v>6.4</c:v>
                </c:pt>
                <c:pt idx="6">
                  <c:v>10.4</c:v>
                </c:pt>
                <c:pt idx="7">
                  <c:v>5.6</c:v>
                </c:pt>
                <c:pt idx="8">
                  <c:v>32.299999999999997</c:v>
                </c:pt>
                <c:pt idx="9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F0-4A0D-8866-8B26EA8044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2025.03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8.9</c:v>
                </c:pt>
                <c:pt idx="1">
                  <c:v>13.9</c:v>
                </c:pt>
                <c:pt idx="2">
                  <c:v>17.600000000000001</c:v>
                </c:pt>
                <c:pt idx="3">
                  <c:v>24.9</c:v>
                </c:pt>
                <c:pt idx="4">
                  <c:v>12.8</c:v>
                </c:pt>
                <c:pt idx="5">
                  <c:v>14.2</c:v>
                </c:pt>
                <c:pt idx="6">
                  <c:v>0</c:v>
                </c:pt>
                <c:pt idx="7">
                  <c:v>22.6</c:v>
                </c:pt>
                <c:pt idx="8">
                  <c:v>0</c:v>
                </c:pt>
                <c:pt idx="9">
                  <c:v>14.8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F0-4A0D-8866-8B26EA80442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9454896"/>
        <c:axId val="459462816"/>
        <c:axId val="0"/>
      </c:bar3DChart>
      <c:catAx>
        <c:axId val="459454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9462816"/>
        <c:crosses val="autoZero"/>
        <c:auto val="1"/>
        <c:lblAlgn val="ctr"/>
        <c:lblOffset val="100"/>
        <c:noMultiLvlLbl val="0"/>
      </c:catAx>
      <c:valAx>
        <c:axId val="4594628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59454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224188790560472E-2"/>
          <c:y val="2.9569892473118281E-2"/>
          <c:w val="0.96755162241887904"/>
          <c:h val="0.711380069426805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2024.03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Нийт халдларт өвчин</c:v>
                </c:pt>
                <c:pt idx="1">
                  <c:v>Бэлгийн замын халдварт өвчин</c:v>
                </c:pt>
                <c:pt idx="2">
                  <c:v>Цочмог халдварт өвчин</c:v>
                </c:pt>
                <c:pt idx="3">
                  <c:v>Сүрьеэ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22.3</c:v>
                </c:pt>
                <c:pt idx="1">
                  <c:v>10.6</c:v>
                </c:pt>
                <c:pt idx="2">
                  <c:v>9.3000000000000007</c:v>
                </c:pt>
                <c:pt idx="3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A9-456C-84F2-5ABD0D6FE3A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2025.03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Нийт халдларт өвчин</c:v>
                </c:pt>
                <c:pt idx="1">
                  <c:v>Бэлгийн замын халдварт өвчин</c:v>
                </c:pt>
                <c:pt idx="2">
                  <c:v>Цочмог халдварт өвчин</c:v>
                </c:pt>
                <c:pt idx="3">
                  <c:v>Сүрьеэ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24</c:v>
                </c:pt>
                <c:pt idx="1">
                  <c:v>9.9</c:v>
                </c:pt>
                <c:pt idx="2">
                  <c:v>12.4</c:v>
                </c:pt>
                <c:pt idx="3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A9-456C-84F2-5ABD0D6FE3A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04985696"/>
        <c:axId val="304988936"/>
        <c:axId val="0"/>
      </c:bar3DChart>
      <c:catAx>
        <c:axId val="304985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04988936"/>
        <c:crosses val="autoZero"/>
        <c:auto val="1"/>
        <c:lblAlgn val="ctr"/>
        <c:lblOffset val="100"/>
        <c:noMultiLvlLbl val="0"/>
      </c:catAx>
      <c:valAx>
        <c:axId val="3049889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04985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477086381901377"/>
          <c:y val="0.90228515790364916"/>
          <c:w val="0.21045827236197245"/>
          <c:h val="8.15858098382863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36904761904762E-2"/>
          <c:y val="3.5947712418300651E-2"/>
          <c:w val="0.96726190476190477"/>
          <c:h val="0.7125840152333899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Заг хүйтэн</c:v>
                </c:pt>
                <c:pt idx="1">
                  <c:v>Тэмбүү</c:v>
                </c:pt>
                <c:pt idx="2">
                  <c:v>Трихонониаз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5.5</c:v>
                </c:pt>
                <c:pt idx="1">
                  <c:v>3.4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C9-48A2-BA4F-604BFA7D64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2025.03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904761904761904E-2"/>
                  <c:y val="-1.11940298507462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FF-4418-840F-0748505B8E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Заг хүйтэн</c:v>
                </c:pt>
                <c:pt idx="1">
                  <c:v>Тэмбүү</c:v>
                </c:pt>
                <c:pt idx="2">
                  <c:v>Трихонониаз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5.2</c:v>
                </c:pt>
                <c:pt idx="1">
                  <c:v>3.1</c:v>
                </c:pt>
                <c:pt idx="2">
                  <c:v>1.03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C9-48A2-BA4F-604BFA7D646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УБ дундаж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Заг хүйтэн</c:v>
                </c:pt>
                <c:pt idx="1">
                  <c:v>Тэмбүү</c:v>
                </c:pt>
                <c:pt idx="2">
                  <c:v>Трихонониаз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2.7</c:v>
                </c:pt>
                <c:pt idx="1">
                  <c:v>4.5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A7-4FFB-BECD-521E17F04E4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82370488"/>
        <c:axId val="582376248"/>
        <c:axId val="0"/>
      </c:bar3DChart>
      <c:catAx>
        <c:axId val="582370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82376248"/>
        <c:crosses val="autoZero"/>
        <c:auto val="1"/>
        <c:lblAlgn val="ctr"/>
        <c:lblOffset val="100"/>
        <c:noMultiLvlLbl val="0"/>
      </c:catAx>
      <c:valAx>
        <c:axId val="5823762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82370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17.5</c:v>
                </c:pt>
                <c:pt idx="1">
                  <c:v>26.9</c:v>
                </c:pt>
                <c:pt idx="2">
                  <c:v>16.5</c:v>
                </c:pt>
                <c:pt idx="3">
                  <c:v>19.399999999999999</c:v>
                </c:pt>
                <c:pt idx="4">
                  <c:v>15.2</c:v>
                </c:pt>
                <c:pt idx="5">
                  <c:v>16.2</c:v>
                </c:pt>
                <c:pt idx="6">
                  <c:v>23</c:v>
                </c:pt>
                <c:pt idx="7">
                  <c:v>19</c:v>
                </c:pt>
                <c:pt idx="8">
                  <c:v>4.5</c:v>
                </c:pt>
                <c:pt idx="9">
                  <c:v>23.6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69-44EE-A0E1-015E91764E1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2025.03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6"/>
              <c:layout>
                <c:manualLayout>
                  <c:x val="1.1299435028248588E-2"/>
                  <c:y val="2.61780104712037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445-4D88-B036-30BB4CFCC627}"/>
                </c:ext>
              </c:extLst>
            </c:dLbl>
            <c:dLbl>
              <c:idx val="9"/>
              <c:layout>
                <c:manualLayout>
                  <c:x val="9.887005649717515E-3"/>
                  <c:y val="-1.3089005235602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445-4D88-B036-30BB4CFCC6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20.9</c:v>
                </c:pt>
                <c:pt idx="1">
                  <c:v>26.5</c:v>
                </c:pt>
                <c:pt idx="2">
                  <c:v>18.100000000000001</c:v>
                </c:pt>
                <c:pt idx="3">
                  <c:v>20.5</c:v>
                </c:pt>
                <c:pt idx="4">
                  <c:v>16.399999999999999</c:v>
                </c:pt>
                <c:pt idx="5">
                  <c:v>18.8</c:v>
                </c:pt>
                <c:pt idx="6">
                  <c:v>25.4</c:v>
                </c:pt>
                <c:pt idx="7">
                  <c:v>11.5</c:v>
                </c:pt>
                <c:pt idx="8">
                  <c:v>4.5</c:v>
                </c:pt>
                <c:pt idx="9">
                  <c:v>26.7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69-44EE-A0E1-015E91764E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59470736"/>
        <c:axId val="459471096"/>
        <c:axId val="0"/>
      </c:bar3DChart>
      <c:catAx>
        <c:axId val="459470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9471096"/>
        <c:crosses val="autoZero"/>
        <c:auto val="1"/>
        <c:lblAlgn val="ctr"/>
        <c:lblOffset val="100"/>
        <c:noMultiLvlLbl val="0"/>
      </c:catAx>
      <c:valAx>
        <c:axId val="4594710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59470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083333333333326"/>
          <c:y val="0.11805555555555559"/>
          <c:w val="0.5083333333333333"/>
          <c:h val="0.84722222222222221"/>
        </c:manualLayout>
      </c:layout>
      <c:pieChart>
        <c:varyColors val="1"/>
        <c:dLbls>
          <c:showLegendKey val="0"/>
          <c:showVal val="1"/>
          <c:showCatName val="1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600">
          <a:latin typeface="Times New Roman" pitchFamily="18" charset="0"/>
          <a:cs typeface="Times New Roman" pitchFamily="18" charset="0"/>
        </a:defRPr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819571865443424E-2"/>
          <c:y val="2.9729729729729731E-2"/>
          <c:w val="0.96636085626911317"/>
          <c:h val="0.746082996382209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Хамрагдах ёстой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2944983818770227E-2"/>
                  <c:y val="-2.97297297297297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30F-4B7A-AAE7-10DC34B8D8FB}"/>
                </c:ext>
              </c:extLst>
            </c:dLbl>
            <c:dLbl>
              <c:idx val="1"/>
              <c:layout>
                <c:manualLayout>
                  <c:x val="3.2362459546925568E-3"/>
                  <c:y val="-2.43243243243243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30F-4B7A-AAE7-10DC34B8D8FB}"/>
                </c:ext>
              </c:extLst>
            </c:dLbl>
            <c:dLbl>
              <c:idx val="2"/>
              <c:layout>
                <c:manualLayout>
                  <c:x val="1.2944983818770227E-2"/>
                  <c:y val="-2.9729729729729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30F-4B7A-AAE7-10DC34B8D8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Энх-Өрх</c:v>
                </c:pt>
                <c:pt idx="2">
                  <c:v>Биваангирд</c:v>
                </c:pt>
                <c:pt idx="3">
                  <c:v>Нийт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666</c:v>
                </c:pt>
                <c:pt idx="1">
                  <c:v>855</c:v>
                </c:pt>
                <c:pt idx="2">
                  <c:v>592</c:v>
                </c:pt>
                <c:pt idx="3">
                  <c:v>2113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0F-4B7A-AAE7-10DC34B8D8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Хамрагдсан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3980582524271788E-2"/>
                  <c:y val="-1.351351351351351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50/7.5%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D30F-4B7A-AAE7-10DC34B8D8FB}"/>
                </c:ext>
              </c:extLst>
            </c:dLbl>
            <c:dLbl>
              <c:idx val="1"/>
              <c:layout>
                <c:manualLayout>
                  <c:x val="3.4425943316718437E-2"/>
                  <c:y val="-1.351358267716535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132/15.4%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D30F-4B7A-AAE7-10DC34B8D8FB}"/>
                </c:ext>
              </c:extLst>
            </c:dLbl>
            <c:dLbl>
              <c:idx val="2"/>
              <c:layout>
                <c:manualLayout>
                  <c:x val="5.4392713525488211E-2"/>
                  <c:y val="-1.351358267716535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112/18.9%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D30F-4B7A-AAE7-10DC34B8D8FB}"/>
                </c:ext>
              </c:extLst>
            </c:dLbl>
            <c:dLbl>
              <c:idx val="3"/>
              <c:layout>
                <c:manualLayout>
                  <c:x val="2.9126213592232893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294/13.9%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8FA9-4052-8238-C79B9EBF48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Энх-Өрх</c:v>
                </c:pt>
                <c:pt idx="2">
                  <c:v>Биваангирд</c:v>
                </c:pt>
                <c:pt idx="3">
                  <c:v>Нийт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50</c:v>
                </c:pt>
                <c:pt idx="1">
                  <c:v>132</c:v>
                </c:pt>
                <c:pt idx="2">
                  <c:v>112</c:v>
                </c:pt>
                <c:pt idx="3">
                  <c:v>294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30F-4B7A-AAE7-10DC34B8D8F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3990344"/>
        <c:axId val="453990704"/>
        <c:axId val="0"/>
      </c:bar3DChart>
      <c:catAx>
        <c:axId val="453990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3990704"/>
        <c:crosses val="autoZero"/>
        <c:auto val="1"/>
        <c:lblAlgn val="ctr"/>
        <c:lblOffset val="100"/>
        <c:noMultiLvlLbl val="0"/>
      </c:catAx>
      <c:valAx>
        <c:axId val="4539907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53990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819571865443424E-2"/>
          <c:y val="3.2163742690058478E-2"/>
          <c:w val="0.96636085626911317"/>
          <c:h val="0.7428383294193489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Хамрагдах ёстой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Энх-Өрх</c:v>
                </c:pt>
                <c:pt idx="2">
                  <c:v>Биваангирд</c:v>
                </c:pt>
                <c:pt idx="3">
                  <c:v>Нийт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2809</c:v>
                </c:pt>
                <c:pt idx="1">
                  <c:v>4030</c:v>
                </c:pt>
                <c:pt idx="2">
                  <c:v>2500</c:v>
                </c:pt>
                <c:pt idx="3">
                  <c:v>9339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A4-483A-A629-5D39E9B0E47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Хамрагдсан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2662116040955662E-2"/>
                  <c:y val="-2.339181286549707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602/21.4%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7A80-4B46-8561-7DAF25224EDA}"/>
                </c:ext>
              </c:extLst>
            </c:dLbl>
            <c:dLbl>
              <c:idx val="1"/>
              <c:layout>
                <c:manualLayout>
                  <c:x val="4.5871559633027525E-2"/>
                  <c:y val="2.923976608187134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742/18.4%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A31-47EB-B633-FFCC58DD6C03}"/>
                </c:ext>
              </c:extLst>
            </c:dLbl>
            <c:dLbl>
              <c:idx val="2"/>
              <c:layout>
                <c:manualLayout>
                  <c:x val="3.82262996941896E-2"/>
                  <c:y val="-1.461988304093577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393/15.7%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A80-4B46-8561-7DAF25224EDA}"/>
                </c:ext>
              </c:extLst>
            </c:dLbl>
            <c:dLbl>
              <c:idx val="3"/>
              <c:layout>
                <c:manualLayout>
                  <c:x val="6.1162079510703474E-2"/>
                  <c:y val="-3.801169590643280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1737/18.6%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8CE3-4AF0-B64F-C4DA00C6AAF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Энх-Өрх</c:v>
                </c:pt>
                <c:pt idx="2">
                  <c:v>Биваангирд</c:v>
                </c:pt>
                <c:pt idx="3">
                  <c:v>Нийт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602</c:v>
                </c:pt>
                <c:pt idx="1">
                  <c:v>742</c:v>
                </c:pt>
                <c:pt idx="2">
                  <c:v>393</c:v>
                </c:pt>
                <c:pt idx="3">
                  <c:v>1737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A4-483A-A629-5D39E9B0E47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82374808"/>
        <c:axId val="582376968"/>
        <c:axId val="0"/>
      </c:bar3DChart>
      <c:catAx>
        <c:axId val="582374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82376968"/>
        <c:crosses val="autoZero"/>
        <c:auto val="1"/>
        <c:lblAlgn val="ctr"/>
        <c:lblOffset val="100"/>
        <c:noMultiLvlLbl val="0"/>
      </c:catAx>
      <c:valAx>
        <c:axId val="58237696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82374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819571865443424E-2"/>
          <c:y val="2.8205128205128206E-2"/>
          <c:w val="0.96636085626911317"/>
          <c:h val="0.7505984251968503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Хамрагдах ёстой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Биваангирд</c:v>
                </c:pt>
                <c:pt idx="2">
                  <c:v>Энх-Өрх</c:v>
                </c:pt>
                <c:pt idx="3">
                  <c:v>Нийт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5506</c:v>
                </c:pt>
                <c:pt idx="1">
                  <c:v>4901</c:v>
                </c:pt>
                <c:pt idx="2">
                  <c:v>8120</c:v>
                </c:pt>
                <c:pt idx="3">
                  <c:v>18527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1A-4D84-9F10-27D0255F9C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Хамрагдсан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9051987767584098E-2"/>
                  <c:y val="-1.282051282051291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1355/24.6%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7C83-46FF-B9E4-04B719B7BC2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808/16.5%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5BB8-46C9-864A-5F016BDAEF5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1406/17.3%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C83-46FF-B9E4-04B719B7BC2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19.3%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58C-492C-9E31-0766EDC793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Биваангирд</c:v>
                </c:pt>
                <c:pt idx="2">
                  <c:v>Энх-Өрх</c:v>
                </c:pt>
                <c:pt idx="3">
                  <c:v>Нийт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1355</c:v>
                </c:pt>
                <c:pt idx="1">
                  <c:v>808</c:v>
                </c:pt>
                <c:pt idx="2">
                  <c:v>1406</c:v>
                </c:pt>
                <c:pt idx="3">
                  <c:v>3569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1A-4D84-9F10-27D0255F9C2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2462024"/>
        <c:axId val="452462744"/>
        <c:axId val="0"/>
      </c:bar3DChart>
      <c:catAx>
        <c:axId val="452462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2462744"/>
        <c:crosses val="autoZero"/>
        <c:auto val="1"/>
        <c:lblAlgn val="ctr"/>
        <c:lblOffset val="100"/>
        <c:noMultiLvlLbl val="0"/>
      </c:catAx>
      <c:valAx>
        <c:axId val="4524627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52462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36904761904762E-2"/>
          <c:y val="2.7777777777777776E-2"/>
          <c:w val="0.96726190476190477"/>
          <c:h val="0.7695287520878072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Хамрагдах ёстой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Биваангирд</c:v>
                </c:pt>
                <c:pt idx="2">
                  <c:v>Энх-Өрх</c:v>
                </c:pt>
                <c:pt idx="3">
                  <c:v>Нийт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3629</c:v>
                </c:pt>
                <c:pt idx="1">
                  <c:v>3194</c:v>
                </c:pt>
                <c:pt idx="2">
                  <c:v>5021</c:v>
                </c:pt>
                <c:pt idx="3">
                  <c:v>11844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2D-4AF2-B543-A2B41FCBB08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Хамрагдсан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962/26.5%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0A2D-4AF2-B543-A2B41FCBB08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715/22.4%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0A2D-4AF2-B543-A2B41FCBB084}"/>
                </c:ext>
              </c:extLst>
            </c:dLbl>
            <c:dLbl>
              <c:idx val="2"/>
              <c:layout>
                <c:manualLayout>
                  <c:x val="1.4880952380952273E-2"/>
                  <c:y val="-1.767676767676767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1369/27.3%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0A2D-4AF2-B543-A2B41FCBB08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3046/25.7%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E68-4169-A8A0-0BF48FA3C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Биваангирд</c:v>
                </c:pt>
                <c:pt idx="2">
                  <c:v>Энх-Өрх</c:v>
                </c:pt>
                <c:pt idx="3">
                  <c:v>Нийт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962</c:v>
                </c:pt>
                <c:pt idx="1">
                  <c:v>715</c:v>
                </c:pt>
                <c:pt idx="2">
                  <c:v>1369</c:v>
                </c:pt>
                <c:pt idx="3">
                  <c:v>3046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A2D-4AF2-B543-A2B41FCBB08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3985304"/>
        <c:axId val="453981344"/>
        <c:axId val="0"/>
      </c:bar3DChart>
      <c:catAx>
        <c:axId val="453985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3981344"/>
        <c:crosses val="autoZero"/>
        <c:auto val="1"/>
        <c:lblAlgn val="ctr"/>
        <c:lblOffset val="100"/>
        <c:noMultiLvlLbl val="0"/>
      </c:catAx>
      <c:valAx>
        <c:axId val="4539813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53985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666666666666666E-2"/>
          <c:y val="2.6315789473684209E-2"/>
          <c:w val="0.96666666666666667"/>
          <c:h val="0.7816588177673963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Хамрагдах ёстой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Биваангирд</c:v>
                </c:pt>
                <c:pt idx="2">
                  <c:v>Энх-Өрх</c:v>
                </c:pt>
                <c:pt idx="3">
                  <c:v>Нийт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430</c:v>
                </c:pt>
                <c:pt idx="1">
                  <c:v>416</c:v>
                </c:pt>
                <c:pt idx="2">
                  <c:v>890</c:v>
                </c:pt>
                <c:pt idx="3">
                  <c:v>1736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74-4383-BAE4-29B53E8F42B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Хамрагдсан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33/7.7%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974-4383-BAE4-29B53E8F42B7}"/>
                </c:ext>
              </c:extLst>
            </c:dLbl>
            <c:dLbl>
              <c:idx val="1"/>
              <c:layout>
                <c:manualLayout>
                  <c:x val="3.016152286034169E-2"/>
                  <c:y val="-2.27395684730204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111/26.7%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224612264376044"/>
                      <c:h val="5.7871378517876652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4-F974-4383-BAE4-29B53E8F42B7}"/>
                </c:ext>
              </c:extLst>
            </c:dLbl>
            <c:dLbl>
              <c:idx val="2"/>
              <c:layout>
                <c:manualLayout>
                  <c:x val="3.1834884275829159E-2"/>
                  <c:y val="-5.154639175257731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98/11%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F974-4383-BAE4-29B53E8F42B7}"/>
                </c:ext>
              </c:extLst>
            </c:dLbl>
            <c:dLbl>
              <c:idx val="3"/>
              <c:layout>
                <c:manualLayout>
                  <c:x val="4.2124542124542128E-2"/>
                  <c:y val="-2.061855670103092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242/13.9%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56BD-4A14-8F52-727E1853A2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Биваангирд</c:v>
                </c:pt>
                <c:pt idx="2">
                  <c:v>Энх-Өрх</c:v>
                </c:pt>
                <c:pt idx="3">
                  <c:v>Нийт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33</c:v>
                </c:pt>
                <c:pt idx="1">
                  <c:v>111</c:v>
                </c:pt>
                <c:pt idx="2">
                  <c:v>98</c:v>
                </c:pt>
                <c:pt idx="3">
                  <c:v>242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74-4383-BAE4-29B53E8F42B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82367248"/>
        <c:axId val="582367608"/>
        <c:axId val="0"/>
      </c:bar3DChart>
      <c:catAx>
        <c:axId val="582367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82367608"/>
        <c:crosses val="autoZero"/>
        <c:auto val="1"/>
        <c:lblAlgn val="ctr"/>
        <c:lblOffset val="100"/>
        <c:noMultiLvlLbl val="0"/>
      </c:catAx>
      <c:valAx>
        <c:axId val="5823676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82367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693128131710808"/>
          <c:y val="0.92435587304164302"/>
          <c:w val="0.36128895251729898"/>
          <c:h val="5.50255702573260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АГ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19.399999999999999</c:v>
                </c:pt>
                <c:pt idx="1">
                  <c:v>19.399999999999999</c:v>
                </c:pt>
                <c:pt idx="2">
                  <c:v>14.7</c:v>
                </c:pt>
                <c:pt idx="3">
                  <c:v>26.1</c:v>
                </c:pt>
                <c:pt idx="4">
                  <c:v>21.1</c:v>
                </c:pt>
                <c:pt idx="5">
                  <c:v>15.4</c:v>
                </c:pt>
                <c:pt idx="6">
                  <c:v>19.3</c:v>
                </c:pt>
                <c:pt idx="7">
                  <c:v>20.8</c:v>
                </c:pt>
                <c:pt idx="8">
                  <c:v>7.4</c:v>
                </c:pt>
                <c:pt idx="9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25-41E9-8F04-231C5247934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ЧШ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24</c:v>
                </c:pt>
                <c:pt idx="1">
                  <c:v>26.1</c:v>
                </c:pt>
                <c:pt idx="2">
                  <c:v>15.6</c:v>
                </c:pt>
                <c:pt idx="3">
                  <c:v>36.200000000000003</c:v>
                </c:pt>
                <c:pt idx="4">
                  <c:v>28.3</c:v>
                </c:pt>
                <c:pt idx="5">
                  <c:v>16.8</c:v>
                </c:pt>
                <c:pt idx="6">
                  <c:v>25.7</c:v>
                </c:pt>
                <c:pt idx="7">
                  <c:v>27.2</c:v>
                </c:pt>
                <c:pt idx="8">
                  <c:v>10.5</c:v>
                </c:pt>
                <c:pt idx="9">
                  <c:v>24.1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25-41E9-8F04-231C5247934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3995384"/>
        <c:axId val="453996104"/>
        <c:axId val="0"/>
      </c:bar3DChart>
      <c:catAx>
        <c:axId val="453995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3996104"/>
        <c:crosses val="autoZero"/>
        <c:auto val="1"/>
        <c:lblAlgn val="ctr"/>
        <c:lblOffset val="100"/>
        <c:noMultiLvlLbl val="0"/>
      </c:catAx>
      <c:valAx>
        <c:axId val="4539961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53995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975308641975308E-2"/>
          <c:y val="2.9382306929639366E-2"/>
          <c:w val="0.96604938271604934"/>
          <c:h val="0.7730903498576734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2023.03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Sheet1!$A$3:$A$7</c:f>
              <c:strCache>
                <c:ptCount val="5"/>
                <c:pt idx="0">
                  <c:v>АГ</c:v>
                </c:pt>
                <c:pt idx="1">
                  <c:v>ЧШ</c:v>
                </c:pt>
                <c:pt idx="2">
                  <c:v>Хөх</c:v>
                </c:pt>
                <c:pt idx="3">
                  <c:v>УХ</c:v>
                </c:pt>
                <c:pt idx="4">
                  <c:v>Элэг</c:v>
                </c:pt>
              </c:strCache>
            </c:strRef>
          </c:cat>
          <c:val>
            <c:numRef>
              <c:f>Sheet1!$B$3:$B$7</c:f>
              <c:numCache>
                <c:formatCode>General</c:formatCode>
                <c:ptCount val="5"/>
                <c:pt idx="0">
                  <c:v>19</c:v>
                </c:pt>
                <c:pt idx="1">
                  <c:v>17</c:v>
                </c:pt>
                <c:pt idx="2">
                  <c:v>30.3</c:v>
                </c:pt>
                <c:pt idx="3">
                  <c:v>31.3</c:v>
                </c:pt>
                <c:pt idx="4">
                  <c:v>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BC-45B6-AA49-F204B4EDC466}"/>
            </c:ext>
          </c:extLst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2024.03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Sheet1!$A$3:$A$7</c:f>
              <c:strCache>
                <c:ptCount val="5"/>
                <c:pt idx="0">
                  <c:v>АГ</c:v>
                </c:pt>
                <c:pt idx="1">
                  <c:v>ЧШ</c:v>
                </c:pt>
                <c:pt idx="2">
                  <c:v>Хөх</c:v>
                </c:pt>
                <c:pt idx="3">
                  <c:v>УХ</c:v>
                </c:pt>
                <c:pt idx="4">
                  <c:v>Элэг</c:v>
                </c:pt>
              </c:strCache>
            </c:strRef>
          </c:cat>
          <c:val>
            <c:numRef>
              <c:f>Sheet1!$C$3:$C$7</c:f>
              <c:numCache>
                <c:formatCode>General</c:formatCode>
                <c:ptCount val="5"/>
                <c:pt idx="0">
                  <c:v>22.5</c:v>
                </c:pt>
                <c:pt idx="1">
                  <c:v>35.700000000000003</c:v>
                </c:pt>
                <c:pt idx="2">
                  <c:v>19.7</c:v>
                </c:pt>
                <c:pt idx="3">
                  <c:v>21.2</c:v>
                </c:pt>
                <c:pt idx="4">
                  <c:v>31.9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BC-45B6-AA49-F204B4EDC466}"/>
            </c:ext>
          </c:extLst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2025.03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Sheet1!$A$3:$A$7</c:f>
              <c:strCache>
                <c:ptCount val="5"/>
                <c:pt idx="0">
                  <c:v>АГ</c:v>
                </c:pt>
                <c:pt idx="1">
                  <c:v>ЧШ</c:v>
                </c:pt>
                <c:pt idx="2">
                  <c:v>Хөх</c:v>
                </c:pt>
                <c:pt idx="3">
                  <c:v>УХ</c:v>
                </c:pt>
                <c:pt idx="4">
                  <c:v>Элэг</c:v>
                </c:pt>
              </c:strCache>
            </c:strRef>
          </c:cat>
          <c:val>
            <c:numRef>
              <c:f>Sheet1!$D$3:$D$7</c:f>
              <c:numCache>
                <c:formatCode>General</c:formatCode>
                <c:ptCount val="5"/>
                <c:pt idx="0">
                  <c:v>19.3</c:v>
                </c:pt>
                <c:pt idx="1">
                  <c:v>25.7</c:v>
                </c:pt>
                <c:pt idx="2">
                  <c:v>18.600000000000001</c:v>
                </c:pt>
                <c:pt idx="3">
                  <c:v>13.9</c:v>
                </c:pt>
                <c:pt idx="4">
                  <c:v>13.9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4B-420B-8114-925C3D3A7D0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2459504"/>
        <c:axId val="452452304"/>
        <c:axId val="0"/>
      </c:bar3DChart>
      <c:catAx>
        <c:axId val="452459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2452304"/>
        <c:crosses val="autoZero"/>
        <c:auto val="1"/>
        <c:lblAlgn val="ctr"/>
        <c:lblOffset val="100"/>
        <c:noMultiLvlLbl val="0"/>
      </c:catAx>
      <c:valAx>
        <c:axId val="4524523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52459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3175495108565983"/>
          <c:y val="0.92765796139953205"/>
          <c:w val="0.37748857781666179"/>
          <c:h val="6.28852878561684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29D-4831-B90E-1F4C2BC75FC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29D-4831-B90E-1F4C2BC75FC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29D-4831-B90E-1F4C2BC75FC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29D-4831-B90E-1F4C2BC75FC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D29D-4831-B90E-1F4C2BC75FC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Өвчний учир амбулатори</c:v>
                </c:pt>
                <c:pt idx="1">
                  <c:v>Урьдчилан сэргийлэх</c:v>
                </c:pt>
                <c:pt idx="2">
                  <c:v>Идэвхтэй хяналт</c:v>
                </c:pt>
                <c:pt idx="3">
                  <c:v>Гэрийн эргэлт</c:v>
                </c:pt>
                <c:pt idx="4">
                  <c:v>Гэрийн дуудлага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59.5</c:v>
                </c:pt>
                <c:pt idx="1">
                  <c:v>25.4</c:v>
                </c:pt>
                <c:pt idx="2">
                  <c:v>6.7</c:v>
                </c:pt>
                <c:pt idx="3">
                  <c:v>7.9</c:v>
                </c:pt>
                <c:pt idx="4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8D-4283-A248-C830AF7C41C6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9302493438320207E-2"/>
          <c:y val="0.75885187257684161"/>
          <c:w val="0.97139501312335963"/>
          <c:h val="0.225919701027219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093689375784534E-3"/>
          <c:y val="3.0609550671837661E-2"/>
          <c:w val="0.9742993267145954"/>
          <c:h val="0.768143534297018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2024.03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35.5</c:v>
                </c:pt>
                <c:pt idx="1">
                  <c:v>38.1</c:v>
                </c:pt>
                <c:pt idx="2">
                  <c:v>35</c:v>
                </c:pt>
                <c:pt idx="3">
                  <c:v>33.799999999999997</c:v>
                </c:pt>
                <c:pt idx="4">
                  <c:v>40</c:v>
                </c:pt>
                <c:pt idx="5">
                  <c:v>33.1</c:v>
                </c:pt>
                <c:pt idx="6">
                  <c:v>22.3</c:v>
                </c:pt>
                <c:pt idx="7">
                  <c:v>24.7</c:v>
                </c:pt>
                <c:pt idx="8">
                  <c:v>44.2</c:v>
                </c:pt>
                <c:pt idx="9">
                  <c:v>34.1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09-4787-918D-85F7CB4B101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2025.03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37.200000000000003</c:v>
                </c:pt>
                <c:pt idx="1">
                  <c:v>39.4</c:v>
                </c:pt>
                <c:pt idx="2" formatCode="0.0">
                  <c:v>34.6</c:v>
                </c:pt>
                <c:pt idx="3">
                  <c:v>35.1</c:v>
                </c:pt>
                <c:pt idx="4">
                  <c:v>40.1</c:v>
                </c:pt>
                <c:pt idx="5">
                  <c:v>39.200000000000003</c:v>
                </c:pt>
                <c:pt idx="6">
                  <c:v>25.3</c:v>
                </c:pt>
                <c:pt idx="7">
                  <c:v>18.899999999999999</c:v>
                </c:pt>
                <c:pt idx="8">
                  <c:v>44.1</c:v>
                </c:pt>
                <c:pt idx="9">
                  <c:v>34.9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09-4787-918D-85F7CB4B101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602884920"/>
        <c:axId val="602879160"/>
      </c:barChart>
      <c:catAx>
        <c:axId val="602884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solidFill>
            <a:schemeClr val="bg1"/>
          </a:solidFill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2879160"/>
        <c:crosses val="autoZero"/>
        <c:auto val="1"/>
        <c:lblAlgn val="ctr"/>
        <c:lblOffset val="100"/>
        <c:noMultiLvlLbl val="0"/>
      </c:catAx>
      <c:valAx>
        <c:axId val="6028791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02884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2024.03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Дүүргийн дундаж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31.5</c:v>
                </c:pt>
                <c:pt idx="1">
                  <c:v>32</c:v>
                </c:pt>
                <c:pt idx="2">
                  <c:v>30.4</c:v>
                </c:pt>
                <c:pt idx="3">
                  <c:v>27.4</c:v>
                </c:pt>
                <c:pt idx="4">
                  <c:v>31.1</c:v>
                </c:pt>
                <c:pt idx="5">
                  <c:v>24.7</c:v>
                </c:pt>
                <c:pt idx="6">
                  <c:v>25.2</c:v>
                </c:pt>
                <c:pt idx="7">
                  <c:v>28.7</c:v>
                </c:pt>
                <c:pt idx="8" formatCode="0.0">
                  <c:v>30.5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BB-4B3E-8DC9-AC77985395C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2025.03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dLbl>
              <c:idx val="2"/>
              <c:layout>
                <c:manualLayout>
                  <c:x val="1.014492753623188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ABB-4B3E-8DC9-AC77985395C7}"/>
                </c:ext>
              </c:extLst>
            </c:dLbl>
            <c:dLbl>
              <c:idx val="4"/>
              <c:layout>
                <c:manualLayout>
                  <c:x val="7.246376811594203E-3"/>
                  <c:y val="-2.75957256611132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ABB-4B3E-8DC9-AC77985395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Дүүргийн дундаж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31.6</c:v>
                </c:pt>
                <c:pt idx="1">
                  <c:v>32.799999999999997</c:v>
                </c:pt>
                <c:pt idx="2">
                  <c:v>30.9</c:v>
                </c:pt>
                <c:pt idx="3">
                  <c:v>29.1</c:v>
                </c:pt>
                <c:pt idx="4">
                  <c:v>31.2</c:v>
                </c:pt>
                <c:pt idx="5">
                  <c:v>23.8</c:v>
                </c:pt>
                <c:pt idx="6">
                  <c:v>18.2</c:v>
                </c:pt>
                <c:pt idx="7">
                  <c:v>34.200000000000003</c:v>
                </c:pt>
                <c:pt idx="8" formatCode="0.0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ABB-4B3E-8DC9-AC77985395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79338672"/>
        <c:axId val="479332912"/>
        <c:axId val="0"/>
      </c:bar3DChart>
      <c:catAx>
        <c:axId val="479338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79332912"/>
        <c:crosses val="autoZero"/>
        <c:auto val="1"/>
        <c:lblAlgn val="ctr"/>
        <c:lblOffset val="100"/>
        <c:noMultiLvlLbl val="0"/>
      </c:catAx>
      <c:valAx>
        <c:axId val="47933291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79338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666666666666666E-2"/>
          <c:y val="4.1443391753287165E-2"/>
          <c:w val="0.96517857142857144"/>
          <c:h val="0.7352664346635706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B7C57E9-4A04-4FDF-8B72-488604EBA407}" type="VALUE">
                      <a:rPr lang="en-US" smtClean="0"/>
                      <a:pPr/>
                      <a:t>[VALUE]</a:t>
                    </a:fld>
                    <a:r>
                      <a:rPr lang="en-US"/>
                      <a:t>/3.2%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BDFB-4B71-A3CD-EAD965877F0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C37C100E-9B52-4E31-8349-6A49E69040F2}" type="VALUE">
                      <a:rPr lang="en-US" smtClean="0"/>
                      <a:pPr/>
                      <a:t>[VALUE]</a:t>
                    </a:fld>
                    <a:r>
                      <a:rPr lang="en-US"/>
                      <a:t>/52.7%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BDFB-4B71-A3CD-EAD965877F0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FD88604D-8138-4D9E-873C-5C13F976110D}" type="VALUE">
                      <a:rPr lang="en-US" smtClean="0"/>
                      <a:pPr/>
                      <a:t>[VALUE]</a:t>
                    </a:fld>
                    <a:r>
                      <a:rPr lang="en-US"/>
                      <a:t>/21.5%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BDFB-4B71-A3CD-EAD965877F0E}"/>
                </c:ext>
              </c:extLst>
            </c:dLbl>
            <c:dLbl>
              <c:idx val="3"/>
              <c:layout>
                <c:manualLayout>
                  <c:x val="-1.636904761904762E-2"/>
                  <c:y val="-1.1631701852310359E-2"/>
                </c:manualLayout>
              </c:layout>
              <c:tx>
                <c:rich>
                  <a:bodyPr/>
                  <a:lstStyle/>
                  <a:p>
                    <a:fld id="{3C212DF4-AC18-43E0-BD2E-05B6927BD5AE}" type="VALUE">
                      <a:rPr lang="en-US" smtClean="0"/>
                      <a:pPr/>
                      <a:t>[VALUE]</a:t>
                    </a:fld>
                    <a:r>
                      <a:rPr lang="en-US"/>
                      <a:t>/14.6%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BDFB-4B71-A3CD-EAD965877F0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1B536617-4594-40A9-80AD-7AD7401AC46E}" type="VALUE">
                      <a:rPr lang="en-US" smtClean="0"/>
                      <a:pPr/>
                      <a:t>[VALUE]</a:t>
                    </a:fld>
                    <a:r>
                      <a:rPr lang="en-US"/>
                      <a:t>/5.5%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BDFB-4B71-A3CD-EAD965877F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Зам тээврийн осол</c:v>
                </c:pt>
                <c:pt idx="1">
                  <c:v>Бүх төрлийн уналт</c:v>
                </c:pt>
                <c:pt idx="2">
                  <c:v>Амьгүй механик хүчинд өртсөн</c:v>
                </c:pt>
                <c:pt idx="3">
                  <c:v>Амьтай механик хүчинд өртсөн</c:v>
                </c:pt>
                <c:pt idx="4">
                  <c:v>Хүчирхийлэл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</c:v>
                </c:pt>
                <c:pt idx="1">
                  <c:v>115</c:v>
                </c:pt>
                <c:pt idx="2">
                  <c:v>47</c:v>
                </c:pt>
                <c:pt idx="3">
                  <c:v>32</c:v>
                </c:pt>
                <c:pt idx="4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FB-4B71-A3CD-EAD965877F0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3392857142857142E-2"/>
                  <c:y val="-7.1081801287751404E-17"/>
                </c:manualLayout>
              </c:layout>
              <c:tx>
                <c:rich>
                  <a:bodyPr/>
                  <a:lstStyle/>
                  <a:p>
                    <a:fld id="{895B154B-9072-4750-9B4F-0048C5CE1EC5}" type="VALUE">
                      <a:rPr lang="en-US" smtClean="0"/>
                      <a:pPr/>
                      <a:t>[VALUE]</a:t>
                    </a:fld>
                    <a:r>
                      <a:rPr lang="en-US"/>
                      <a:t>/5.4%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BDFB-4B71-A3CD-EAD965877F0E}"/>
                </c:ext>
              </c:extLst>
            </c:dLbl>
            <c:dLbl>
              <c:idx val="1"/>
              <c:layout>
                <c:manualLayout>
                  <c:x val="3.4226190476190424E-2"/>
                  <c:y val="-1.9386169753850598E-2"/>
                </c:manualLayout>
              </c:layout>
              <c:tx>
                <c:rich>
                  <a:bodyPr/>
                  <a:lstStyle/>
                  <a:p>
                    <a:fld id="{FD49079F-4C24-4A4F-80CF-5113AF6C77AB}" type="VALUE">
                      <a:rPr lang="en-US" smtClean="0"/>
                      <a:pPr/>
                      <a:t>[VALUE]</a:t>
                    </a:fld>
                    <a:r>
                      <a:rPr lang="en-US"/>
                      <a:t>/37.3%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BDFB-4B71-A3CD-EAD965877F0E}"/>
                </c:ext>
              </c:extLst>
            </c:dLbl>
            <c:dLbl>
              <c:idx val="2"/>
              <c:layout>
                <c:manualLayout>
                  <c:x val="1.9345238095238096E-2"/>
                  <c:y val="-2.7140637655390838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77/30%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DFB-4B71-A3CD-EAD965877F0E}"/>
                </c:ext>
              </c:extLst>
            </c:dLbl>
            <c:dLbl>
              <c:idx val="3"/>
              <c:layout>
                <c:manualLayout>
                  <c:x val="2.3809523809523701E-2"/>
                  <c:y val="0"/>
                </c:manualLayout>
              </c:layout>
              <c:tx>
                <c:rich>
                  <a:bodyPr/>
                  <a:lstStyle/>
                  <a:p>
                    <a:fld id="{12B69C27-145E-4C79-B3AA-2287AADA14A9}" type="VALUE">
                      <a:rPr lang="en-US" smtClean="0"/>
                      <a:pPr/>
                      <a:t>[VALUE]</a:t>
                    </a:fld>
                    <a:r>
                      <a:rPr lang="en-US"/>
                      <a:t>/13.2%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BDFB-4B71-A3CD-EAD965877F0E}"/>
                </c:ext>
              </c:extLst>
            </c:dLbl>
            <c:dLbl>
              <c:idx val="4"/>
              <c:layout>
                <c:manualLayout>
                  <c:x val="2.0833333333333225E-2"/>
                  <c:y val="0"/>
                </c:manualLayout>
              </c:layout>
              <c:tx>
                <c:rich>
                  <a:bodyPr/>
                  <a:lstStyle/>
                  <a:p>
                    <a:fld id="{E3D7519E-A010-4119-A889-4A01B1FC5588}" type="VALUE">
                      <a:rPr lang="en-US" smtClean="0"/>
                      <a:pPr/>
                      <a:t>[VALUE]</a:t>
                    </a:fld>
                    <a:r>
                      <a:rPr lang="en-US"/>
                      <a:t>/8.5%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BDFB-4B71-A3CD-EAD965877F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Зам тээврийн осол</c:v>
                </c:pt>
                <c:pt idx="1">
                  <c:v>Бүх төрлийн уналт</c:v>
                </c:pt>
                <c:pt idx="2">
                  <c:v>Амьгүй механик хүчинд өртсөн</c:v>
                </c:pt>
                <c:pt idx="3">
                  <c:v>Амьтай механик хүчинд өртсөн</c:v>
                </c:pt>
                <c:pt idx="4">
                  <c:v>Хүчирхийлэл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14</c:v>
                </c:pt>
                <c:pt idx="1">
                  <c:v>96</c:v>
                </c:pt>
                <c:pt idx="2">
                  <c:v>77</c:v>
                </c:pt>
                <c:pt idx="3">
                  <c:v>34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DFB-4B71-A3CD-EAD965877F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48129856"/>
        <c:axId val="448122296"/>
        <c:axId val="0"/>
      </c:bar3DChart>
      <c:catAx>
        <c:axId val="44812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48122296"/>
        <c:crosses val="autoZero"/>
        <c:auto val="1"/>
        <c:lblAlgn val="ctr"/>
        <c:lblOffset val="100"/>
        <c:noMultiLvlLbl val="0"/>
      </c:catAx>
      <c:valAx>
        <c:axId val="4481222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48129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Sheet1!$C$47</c:f>
              <c:strCache>
                <c:ptCount val="1"/>
                <c:pt idx="0">
                  <c:v>Төрөлт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Sheet1!$B$48:$B$58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Sheet1!$C$48:$C$58</c:f>
              <c:numCache>
                <c:formatCode>General</c:formatCode>
                <c:ptCount val="11"/>
                <c:pt idx="0">
                  <c:v>815</c:v>
                </c:pt>
                <c:pt idx="1">
                  <c:v>734</c:v>
                </c:pt>
                <c:pt idx="2">
                  <c:v>695</c:v>
                </c:pt>
                <c:pt idx="3">
                  <c:v>591</c:v>
                </c:pt>
                <c:pt idx="4">
                  <c:v>688</c:v>
                </c:pt>
                <c:pt idx="5">
                  <c:v>618</c:v>
                </c:pt>
                <c:pt idx="6">
                  <c:v>614</c:v>
                </c:pt>
                <c:pt idx="7">
                  <c:v>583</c:v>
                </c:pt>
                <c:pt idx="8">
                  <c:v>580</c:v>
                </c:pt>
                <c:pt idx="9">
                  <c:v>559</c:v>
                </c:pt>
                <c:pt idx="10">
                  <c:v>470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70-494C-99CD-1F88F2C73E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33741952"/>
        <c:axId val="133756032"/>
      </c:barChart>
      <c:lineChart>
        <c:grouping val="standard"/>
        <c:varyColors val="0"/>
        <c:ser>
          <c:idx val="1"/>
          <c:order val="1"/>
          <c:tx>
            <c:strRef>
              <c:f>Sheet1!$D$47</c:f>
              <c:strCache>
                <c:ptCount val="1"/>
                <c:pt idx="0">
                  <c:v>Харъяаллын бус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pPr>
              <a:solidFill>
                <a:srgbClr val="C00000"/>
              </a:solidFill>
            </c:spPr>
          </c:marker>
          <c:dLbls>
            <c:dLbl>
              <c:idx val="0"/>
              <c:layout>
                <c:manualLayout>
                  <c:x val="-7.716049382716049E-3"/>
                  <c:y val="-2.29372434610795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E70-494C-99CD-1F88F2C73E48}"/>
                </c:ext>
              </c:extLst>
            </c:dLbl>
            <c:dLbl>
              <c:idx val="1"/>
              <c:layout>
                <c:manualLayout>
                  <c:x val="-3.2210987831066573E-2"/>
                  <c:y val="-2.29372434610796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956790123456797E-2"/>
                      <c:h val="6.549857299441599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5E70-494C-99CD-1F88F2C73E48}"/>
                </c:ext>
              </c:extLst>
            </c:dLbl>
            <c:dLbl>
              <c:idx val="2"/>
              <c:layout>
                <c:manualLayout>
                  <c:x val="-1.6975308641975308E-2"/>
                  <c:y val="-2.03886608542929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E70-494C-99CD-1F88F2C73E48}"/>
                </c:ext>
              </c:extLst>
            </c:dLbl>
            <c:dLbl>
              <c:idx val="3"/>
              <c:layout>
                <c:manualLayout>
                  <c:x val="-1.6891076115485563E-2"/>
                  <c:y val="-2.54858260678661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E70-494C-99CD-1F88F2C73E48}"/>
                </c:ext>
              </c:extLst>
            </c:dLbl>
            <c:dLbl>
              <c:idx val="4"/>
              <c:layout>
                <c:manualLayout>
                  <c:x val="-1.6975308641975308E-2"/>
                  <c:y val="-3.5680156495012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E70-494C-99CD-1F88F2C73E48}"/>
                </c:ext>
              </c:extLst>
            </c:dLbl>
            <c:dLbl>
              <c:idx val="5"/>
              <c:layout>
                <c:manualLayout>
                  <c:x val="-9.2592592592592587E-3"/>
                  <c:y val="-2.03886608542928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E70-494C-99CD-1F88F2C73E48}"/>
                </c:ext>
              </c:extLst>
            </c:dLbl>
            <c:dLbl>
              <c:idx val="6"/>
              <c:layout>
                <c:manualLayout>
                  <c:x val="-6.1728395061728392E-3"/>
                  <c:y val="-2.03886608542929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E70-494C-99CD-1F88F2C73E48}"/>
                </c:ext>
              </c:extLst>
            </c:dLbl>
            <c:dLbl>
              <c:idx val="7"/>
              <c:layout>
                <c:manualLayout>
                  <c:x val="-2.0061728395061727E-2"/>
                  <c:y val="-2.2937243461079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E70-494C-99CD-1F88F2C73E48}"/>
                </c:ext>
              </c:extLst>
            </c:dLbl>
            <c:dLbl>
              <c:idx val="8"/>
              <c:layout>
                <c:manualLayout>
                  <c:x val="-6.1728395061728392E-3"/>
                  <c:y val="-2.29372434610795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E70-494C-99CD-1F88F2C73E48}"/>
                </c:ext>
              </c:extLst>
            </c:dLbl>
            <c:dLbl>
              <c:idx val="9"/>
              <c:layout>
                <c:manualLayout>
                  <c:x val="-1.5432098765432098E-3"/>
                  <c:y val="-3.313157388822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E70-494C-99CD-1F88F2C73E48}"/>
                </c:ext>
              </c:extLst>
            </c:dLbl>
            <c:dLbl>
              <c:idx val="10"/>
              <c:layout>
                <c:manualLayout>
                  <c:x val="-1.5432098765431985E-2"/>
                  <c:y val="-3.05829912814394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E70-494C-99CD-1F88F2C73E4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trendlineType val="exp"/>
            <c:dispRSqr val="0"/>
            <c:dispEq val="0"/>
          </c:trendline>
          <c:cat>
            <c:numRef>
              <c:f>Sheet1!$B$48:$B$58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Sheet1!$D$48:$D$58</c:f>
              <c:numCache>
                <c:formatCode>General</c:formatCode>
                <c:ptCount val="11"/>
                <c:pt idx="0">
                  <c:v>23.4</c:v>
                </c:pt>
                <c:pt idx="1">
                  <c:v>22.6</c:v>
                </c:pt>
                <c:pt idx="2">
                  <c:v>29.2</c:v>
                </c:pt>
                <c:pt idx="3">
                  <c:v>23</c:v>
                </c:pt>
                <c:pt idx="4">
                  <c:v>25.7</c:v>
                </c:pt>
                <c:pt idx="5">
                  <c:v>26.5</c:v>
                </c:pt>
                <c:pt idx="6">
                  <c:v>26.1</c:v>
                </c:pt>
                <c:pt idx="7">
                  <c:v>24.2</c:v>
                </c:pt>
                <c:pt idx="8">
                  <c:v>27.1</c:v>
                </c:pt>
                <c:pt idx="9">
                  <c:v>29.3</c:v>
                </c:pt>
                <c:pt idx="10">
                  <c:v>31.5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E70-494C-99CD-1F88F2C73E4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33741952"/>
        <c:axId val="133756032"/>
      </c:lineChart>
      <c:catAx>
        <c:axId val="133741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33756032"/>
        <c:crosses val="autoZero"/>
        <c:auto val="1"/>
        <c:lblAlgn val="ctr"/>
        <c:lblOffset val="100"/>
        <c:noMultiLvlLbl val="0"/>
      </c:catAx>
      <c:valAx>
        <c:axId val="13375603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374195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egendEntry>
        <c:idx val="2"/>
        <c:delete val="1"/>
      </c:legendEntry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746344206974125E-4"/>
          <c:y val="3.021978021978022E-2"/>
          <c:w val="0.99540096550431201"/>
          <c:h val="0.765476334688933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2024.03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 formatCode="0.0">
                  <c:v>0</c:v>
                </c:pt>
                <c:pt idx="1">
                  <c:v>0.3</c:v>
                </c:pt>
                <c:pt idx="2">
                  <c:v>0.3</c:v>
                </c:pt>
                <c:pt idx="3">
                  <c:v>0.7</c:v>
                </c:pt>
                <c:pt idx="4">
                  <c:v>0.2</c:v>
                </c:pt>
                <c:pt idx="5">
                  <c:v>0.9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BC-4CB7-8FDE-D899CE15DC4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2025.03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 formatCode="0.0">
                  <c:v>0</c:v>
                </c:pt>
                <c:pt idx="1">
                  <c:v>0.1</c:v>
                </c:pt>
                <c:pt idx="2">
                  <c:v>0.8</c:v>
                </c:pt>
                <c:pt idx="3">
                  <c:v>0</c:v>
                </c:pt>
                <c:pt idx="4">
                  <c:v>0.2</c:v>
                </c:pt>
                <c:pt idx="5">
                  <c:v>0.2</c:v>
                </c:pt>
                <c:pt idx="6">
                  <c:v>0</c:v>
                </c:pt>
                <c:pt idx="7">
                  <c:v>0.6</c:v>
                </c:pt>
                <c:pt idx="8">
                  <c:v>7.1</c:v>
                </c:pt>
                <c:pt idx="9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BC-4CB7-8FDE-D899CE15DC4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21"/>
        <c:overlap val="-25"/>
        <c:axId val="582389208"/>
        <c:axId val="582379128"/>
      </c:barChart>
      <c:catAx>
        <c:axId val="582389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82379128"/>
        <c:crosses val="autoZero"/>
        <c:auto val="1"/>
        <c:lblAlgn val="ctr"/>
        <c:lblOffset val="100"/>
        <c:noMultiLvlLbl val="0"/>
      </c:catAx>
      <c:valAx>
        <c:axId val="582379128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582389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2024.03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4.8</c:v>
                </c:pt>
                <c:pt idx="1">
                  <c:v>3.6</c:v>
                </c:pt>
                <c:pt idx="2">
                  <c:v>5</c:v>
                </c:pt>
                <c:pt idx="3">
                  <c:v>13</c:v>
                </c:pt>
                <c:pt idx="4">
                  <c:v>1.7</c:v>
                </c:pt>
                <c:pt idx="5">
                  <c:v>8.5</c:v>
                </c:pt>
                <c:pt idx="6">
                  <c:v>0</c:v>
                </c:pt>
                <c:pt idx="7">
                  <c:v>11</c:v>
                </c:pt>
                <c:pt idx="8">
                  <c:v>0</c:v>
                </c:pt>
                <c:pt idx="9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FE-42A2-AC1C-37E2983F705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1.3</c:v>
                </c:pt>
                <c:pt idx="1">
                  <c:v>2.8</c:v>
                </c:pt>
                <c:pt idx="2">
                  <c:v>8.4</c:v>
                </c:pt>
                <c:pt idx="3">
                  <c:v>4.0999999999999996</c:v>
                </c:pt>
                <c:pt idx="4">
                  <c:v>4.5</c:v>
                </c:pt>
                <c:pt idx="5">
                  <c:v>12</c:v>
                </c:pt>
                <c:pt idx="6">
                  <c:v>0</c:v>
                </c:pt>
                <c:pt idx="7">
                  <c:v>5.6</c:v>
                </c:pt>
                <c:pt idx="8">
                  <c:v>0</c:v>
                </c:pt>
                <c:pt idx="9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FE-42A2-AC1C-37E2983F705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82380208"/>
        <c:axId val="582380568"/>
        <c:axId val="0"/>
      </c:bar3DChart>
      <c:catAx>
        <c:axId val="582380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2380568"/>
        <c:crosses val="autoZero"/>
        <c:auto val="1"/>
        <c:lblAlgn val="ctr"/>
        <c:lblOffset val="100"/>
        <c:noMultiLvlLbl val="0"/>
      </c:catAx>
      <c:valAx>
        <c:axId val="58238056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82380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6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6F6D8D-066A-47F1-A605-BE4B55E4D864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F9C7BD-0C94-443A-B2FE-0E4CAA5F32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5451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082D534-5181-4629-B475-415B7D6DFE15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A94BD35-CEB8-41EC-8460-FBA6D2B231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43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94BD35-CEB8-41EC-8460-FBA6D2B2318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104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4BD35-CEB8-41EC-8460-FBA6D2B2318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801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4BD35-CEB8-41EC-8460-FBA6D2B2318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667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94BD35-CEB8-41EC-8460-FBA6D2B2318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35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07B65-F6FE-4F77-B1FD-6A7BCA0BCC04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tatistic\Desktop\munkhcimeg\2019 он\Mark EM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5288340"/>
            <a:ext cx="9144000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mn-MN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Багануур дүүргийн эрүүл мэндийн төвийн үндсэн үзүүлэлт</a:t>
            </a:r>
          </a:p>
          <a:p>
            <a:pPr algn="ctr"/>
            <a:r>
              <a:rPr lang="mn-MN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mn-MN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mn-MN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 оны 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mn-MN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сарын байдлаар/</a:t>
            </a:r>
            <a:endParaRPr lang="en-US" sz="32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 advTm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Төрөлт </a:t>
            </a:r>
            <a:b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 бодит тоогоор/</a:t>
            </a:r>
            <a:endParaRPr lang="en-US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9070057"/>
              </p:ext>
            </p:extLst>
          </p:nvPr>
        </p:nvGraphicFramePr>
        <p:xfrm>
          <a:off x="152400" y="990600"/>
          <a:ext cx="8839201" cy="4925963"/>
        </p:xfrm>
        <a:graphic>
          <a:graphicData uri="http://schemas.openxmlformats.org/drawingml/2006/table">
            <a:tbl>
              <a:tblPr/>
              <a:tblGrid>
                <a:gridCol w="39894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4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1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4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5941"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4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Төрөлтийн үзүүлэлт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2024.03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2025.03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4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Өсөлт бууралт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2971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Төрсөн эхийн тоо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971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              үүнээс гадны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48</a:t>
                      </a:r>
                      <a:r>
                        <a:rPr lang="mn-MN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/</a:t>
                      </a:r>
                      <a:r>
                        <a:rPr lang="en-US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40</a:t>
                      </a:r>
                      <a:r>
                        <a:rPr lang="mn-MN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%/</a:t>
                      </a:r>
                      <a:endParaRPr lang="en-US" sz="2400" b="1" i="0" u="none" strike="noStrike" baseline="3000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40</a:t>
                      </a:r>
                      <a:r>
                        <a:rPr lang="mn-MN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/</a:t>
                      </a:r>
                      <a:r>
                        <a:rPr lang="en-US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40</a:t>
                      </a:r>
                      <a:r>
                        <a:rPr lang="mn-MN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%/</a:t>
                      </a:r>
                      <a:endParaRPr lang="en-US" sz="2400" b="1" i="0" u="none" strike="noStrike" baseline="3000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-8</a:t>
                      </a:r>
                      <a:r>
                        <a:rPr lang="en-US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/0</a:t>
                      </a:r>
                      <a:r>
                        <a:rPr lang="mn-MN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%/</a:t>
                      </a:r>
                      <a:endParaRPr lang="en-US" sz="2400" b="1" i="0" u="none" strike="noStrike" baseline="3000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971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Гэрийн төрөлт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971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               үүнээс гадны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971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Төрөлхийн гажиг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2971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Амьгүй төрсөн нярай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2971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Кесаров хагалгаа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26</a:t>
                      </a:r>
                      <a:r>
                        <a:rPr lang="en-US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/21.7%/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26</a:t>
                      </a:r>
                      <a:r>
                        <a:rPr lang="en-US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/26%/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-0</a:t>
                      </a:r>
                      <a:r>
                        <a:rPr lang="en-US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/</a:t>
                      </a:r>
                      <a:r>
                        <a:rPr lang="mn-MN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4.3</a:t>
                      </a:r>
                      <a:r>
                        <a:rPr lang="en-US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%/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65941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Охидын төрөлт </a:t>
                      </a:r>
                    </a:p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/10-19 нас/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3879604"/>
                  </a:ext>
                </a:extLst>
              </a:tr>
              <a:tr h="713284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Өсөлтгүй жирэмсэн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232881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261B536-55BC-20DF-3B04-97E09576D438}"/>
              </a:ext>
            </a:extLst>
          </p:cNvPr>
          <p:cNvSpPr txBox="1"/>
          <p:nvPr/>
        </p:nvSpPr>
        <p:spPr>
          <a:xfrm>
            <a:off x="304800" y="5950803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mn-M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Нийт төрөлтийн тоо буурсан, кесаров хагалгааны хувь өссөн байна.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 advTm="3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5AC22-AE4E-4867-E84B-5DBD4C9D8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n-MN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Нийт төрөлт, харъяаллын бус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7449068"/>
              </p:ext>
            </p:extLst>
          </p:nvPr>
        </p:nvGraphicFramePr>
        <p:xfrm>
          <a:off x="304800" y="1600200"/>
          <a:ext cx="8382000" cy="4983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4672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Гэрийн төрөлт</a:t>
            </a:r>
            <a:br>
              <a:rPr lang="mn-M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/дүүргүүдийн байршлаар, хувиар/</a:t>
            </a:r>
            <a:endParaRPr lang="en-US" sz="1800" dirty="0">
              <a:solidFill>
                <a:srgbClr val="002060"/>
              </a:solidFill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20410FF-ECC8-9EA0-C701-29EB9D8DCC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11833094"/>
              </p:ext>
            </p:extLst>
          </p:nvPr>
        </p:nvGraphicFramePr>
        <p:xfrm>
          <a:off x="304800" y="1397000"/>
          <a:ext cx="8534400" cy="462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Амьгүй төрөлт </a:t>
            </a:r>
            <a:b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/дүүргүүдийн байршлаар 1000 нийт төрөлтөнд/</a:t>
            </a:r>
            <a:endParaRPr lang="en-US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2A37FD4-372A-0F62-4FDF-57888E1E25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71922138"/>
              </p:ext>
            </p:extLst>
          </p:nvPr>
        </p:nvGraphicFramePr>
        <p:xfrm>
          <a:off x="457200" y="1397000"/>
          <a:ext cx="8534400" cy="492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Хяналтгүй төрөлт  </a:t>
            </a:r>
            <a:br>
              <a:rPr lang="mn-M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/дүүргүүдийн байршлаар, хувиар/</a:t>
            </a:r>
            <a:endParaRPr lang="en-US" sz="1800" dirty="0">
              <a:solidFill>
                <a:srgbClr val="002060"/>
              </a:solidFill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66B99CB-6410-72A5-24CD-3DB5B900B5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0711386"/>
              </p:ext>
            </p:extLst>
          </p:nvPr>
        </p:nvGraphicFramePr>
        <p:xfrm>
          <a:off x="304800" y="1397000"/>
          <a:ext cx="8534400" cy="5186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1066800"/>
          </a:xfrm>
        </p:spPr>
        <p:txBody>
          <a:bodyPr>
            <a:normAutofit fontScale="90000"/>
          </a:bodyPr>
          <a:lstStyle/>
          <a:p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Жирэмсний хяналт</a:t>
            </a:r>
            <a:b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/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Бодит тоогоор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US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7A9849A-1802-3639-F9F1-D58A2C5CA2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44618933"/>
              </p:ext>
            </p:extLst>
          </p:nvPr>
        </p:nvGraphicFramePr>
        <p:xfrm>
          <a:off x="304800" y="1371600"/>
          <a:ext cx="85344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>
            <a:normAutofit/>
          </a:bodyPr>
          <a:lstStyle/>
          <a:p>
            <a:r>
              <a:rPr lang="mn-MN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Жирэмсний эрт хяналтын хувь</a:t>
            </a:r>
            <a:r>
              <a:rPr lang="mn-M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/дүүргүүдийн байршлаар/</a:t>
            </a:r>
            <a:endParaRPr lang="en-US" sz="1800" dirty="0">
              <a:solidFill>
                <a:srgbClr val="002060"/>
              </a:solidFill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06AF3C8-305F-8E99-A451-81A52A5CEE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6787889"/>
              </p:ext>
            </p:extLst>
          </p:nvPr>
        </p:nvGraphicFramePr>
        <p:xfrm>
          <a:off x="228600" y="1397000"/>
          <a:ext cx="86106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467600" cy="762000"/>
          </a:xfrm>
        </p:spPr>
        <p:txBody>
          <a:bodyPr>
            <a:normAutofit/>
          </a:bodyPr>
          <a:lstStyle/>
          <a:p>
            <a:pPr algn="ctr"/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Нас</a:t>
            </a:r>
            <a:r>
              <a:rPr lang="mn-MN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баралт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5808"/>
              </p:ext>
            </p:extLst>
          </p:nvPr>
        </p:nvGraphicFramePr>
        <p:xfrm>
          <a:off x="152400" y="1066799"/>
          <a:ext cx="8839201" cy="4824587"/>
        </p:xfrm>
        <a:graphic>
          <a:graphicData uri="http://schemas.openxmlformats.org/drawingml/2006/table">
            <a:tbl>
              <a:tblPr/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4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85613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mn-MN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Үзүүлэлт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2024.03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2025.03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Өсөлт бууралт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754">
                <a:tc gridSpan="2"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Нийт нас баралт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754">
                <a:tc gridSpan="2"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Эмнэлгийн нас баралт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754">
                <a:tc gridSpan="2"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Гэрийн нас баралт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754">
                <a:tc rowSpan="2"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Хоног болоогүй нас баралт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Бодит</a:t>
                      </a:r>
                      <a:r>
                        <a:rPr lang="mn-MN" sz="1600" b="1" i="0" u="none" strike="noStrike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тоо</a:t>
                      </a:r>
                      <a:endParaRPr lang="mn-MN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951">
                <a:tc vMerge="1"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Хувь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754">
                <a:tc gridSpan="2"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Перинаталь эндэгдэл /1000 нийт төрлөгт/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1879">
                <a:tc gridSpan="2"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0-1 насны хүүхдийн нас баралт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/1000 амьд төрлөгт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endParaRPr lang="mn-MN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1/10.4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1879">
                <a:tc gridSpan="2"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1-5 насны хүүхдийн нас баралт/ 1000 амьд төрлөгт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endParaRPr lang="mn-MN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4754">
                <a:tc gridSpan="2"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Хорт хавдрын нас баралт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4754">
                <a:tc gridSpan="2"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Гадны шалтгаант нас баралт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622BE0D-180C-E249-5B63-ACD9D62D42C4}"/>
              </a:ext>
            </a:extLst>
          </p:cNvPr>
          <p:cNvSpPr txBox="1"/>
          <p:nvPr/>
        </p:nvSpPr>
        <p:spPr>
          <a:xfrm>
            <a:off x="228600" y="6019800"/>
            <a:ext cx="868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mn-M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Нийт нас баралт, хоног болоогүй нас баралтын тоо, хувь өссөн нь цаашид эмнэлгийн тусламж үйлчилгээгээ сайжруулах шаардлагатайг харуулж байна.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 advTm="300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1680"/>
            <a:ext cx="8229600" cy="1062341"/>
          </a:xfrm>
        </p:spPr>
        <p:txBody>
          <a:bodyPr>
            <a:normAutofit fontScale="90000"/>
          </a:bodyPr>
          <a:lstStyle/>
          <a:p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Нас баралтын шалтгаан </a:t>
            </a:r>
            <a:b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2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/хувиар/</a:t>
            </a:r>
            <a:endParaRPr lang="en-US" sz="27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FBB51BF-95D9-30DB-E2F0-2C3A3F9B5EE0}"/>
              </a:ext>
            </a:extLst>
          </p:cNvPr>
          <p:cNvGraphicFramePr>
            <a:graphicFrameLocks/>
          </p:cNvGraphicFramePr>
          <p:nvPr/>
        </p:nvGraphicFramePr>
        <p:xfrm>
          <a:off x="457200" y="4114800"/>
          <a:ext cx="4267200" cy="236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78DEA782-E226-EEA1-A6F3-32E56844E8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3128675"/>
              </p:ext>
            </p:extLst>
          </p:nvPr>
        </p:nvGraphicFramePr>
        <p:xfrm>
          <a:off x="457200" y="1143000"/>
          <a:ext cx="8382000" cy="54922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Нялхсын эндэгдэл</a:t>
            </a:r>
            <a:r>
              <a:rPr lang="mn-M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mn-MN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/1000 амьд төрөлтөнд, дүүргүүдийн байршлаар/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3347E77-960A-A74A-F8F4-E732B7BF82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50611188"/>
              </p:ext>
            </p:extLst>
          </p:nvPr>
        </p:nvGraphicFramePr>
        <p:xfrm>
          <a:off x="228600" y="1397000"/>
          <a:ext cx="8763000" cy="530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mn-MN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Амбулаторийн</a:t>
            </a:r>
            <a:r>
              <a:rPr lang="mn-MN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үзлэг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283893"/>
              </p:ext>
            </p:extLst>
          </p:nvPr>
        </p:nvGraphicFramePr>
        <p:xfrm>
          <a:off x="228600" y="838200"/>
          <a:ext cx="8686798" cy="4633760"/>
        </p:xfrm>
        <a:graphic>
          <a:graphicData uri="http://schemas.openxmlformats.org/drawingml/2006/table">
            <a:tbl>
              <a:tblPr/>
              <a:tblGrid>
                <a:gridCol w="40490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5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59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59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2365"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Үзүүлэлт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2024.03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</a:t>
                      </a:r>
                      <a:r>
                        <a:rPr lang="mn-MN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5</a:t>
                      </a:r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.</a:t>
                      </a:r>
                      <a:r>
                        <a:rPr lang="mn-MN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0</a:t>
                      </a:r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Өсөлт бууралт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885">
                <a:tc>
                  <a:txBody>
                    <a:bodyPr/>
                    <a:lstStyle/>
                    <a:p>
                      <a:pPr lvl="0" algn="l" rtl="0" fontAlgn="ctr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Дүүргийн дундаж хүн ам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29125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29134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8720">
                <a:tc>
                  <a:txBody>
                    <a:bodyPr/>
                    <a:lstStyle/>
                    <a:p>
                      <a:pPr lvl="0" algn="l" rtl="0" fontAlgn="ctr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Нийт үзлэг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54821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60595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5774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885">
                <a:tc>
                  <a:txBody>
                    <a:bodyPr/>
                    <a:lstStyle/>
                    <a:p>
                      <a:pPr lvl="0" algn="l" rtl="0" fontAlgn="ctr"/>
                      <a:r>
                        <a:rPr lang="mn-MN" sz="20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Амбулаторийн үзлэг </a:t>
                      </a:r>
                      <a:endParaRPr lang="mn-MN" sz="20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32816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36030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3214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4885">
                <a:tc>
                  <a:txBody>
                    <a:bodyPr/>
                    <a:lstStyle/>
                    <a:p>
                      <a:pPr lvl="0" algn="l" rtl="0" fontAlgn="ctr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Урьдчилан сэргийлэх үзлэг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12209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15381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3172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8245">
                <a:tc>
                  <a:txBody>
                    <a:bodyPr/>
                    <a:lstStyle/>
                    <a:p>
                      <a:pPr lvl="0" algn="l" rtl="0" fontAlgn="ctr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Урьдчилан сэргийлэх үзлэгийн</a:t>
                      </a:r>
                      <a:r>
                        <a:rPr lang="mn-MN" sz="2000" b="1" i="0" u="none" strike="noStrike" baseline="0" dirty="0">
                          <a:solidFill>
                            <a:schemeClr val="tx1"/>
                          </a:solidFill>
                          <a:latin typeface="Times New Roman"/>
                        </a:rPr>
                        <a:t> хувь</a:t>
                      </a:r>
                      <a:endParaRPr lang="mn-MN" sz="20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22.27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25.38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8245">
                <a:tc>
                  <a:txBody>
                    <a:bodyPr/>
                    <a:lstStyle/>
                    <a:p>
                      <a:pPr lvl="0" algn="l" rtl="0" fontAlgn="ctr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Идэвхитэй хяналт </a:t>
                      </a:r>
                    </a:p>
                    <a:p>
                      <a:pPr lvl="0" algn="l" rtl="0" fontAlgn="ctr"/>
                      <a:endParaRPr lang="mn-MN" sz="20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4394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4104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-290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616295"/>
                  </a:ext>
                </a:extLst>
              </a:tr>
              <a:tr h="464885">
                <a:tc>
                  <a:txBody>
                    <a:bodyPr/>
                    <a:lstStyle/>
                    <a:p>
                      <a:pPr lvl="0" algn="l" rtl="0" fontAlgn="ctr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Гэрийн идэвхитэй хяналт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5007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4790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-217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4885">
                <a:tc>
                  <a:txBody>
                    <a:bodyPr/>
                    <a:lstStyle/>
                    <a:p>
                      <a:pPr lvl="0" algn="l" rtl="0" fontAlgn="ctr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Гэрийн дуудлага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-105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94B1835-63AF-6B70-A455-B9A026AC56C3}"/>
              </a:ext>
            </a:extLst>
          </p:cNvPr>
          <p:cNvSpPr txBox="1"/>
          <p:nvPr/>
        </p:nvSpPr>
        <p:spPr>
          <a:xfrm>
            <a:off x="228600" y="5715000"/>
            <a:ext cx="86867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mn-M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Өмнөх оны мөн үеэс нийт үзлэг өссөн, үүнд амбулаторийн үзлэг болон урьдчилан сэргийлэх үзлэг өссөн байна. ЭМТ-ийн урьдчилан сэргийлэх үзлэг – 12.6 хувьтай байна.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 advTm="300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 хүртэлх насны хүүхдийн эндэгдэл</a:t>
            </a:r>
            <a:r>
              <a:rPr lang="mn-M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/1000 амьд төрөлтөнд, дүүргүүдийн байршлаар/</a:t>
            </a:r>
            <a:endParaRPr lang="en-US" sz="2200" dirty="0">
              <a:solidFill>
                <a:srgbClr val="002060"/>
              </a:solidFill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F16B3AA-F05E-5327-B473-1AF3042368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8192955"/>
              </p:ext>
            </p:extLst>
          </p:nvPr>
        </p:nvGraphicFramePr>
        <p:xfrm>
          <a:off x="304800" y="1397000"/>
          <a:ext cx="8686800" cy="5186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Халдварт өвчин  </a:t>
            </a:r>
            <a:b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10000 </a:t>
            </a:r>
            <a:r>
              <a:rPr lang="mn-MN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хүн амд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US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CAD0C36-1E9C-C06B-E7C5-CE705C111A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7339820"/>
              </p:ext>
            </p:extLst>
          </p:nvPr>
        </p:nvGraphicFramePr>
        <p:xfrm>
          <a:off x="228600" y="1219200"/>
          <a:ext cx="8610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A8DFD16-13E3-BA13-C329-3C469215BD98}"/>
              </a:ext>
            </a:extLst>
          </p:cNvPr>
          <p:cNvSpPr txBox="1"/>
          <p:nvPr/>
        </p:nvSpPr>
        <p:spPr>
          <a:xfrm>
            <a:off x="228600" y="5867400"/>
            <a:ext cx="868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Салхинцэцэг өвчний 32 шинэ тохиолдол бүртгэгдсэн тул цочмог халдварт өвчин 3.1 промиллоор өссөн байна.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 advTm="300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1865"/>
            <a:ext cx="8229600" cy="1087335"/>
          </a:xfrm>
        </p:spPr>
        <p:txBody>
          <a:bodyPr>
            <a:normAutofit/>
          </a:bodyPr>
          <a:lstStyle/>
          <a:p>
            <a:r>
              <a:rPr lang="mn-MN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БЗДХ 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/10000 </a:t>
            </a:r>
            <a:r>
              <a:rPr lang="mn-MN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хүн амд/  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mn-MN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b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dirty="0">
              <a:solidFill>
                <a:srgbClr val="002060"/>
              </a:solidFill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B6ABB88-81EA-A628-18D8-126654FF0E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24725417"/>
              </p:ext>
            </p:extLst>
          </p:nvPr>
        </p:nvGraphicFramePr>
        <p:xfrm>
          <a:off x="152400" y="914400"/>
          <a:ext cx="85344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Autofit/>
          </a:bodyPr>
          <a:lstStyle/>
          <a:p>
            <a:pPr algn="ctr"/>
            <a:r>
              <a:rPr lang="mn-M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Цочмог халдварт өвчин,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mn-MN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Бодит тоогоор/</a:t>
            </a:r>
            <a:endParaRPr lang="en-US" sz="2000" dirty="0">
              <a:solidFill>
                <a:srgbClr val="00206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6394443"/>
              </p:ext>
            </p:extLst>
          </p:nvPr>
        </p:nvGraphicFramePr>
        <p:xfrm>
          <a:off x="228601" y="838200"/>
          <a:ext cx="8686799" cy="5943592"/>
        </p:xfrm>
        <a:graphic>
          <a:graphicData uri="http://schemas.openxmlformats.org/drawingml/2006/table">
            <a:tbl>
              <a:tblPr/>
              <a:tblGrid>
                <a:gridCol w="3326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96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91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13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3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0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Үзүүлэлт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2024.03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2025.03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0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Өсөлт бууралт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Цочмог халдварт өвчин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Цусан суулга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Халдварт шар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Салхин цэцэг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Ковид-19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Гар хөл амны өвчин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Сальмонеллез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Боом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Хачигт рикеттиоз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Рож / ёлом/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Скарлатин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Хоолны</a:t>
                      </a:r>
                      <a:r>
                        <a:rPr lang="mn-MN" sz="2000" b="1" i="0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 хордлого</a:t>
                      </a:r>
                      <a:endParaRPr lang="mn-MN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Краснух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 advTm="300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n-MN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Бүртгэгдсэн халдварт өвчин     </a:t>
            </a:r>
            <a:r>
              <a:rPr lang="mn-MN" sz="2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/10000 хүн амд, дүүргийн байршлаар/</a:t>
            </a:r>
            <a:endParaRPr lang="en-US" sz="2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44103550-640B-1FE3-9D2B-5015E1C22A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416854"/>
              </p:ext>
            </p:extLst>
          </p:nvPr>
        </p:nvGraphicFramePr>
        <p:xfrm>
          <a:off x="152400" y="1397000"/>
          <a:ext cx="8991600" cy="5186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52400" y="228601"/>
            <a:ext cx="8839200" cy="1219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Умайн хүзүүний өмөнгийн эрт илрүүлгийн үзлэгт хамрагдсан хүний тоо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259A807-9EB3-34CE-6A20-FED8A1DA28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05005712"/>
              </p:ext>
            </p:extLst>
          </p:nvPr>
        </p:nvGraphicFramePr>
        <p:xfrm>
          <a:off x="533400" y="1397000"/>
          <a:ext cx="83058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228601"/>
            <a:ext cx="9144000" cy="1295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Хөхний өмөнгийн эрт илрүүлгийн үзлэгт хамрагдсан хүний тоо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0BA51A8-0B33-18C3-2804-2071248C29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4570853"/>
              </p:ext>
            </p:extLst>
          </p:nvPr>
        </p:nvGraphicFramePr>
        <p:xfrm>
          <a:off x="533400" y="1752600"/>
          <a:ext cx="83058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28600" y="0"/>
            <a:ext cx="868680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Артерийн гипертензи өвчний эрт илрүүлгийн үзлэгт хамрагдсан хүний тоо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2460F0C-A948-6CD6-60E7-BC243264B9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18648571"/>
              </p:ext>
            </p:extLst>
          </p:nvPr>
        </p:nvGraphicFramePr>
        <p:xfrm>
          <a:off x="609600" y="1371600"/>
          <a:ext cx="83058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048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Чихрийн шижин өвчний эрт илрүүлгийн үзлэгт хамрагдсан хүний тоо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6F965D5-74BC-2576-BB2E-BC1C07946A2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8906479"/>
              </p:ext>
            </p:extLst>
          </p:nvPr>
        </p:nvGraphicFramePr>
        <p:xfrm>
          <a:off x="304800" y="1295400"/>
          <a:ext cx="85344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" y="304800"/>
            <a:ext cx="83820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Элэгний өмөнгийн эрт илрүүлгийн үзлэгт хамрагдсан хүний тоо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3D13C4A-3348-229B-36AA-31F048B5D7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0997559"/>
              </p:ext>
            </p:extLst>
          </p:nvPr>
        </p:nvGraphicFramePr>
        <p:xfrm>
          <a:off x="457200" y="1397000"/>
          <a:ext cx="8382000" cy="530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mn-MN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Үзлэгийн задаргаа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296312971"/>
              </p:ext>
            </p:extLst>
          </p:nvPr>
        </p:nvGraphicFramePr>
        <p:xfrm>
          <a:off x="228600" y="1905000"/>
          <a:ext cx="52578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0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4959873"/>
              </p:ext>
            </p:extLst>
          </p:nvPr>
        </p:nvGraphicFramePr>
        <p:xfrm>
          <a:off x="990600" y="1397000"/>
          <a:ext cx="7315200" cy="477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50D3EC66-2172-1C0E-C157-C9301E4501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031442"/>
              </p:ext>
            </p:extLst>
          </p:nvPr>
        </p:nvGraphicFramePr>
        <p:xfrm>
          <a:off x="685800" y="1397000"/>
          <a:ext cx="7620000" cy="500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spd="slow" advClick="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mn-MN" sz="3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ХБӨ эрт илрүүлгийн үзлэгийг бусад дүүрэгтэй харьцуулсан байдал </a:t>
            </a:r>
            <a:r>
              <a:rPr lang="mn-MN" sz="31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/20</a:t>
            </a:r>
            <a:r>
              <a:rPr lang="en-US" sz="31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25.0</a:t>
            </a:r>
            <a:r>
              <a:rPr lang="mn-MN" sz="31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1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31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сар/</a:t>
            </a:r>
            <a:endParaRPr lang="en-US" sz="31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BEEB0EC-A12C-D8B6-5CC3-4699CED1FD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5130602"/>
              </p:ext>
            </p:extLst>
          </p:nvPr>
        </p:nvGraphicFramePr>
        <p:xfrm>
          <a:off x="152400" y="1397000"/>
          <a:ext cx="8763000" cy="492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Эрт илрүүлгийн үзлэгийг өмнөх оны мөн үетэй харьцуулсан байдал, хувиар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A1B4BB9-58AA-4969-973A-878DCBF05F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8671969"/>
              </p:ext>
            </p:extLst>
          </p:nvPr>
        </p:nvGraphicFramePr>
        <p:xfrm>
          <a:off x="457200" y="1295400"/>
          <a:ext cx="8229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C5B5D66-F63E-FAA7-9AF4-37BC29B1FC4C}"/>
              </a:ext>
            </a:extLst>
          </p:cNvPr>
          <p:cNvSpPr txBox="1"/>
          <p:nvPr/>
        </p:nvSpPr>
        <p:spPr>
          <a:xfrm>
            <a:off x="457200" y="5715000"/>
            <a:ext cx="822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mn-M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Өмнөх онуудтай харьцуулахад эрт илрүүлгийн үзүүлэлтүүд буурсан, хөх, умайн хүзүүний өмөнгийн эрт илрүүлэг харьцангуй буурсанд анхаарч ажиллах хэрэгтэй байна.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581"/>
            <a:ext cx="9143999" cy="6865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Нийт үзлэгт урьдчилан сэргийлэх үзлэгийн хувь </a:t>
            </a:r>
            <a:b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mn-MN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2025 оны 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mn-MN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сарын байдлаар, дүүргээр/</a:t>
            </a:r>
            <a:endParaRPr lang="en-US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7340DFF-28E6-083F-6725-FE39FFA7EC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36109731"/>
              </p:ext>
            </p:extLst>
          </p:nvPr>
        </p:nvGraphicFramePr>
        <p:xfrm>
          <a:off x="228600" y="1600200"/>
          <a:ext cx="87630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 advClick="0" advTm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401762"/>
          </a:xfrm>
        </p:spPr>
        <p:txBody>
          <a:bodyPr>
            <a:normAutofit fontScale="90000"/>
          </a:bodyPr>
          <a:lstStyle/>
          <a:p>
            <a:r>
              <a:rPr lang="mn-M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ӨЭМТ-ийн үзлэгт гэрийн идэвхтэй хяналтын үзлэгийн эзлэх хувь</a:t>
            </a:r>
            <a:br>
              <a:rPr lang="mn-M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2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/2025 оны эхний 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mn-MN" sz="2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сарын байдлаар дүүргээр/</a:t>
            </a:r>
            <a:endParaRPr lang="en-US" sz="3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1A8958D-134C-63A4-BF1D-34F89A536D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625911"/>
              </p:ext>
            </p:extLst>
          </p:nvPr>
        </p:nvGraphicFramePr>
        <p:xfrm>
          <a:off x="228600" y="1981200"/>
          <a:ext cx="87630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mn-MN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Амбулаторийн</a:t>
            </a:r>
            <a:r>
              <a:rPr lang="mn-MN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өвчлөл</a:t>
            </a:r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611864"/>
              </p:ext>
            </p:extLst>
          </p:nvPr>
        </p:nvGraphicFramePr>
        <p:xfrm>
          <a:off x="304798" y="1142996"/>
          <a:ext cx="8610600" cy="5334001"/>
        </p:xfrm>
        <a:graphic>
          <a:graphicData uri="http://schemas.openxmlformats.org/drawingml/2006/table">
            <a:tbl>
              <a:tblPr/>
              <a:tblGrid>
                <a:gridCol w="4678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07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07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07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29798"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4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Үзүүлэлт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2024.03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2025.03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4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Өсөлт бууралт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4715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Бүртгэгдсэн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mn-MN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халдварт</a:t>
                      </a:r>
                      <a:r>
                        <a:rPr lang="mn-MN" sz="2400" b="1" i="0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 бус</a:t>
                      </a:r>
                      <a:r>
                        <a:rPr lang="mn-MN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өвчлөл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1891</a:t>
                      </a:r>
                      <a:endParaRPr lang="mn-MN" sz="2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-579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987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Шинэ 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-265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987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Хуучин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-314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987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Осол гэмтэл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60</a:t>
                      </a:r>
                      <a:endParaRPr lang="mn-MN" sz="2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987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Хорт</a:t>
                      </a:r>
                      <a:r>
                        <a:rPr lang="mn-MN" sz="2400" b="1" i="0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 х</a:t>
                      </a:r>
                      <a:r>
                        <a:rPr lang="mn-MN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авдрын</a:t>
                      </a:r>
                      <a:r>
                        <a:rPr lang="mn-MN" sz="2400" b="1" i="0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 өвчлөл</a:t>
                      </a:r>
                      <a:endParaRPr lang="mn-MN" sz="2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 advTm="3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116666"/>
              </p:ext>
            </p:extLst>
          </p:nvPr>
        </p:nvGraphicFramePr>
        <p:xfrm>
          <a:off x="228600" y="1295402"/>
          <a:ext cx="8763000" cy="4142974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95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3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3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9012">
                <a:tc>
                  <a:txBody>
                    <a:bodyPr/>
                    <a:lstStyle/>
                    <a:p>
                      <a:pPr algn="ctr"/>
                      <a:r>
                        <a:rPr lang="mn-MN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Өвчний ангилал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Амбулатори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Стационар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328">
                <a:tc>
                  <a:txBody>
                    <a:bodyPr/>
                    <a:lstStyle/>
                    <a:p>
                      <a:r>
                        <a:rPr lang="mn-MN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n-MN" b="1" dirty="0">
                          <a:latin typeface="Times New Roman" pitchFamily="18" charset="0"/>
                          <a:cs typeface="Times New Roman" pitchFamily="18" charset="0"/>
                        </a:rPr>
                        <a:t>Амьсгалын тогтолцооны өвчлөл /</a:t>
                      </a:r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J00-J99/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b="1" dirty="0">
                          <a:latin typeface="Times New Roman" pitchFamily="18" charset="0"/>
                          <a:cs typeface="Times New Roman" pitchFamily="18" charset="0"/>
                        </a:rPr>
                        <a:t>130</a:t>
                      </a:r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.7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214.8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328">
                <a:tc>
                  <a:txBody>
                    <a:bodyPr/>
                    <a:lstStyle/>
                    <a:p>
                      <a:r>
                        <a:rPr lang="mn-MN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b="1" dirty="0">
                          <a:latin typeface="Times New Roman" pitchFamily="18" charset="0"/>
                          <a:cs typeface="Times New Roman" pitchFamily="18" charset="0"/>
                        </a:rPr>
                        <a:t>Зүрх судасны тогтолцооны өвчлөл/</a:t>
                      </a:r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I00-I99/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60.4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74.1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0818">
                <a:tc>
                  <a:txBody>
                    <a:bodyPr/>
                    <a:lstStyle/>
                    <a:p>
                      <a:r>
                        <a:rPr lang="mn-MN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n-MN" b="1" dirty="0">
                          <a:latin typeface="Times New Roman" pitchFamily="18" charset="0"/>
                          <a:cs typeface="Times New Roman" pitchFamily="18" charset="0"/>
                        </a:rPr>
                        <a:t>Хоол боловсруулах тогтолцооны өвчлөл/</a:t>
                      </a:r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K00-K9</a:t>
                      </a:r>
                      <a:r>
                        <a:rPr lang="mn-MN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58.4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47.7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4328">
                <a:tc>
                  <a:txBody>
                    <a:bodyPr/>
                    <a:lstStyle/>
                    <a:p>
                      <a:r>
                        <a:rPr lang="mn-MN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n-MN" sz="1800" b="1" kern="1200" dirty="0">
                          <a:latin typeface="Times New Roman" pitchFamily="18" charset="0"/>
                          <a:cs typeface="Times New Roman" pitchFamily="18" charset="0"/>
                        </a:rPr>
                        <a:t>Мэдрэлийн тогтолцооны өвчин/G00-G99/</a:t>
                      </a:r>
                      <a:endParaRPr lang="en-US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23.7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22.9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328">
                <a:tc>
                  <a:txBody>
                    <a:bodyPr/>
                    <a:lstStyle/>
                    <a:p>
                      <a:r>
                        <a:rPr lang="mn-MN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Гэмтэл, хордлого, гадны шалтгаант бусад эмгэг /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S00-T98/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85.8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20.9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4328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b="1" dirty="0">
                          <a:latin typeface="Times New Roman" pitchFamily="18" charset="0"/>
                          <a:cs typeface="Times New Roman" pitchFamily="18" charset="0"/>
                        </a:rPr>
                        <a:t>Яс булчингийн тогтолцоо, холбох эдийн өвчин/М00-М99/</a:t>
                      </a:r>
                      <a:endParaRPr lang="en-US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7.2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31.2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457200" y="22860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Өвчлөлийн тэргүүлэх шалтгаан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/10000 хүн амд/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7173231"/>
              </p:ext>
            </p:extLst>
          </p:nvPr>
        </p:nvGraphicFramePr>
        <p:xfrm>
          <a:off x="304800" y="5867400"/>
          <a:ext cx="8686800" cy="53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II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III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IV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V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867E102-8BC4-EC01-6366-3ED3B5BDC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mn-M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Осол, гэмтлийн өвчлөл, нас баралт</a:t>
            </a:r>
            <a:br>
              <a:rPr lang="mn-M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2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/2025 оны эхний 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mn-MN" sz="2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сарын байдлаар/</a:t>
            </a:r>
            <a:endParaRPr lang="en-US" sz="3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17D1F55-D8A0-4BA4-E010-2500F8A917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7856789"/>
              </p:ext>
            </p:extLst>
          </p:nvPr>
        </p:nvGraphicFramePr>
        <p:xfrm>
          <a:off x="152400" y="1295400"/>
          <a:ext cx="8839199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F7EF558-A8AC-7B1A-5724-1D34487ACF92}"/>
              </a:ext>
            </a:extLst>
          </p:cNvPr>
          <p:cNvSpPr txBox="1"/>
          <p:nvPr/>
        </p:nvSpPr>
        <p:spPr>
          <a:xfrm>
            <a:off x="152399" y="6019800"/>
            <a:ext cx="8839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mn-MN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Осол гэмтэл, гадны шалтгаант өвчлөл, нас баралтын 35 орчим хувийг эмэгтэйчүүд эзэлж байна. Нохойд хазуулах тохиолдол жилдээ 50 гаруй бүртгэгдэг.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52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mn-MN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Стационарын</a:t>
            </a:r>
            <a:r>
              <a:rPr lang="mn-MN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орны</a:t>
            </a:r>
            <a:r>
              <a:rPr lang="mn-MN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үзүүлэлт</a:t>
            </a:r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8895032"/>
              </p:ext>
            </p:extLst>
          </p:nvPr>
        </p:nvGraphicFramePr>
        <p:xfrm>
          <a:off x="304800" y="990601"/>
          <a:ext cx="8534400" cy="4678069"/>
        </p:xfrm>
        <a:graphic>
          <a:graphicData uri="http://schemas.openxmlformats.org/drawingml/2006/table">
            <a:tbl>
              <a:tblPr/>
              <a:tblGrid>
                <a:gridCol w="42523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7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73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73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1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4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Үзүүлэлт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2024.03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2025.03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24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Өсөлт бууралт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243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Орны тоо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243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Ор хоног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17438</a:t>
                      </a:r>
                      <a:endParaRPr lang="mn-MN" sz="24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16588</a:t>
                      </a:r>
                      <a:endParaRPr lang="mn-MN" sz="24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FontTx/>
                        <a:buNone/>
                      </a:pP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-850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243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Дундаж ор хоног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243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Орны эргэлт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9.81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10.53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0.72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243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Орны фонд ашиглалт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68.92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73.72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3255393"/>
                  </a:ext>
                </a:extLst>
              </a:tr>
              <a:tr h="56243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Орны фонд ашиглалтын хувь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83.55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89.36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5.82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243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Эмчлүүлсэн өвчтөн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2483</a:t>
                      </a:r>
                      <a:endParaRPr lang="mn-MN" sz="24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2370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-113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8A3A2FC-0E59-3243-5321-AEFA62A175A2}"/>
              </a:ext>
            </a:extLst>
          </p:cNvPr>
          <p:cNvSpPr txBox="1"/>
          <p:nvPr/>
        </p:nvSpPr>
        <p:spPr>
          <a:xfrm>
            <a:off x="304800" y="5921514"/>
            <a:ext cx="853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mn-M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Хэвтүүлэн эмчлэх орны тоо буурсан тул орны фонд ашиглалт, орны эргэлт өссөн байна.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 advTm="3000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51096</TotalTime>
  <Words>931</Words>
  <Application>Microsoft Office PowerPoint</Application>
  <PresentationFormat>On-screen Show (4:3)</PresentationFormat>
  <Paragraphs>346</Paragraphs>
  <Slides>32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Times New Roman</vt:lpstr>
      <vt:lpstr>Office Theme</vt:lpstr>
      <vt:lpstr>PowerPoint Presentation</vt:lpstr>
      <vt:lpstr>Амбулаторийн үзлэг</vt:lpstr>
      <vt:lpstr>Үзлэгийн задаргаа</vt:lpstr>
      <vt:lpstr>Нийт үзлэгт урьдчилан сэргийлэх үзлэгийн хувь  /2025 оны 3 сарын байдлаар, дүүргээр/</vt:lpstr>
      <vt:lpstr>ӨЭМТ-ийн үзлэгт гэрийн идэвхтэй хяналтын үзлэгийн эзлэх хувь /2025 оны эхний 3 сарын байдлаар дүүргээр/</vt:lpstr>
      <vt:lpstr>Амбулаторийн өвчлөл</vt:lpstr>
      <vt:lpstr>PowerPoint Presentation</vt:lpstr>
      <vt:lpstr>Осол, гэмтлийн өвчлөл, нас баралт /2025 оны эхний 3 сарын байдлаар/</vt:lpstr>
      <vt:lpstr>Стационарын орны үзүүлэлт</vt:lpstr>
      <vt:lpstr>Төрөлт  / бодит тоогоор/</vt:lpstr>
      <vt:lpstr>Нийт төрөлт, харъяаллын бус </vt:lpstr>
      <vt:lpstr>Гэрийн төрөлт /дүүргүүдийн байршлаар, хувиар/</vt:lpstr>
      <vt:lpstr>Амьгүй төрөлт  /дүүргүүдийн байршлаар 1000 нийт төрөлтөнд/</vt:lpstr>
      <vt:lpstr>Хяналтгүй төрөлт   /дүүргүүдийн байршлаар, хувиар/</vt:lpstr>
      <vt:lpstr>Жирэмсний хяналт  / Бодит тоогоор /</vt:lpstr>
      <vt:lpstr>Жирэмсний эрт хяналтын хувь /дүүргүүдийн байршлаар/</vt:lpstr>
      <vt:lpstr>Нас баралт</vt:lpstr>
      <vt:lpstr>Нас баралтын шалтгаан  /хувиар/</vt:lpstr>
      <vt:lpstr>Нялхсын эндэгдэл                                   /1000 амьд төрөлтөнд, дүүргүүдийн байршлаар/</vt:lpstr>
      <vt:lpstr>5 хүртэлх насны хүүхдийн эндэгдэл /1000 амьд төрөлтөнд, дүүргүүдийн байршлаар/</vt:lpstr>
      <vt:lpstr>Халдварт өвчин   / 10000 хүн амд /</vt:lpstr>
      <vt:lpstr>БЗДХ /10000 хүн амд/                   </vt:lpstr>
      <vt:lpstr>Цочмог халдварт өвчин, /Бодит тоогоор/</vt:lpstr>
      <vt:lpstr>Бүртгэгдсэн халдварт өвчин     /10000 хүн амд, дүүргийн байршлаар/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ХБӨ эрт илрүүлгийн үзлэгийг бусад дүүрэгтэй харьцуулсан байдал /2025.03 сар/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Багануур дүүргийн эрүүл мэндийн үзүүлэлт</dc:title>
  <dc:creator>Owner</dc:creator>
  <cp:lastModifiedBy>Munkhchimeg</cp:lastModifiedBy>
  <cp:revision>4712</cp:revision>
  <dcterms:created xsi:type="dcterms:W3CDTF">2015-04-01T22:30:09Z</dcterms:created>
  <dcterms:modified xsi:type="dcterms:W3CDTF">2025-04-17T07:17:16Z</dcterms:modified>
</cp:coreProperties>
</file>