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charts/chart4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5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6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7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8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9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10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11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2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3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4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notesSlides/notesSlide3.xml" ContentType="application/vnd.openxmlformats-officedocument.presentationml.notesSlide+xml"/>
  <Override PartName="/ppt/charts/chart15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6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7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8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notesSlides/notesSlide4.xml" ContentType="application/vnd.openxmlformats-officedocument.presentationml.notesSlide+xml"/>
  <Override PartName="/ppt/charts/chart19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20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21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2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23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charts/chart24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notesMasterIdLst>
    <p:notesMasterId r:id="rId32"/>
  </p:notesMasterIdLst>
  <p:handoutMasterIdLst>
    <p:handoutMasterId r:id="rId33"/>
  </p:handoutMasterIdLst>
  <p:sldIdLst>
    <p:sldId id="355" r:id="rId2"/>
    <p:sldId id="431" r:id="rId3"/>
    <p:sldId id="396" r:id="rId4"/>
    <p:sldId id="437" r:id="rId5"/>
    <p:sldId id="438" r:id="rId6"/>
    <p:sldId id="362" r:id="rId7"/>
    <p:sldId id="277" r:id="rId8"/>
    <p:sldId id="289" r:id="rId9"/>
    <p:sldId id="439" r:id="rId10"/>
    <p:sldId id="440" r:id="rId11"/>
    <p:sldId id="441" r:id="rId12"/>
    <p:sldId id="332" r:id="rId13"/>
    <p:sldId id="442" r:id="rId14"/>
    <p:sldId id="319" r:id="rId15"/>
    <p:sldId id="432" r:id="rId16"/>
    <p:sldId id="443" r:id="rId17"/>
    <p:sldId id="444" r:id="rId18"/>
    <p:sldId id="278" r:id="rId19"/>
    <p:sldId id="376" r:id="rId20"/>
    <p:sldId id="344" r:id="rId21"/>
    <p:sldId id="445" r:id="rId22"/>
    <p:sldId id="433" r:id="rId23"/>
    <p:sldId id="434" r:id="rId24"/>
    <p:sldId id="411" r:id="rId25"/>
    <p:sldId id="412" r:id="rId26"/>
    <p:sldId id="426" r:id="rId27"/>
    <p:sldId id="446" r:id="rId28"/>
    <p:sldId id="407" r:id="rId29"/>
    <p:sldId id="448" r:id="rId30"/>
    <p:sldId id="417" r:id="rId3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787" autoAdjust="0"/>
    <p:restoredTop sz="93525" autoAdjust="0"/>
  </p:normalViewPr>
  <p:slideViewPr>
    <p:cSldViewPr>
      <p:cViewPr varScale="1">
        <p:scale>
          <a:sx n="64" d="100"/>
          <a:sy n="64" d="100"/>
        </p:scale>
        <p:origin x="1350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94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580" y="-96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Narmandakh\Desktop\munkhcimeg\2017%20&#1086;&#1085;\1-&#1088;%20&#1091;&#1083;&#1080;&#1088;&#1072;&#1083;\&#1089;&#1072;&#1088;&#1099;&#1085;%20&#1090;&#1086;&#1086;&#1085;%20&#1199;&#1079;&#1199;&#1199;&#1083;&#1101;&#1083;&#1090;.xlsx" TargetMode="Externa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Chart%20in%20Microsoft%20PowerPoint" TargetMode="Externa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6.xlsx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7.xlsx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8.xlsx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9.xlsx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0.xlsx"/><Relationship Id="rId2" Type="http://schemas.microsoft.com/office/2011/relationships/chartColorStyle" Target="colors22.xml"/><Relationship Id="rId1" Type="http://schemas.microsoft.com/office/2011/relationships/chartStyle" Target="style2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view3D>
      <c:rotX val="75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7083333333333326"/>
          <c:y val="0.11805555555555822"/>
          <c:w val="0.5083333333333333"/>
          <c:h val="0.84722222222222221"/>
        </c:manualLayout>
      </c:layout>
      <c:pie3DChart>
        <c:varyColors val="1"/>
        <c:dLbls>
          <c:showLegendKey val="0"/>
          <c:showVal val="1"/>
          <c:showCatName val="1"/>
          <c:showSerName val="0"/>
          <c:showPercent val="0"/>
          <c:showBubbleSize val="0"/>
          <c:showLeaderLines val="0"/>
        </c:dLbls>
      </c:pie3DChart>
    </c:plotArea>
    <c:plotVisOnly val="1"/>
    <c:dispBlanksAs val="zero"/>
    <c:showDLblsOverMax val="0"/>
  </c:chart>
  <c:txPr>
    <a:bodyPr/>
    <a:lstStyle/>
    <a:p>
      <a:pPr>
        <a:defRPr>
          <a:latin typeface="Times New Roman" pitchFamily="18" charset="0"/>
          <a:cs typeface="Times New Roman" pitchFamily="18" charset="0"/>
        </a:defRPr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2024.01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БГДЭМТ</c:v>
                </c:pt>
                <c:pt idx="1">
                  <c:v>БЗДЭМТ</c:v>
                </c:pt>
                <c:pt idx="2">
                  <c:v>СХДЭМТ</c:v>
                </c:pt>
                <c:pt idx="3">
                  <c:v>СБДЭМТ</c:v>
                </c:pt>
                <c:pt idx="4">
                  <c:v>ХУДЭМТ</c:v>
                </c:pt>
                <c:pt idx="5">
                  <c:v>ЧДЭМТ</c:v>
                </c:pt>
                <c:pt idx="6">
                  <c:v>БНДЭМТ</c:v>
                </c:pt>
                <c:pt idx="7">
                  <c:v>НДЭМТ</c:v>
                </c:pt>
                <c:pt idx="8">
                  <c:v>Дүүргийн дундаж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90.9</c:v>
                </c:pt>
                <c:pt idx="1">
                  <c:v>87.7</c:v>
                </c:pt>
                <c:pt idx="2">
                  <c:v>96</c:v>
                </c:pt>
                <c:pt idx="3">
                  <c:v>93.8</c:v>
                </c:pt>
                <c:pt idx="4">
                  <c:v>88.4</c:v>
                </c:pt>
                <c:pt idx="5">
                  <c:v>88.2</c:v>
                </c:pt>
                <c:pt idx="6">
                  <c:v>87.5</c:v>
                </c:pt>
                <c:pt idx="7">
                  <c:v>89.2</c:v>
                </c:pt>
                <c:pt idx="8">
                  <c:v>90.1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CC0-4FA6-BC63-262E8F7FD48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2025.01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БГДЭМТ</c:v>
                </c:pt>
                <c:pt idx="1">
                  <c:v>БЗДЭМТ</c:v>
                </c:pt>
                <c:pt idx="2">
                  <c:v>СХДЭМТ</c:v>
                </c:pt>
                <c:pt idx="3">
                  <c:v>СБДЭМТ</c:v>
                </c:pt>
                <c:pt idx="4">
                  <c:v>ХУДЭМТ</c:v>
                </c:pt>
                <c:pt idx="5">
                  <c:v>ЧДЭМТ</c:v>
                </c:pt>
                <c:pt idx="6">
                  <c:v>БНДЭМТ</c:v>
                </c:pt>
                <c:pt idx="7">
                  <c:v>НДЭМТ</c:v>
                </c:pt>
                <c:pt idx="8">
                  <c:v>Дүүргийн дундаж</c:v>
                </c:pt>
              </c:strCache>
            </c:strRef>
          </c:cat>
          <c:val>
            <c:numRef>
              <c:f>Sheet1!$C$2:$C$10</c:f>
              <c:numCache>
                <c:formatCode>General</c:formatCode>
                <c:ptCount val="9"/>
                <c:pt idx="0">
                  <c:v>93.2</c:v>
                </c:pt>
                <c:pt idx="1">
                  <c:v>91.2</c:v>
                </c:pt>
                <c:pt idx="2">
                  <c:v>91.4</c:v>
                </c:pt>
                <c:pt idx="3">
                  <c:v>91.5</c:v>
                </c:pt>
                <c:pt idx="4">
                  <c:v>91.8</c:v>
                </c:pt>
                <c:pt idx="5">
                  <c:v>94.1</c:v>
                </c:pt>
                <c:pt idx="6">
                  <c:v>95.5</c:v>
                </c:pt>
                <c:pt idx="7">
                  <c:v>93.7</c:v>
                </c:pt>
                <c:pt idx="8">
                  <c:v>92.6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CC0-4FA6-BC63-262E8F7FD48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459474696"/>
        <c:axId val="459475056"/>
        <c:axId val="0"/>
      </c:bar3DChart>
      <c:catAx>
        <c:axId val="4594746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459475056"/>
        <c:crosses val="autoZero"/>
        <c:auto val="1"/>
        <c:lblAlgn val="ctr"/>
        <c:lblOffset val="100"/>
        <c:noMultiLvlLbl val="0"/>
      </c:catAx>
      <c:valAx>
        <c:axId val="45947505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4594746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5209268951471231"/>
          <c:y val="6.4004318008636027E-2"/>
          <c:w val="0.23129831756568836"/>
          <c:h val="0.8530600711201422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3.1563707945597708E-2"/>
          <c:y val="7.6055946699187346E-2"/>
          <c:w val="0.87752720114531124"/>
          <c:h val="0.66132106063417162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1710-4002-9061-E00E9F8183F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1710-4002-9061-E00E9F8183F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1710-4002-9061-E00E9F8183F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1710-4002-9061-E00E9F8183F6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1710-4002-9061-E00E9F8183F6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1710-4002-9061-E00E9F8183F6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C60B-4EC2-ACEA-2B4D9D6246D9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F701-4F11-BF62-9373E50ADE75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1-E9A2-4344-8EE7-7E5E7CD4634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5"/>
                <c:pt idx="0">
                  <c:v>ЗСТӨ/I00-I99/</c:v>
                </c:pt>
                <c:pt idx="1">
                  <c:v>Хавдар/C00-C99/</c:v>
                </c:pt>
                <c:pt idx="2">
                  <c:v>АТӨ/J00-J99/</c:v>
                </c:pt>
                <c:pt idx="3">
                  <c:v>ОГ, гадны шалтгаан</c:v>
                </c:pt>
                <c:pt idx="4">
                  <c:v>ХБТӨ/K00-K99/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28.6</c:v>
                </c:pt>
                <c:pt idx="1">
                  <c:v>28.6</c:v>
                </c:pt>
                <c:pt idx="2">
                  <c:v>7.1</c:v>
                </c:pt>
                <c:pt idx="3">
                  <c:v>21.4</c:v>
                </c:pt>
                <c:pt idx="4">
                  <c:v>14.3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06E-4F9D-AB89-6E1E51CD23A5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6.1838510343687356E-2"/>
          <c:y val="0.7648012244052993"/>
          <c:w val="0.91306838613677233"/>
          <c:h val="0.2206489486460951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8919314773153357E-2"/>
          <c:y val="2.6315789473684209E-2"/>
          <c:w val="0.97496625421822281"/>
          <c:h val="0.6647521003654447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2024.01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БГДЭМТ</c:v>
                </c:pt>
                <c:pt idx="1">
                  <c:v>БЗДЭМТ</c:v>
                </c:pt>
                <c:pt idx="2">
                  <c:v>СХДЭМТ</c:v>
                </c:pt>
                <c:pt idx="3">
                  <c:v>СБДЭМТ</c:v>
                </c:pt>
                <c:pt idx="4">
                  <c:v>ХУДЭМТ</c:v>
                </c:pt>
                <c:pt idx="5">
                  <c:v>ЧДЭМТ</c:v>
                </c:pt>
                <c:pt idx="6">
                  <c:v>БНДЭМТ</c:v>
                </c:pt>
                <c:pt idx="7">
                  <c:v>НДЭМТ</c:v>
                </c:pt>
                <c:pt idx="8">
                  <c:v>БХДЭМТ</c:v>
                </c:pt>
                <c:pt idx="9">
                  <c:v>Дүүргийн дундаж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15.2</c:v>
                </c:pt>
                <c:pt idx="1">
                  <c:v>3.7</c:v>
                </c:pt>
                <c:pt idx="2">
                  <c:v>18.899999999999999</c:v>
                </c:pt>
                <c:pt idx="3">
                  <c:v>0</c:v>
                </c:pt>
                <c:pt idx="4">
                  <c:v>7.9</c:v>
                </c:pt>
                <c:pt idx="5">
                  <c:v>6.2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9.1999999999999993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E2-46DA-BD7B-4E7D7C9BAE2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2025.01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БГДЭМТ</c:v>
                </c:pt>
                <c:pt idx="1">
                  <c:v>БЗДЭМТ</c:v>
                </c:pt>
                <c:pt idx="2">
                  <c:v>СХДЭМТ</c:v>
                </c:pt>
                <c:pt idx="3">
                  <c:v>СБДЭМТ</c:v>
                </c:pt>
                <c:pt idx="4">
                  <c:v>ХУДЭМТ</c:v>
                </c:pt>
                <c:pt idx="5">
                  <c:v>ЧДЭМТ</c:v>
                </c:pt>
                <c:pt idx="6">
                  <c:v>БНДЭМТ</c:v>
                </c:pt>
                <c:pt idx="7">
                  <c:v>НДЭМТ</c:v>
                </c:pt>
                <c:pt idx="8">
                  <c:v>БХДЭМТ</c:v>
                </c:pt>
                <c:pt idx="9">
                  <c:v>Дүүргийн дундаж</c:v>
                </c:pt>
              </c:strCache>
            </c:strRef>
          </c:cat>
          <c:val>
            <c:numRef>
              <c:f>Sheet1!$C$2:$C$11</c:f>
              <c:numCache>
                <c:formatCode>General</c:formatCode>
                <c:ptCount val="10"/>
                <c:pt idx="0">
                  <c:v>10</c:v>
                </c:pt>
                <c:pt idx="1">
                  <c:v>12.1</c:v>
                </c:pt>
                <c:pt idx="2">
                  <c:v>20.3</c:v>
                </c:pt>
                <c:pt idx="3">
                  <c:v>17.8</c:v>
                </c:pt>
                <c:pt idx="4">
                  <c:v>15.1</c:v>
                </c:pt>
                <c:pt idx="5">
                  <c:v>15.1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15.2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5E2-46DA-BD7B-4E7D7C9BAE2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459472896"/>
        <c:axId val="459468216"/>
        <c:axId val="0"/>
      </c:bar3DChart>
      <c:catAx>
        <c:axId val="4594728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459468216"/>
        <c:crosses val="autoZero"/>
        <c:auto val="1"/>
        <c:lblAlgn val="ctr"/>
        <c:lblOffset val="100"/>
        <c:noMultiLvlLbl val="0"/>
      </c:catAx>
      <c:valAx>
        <c:axId val="45946821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4594728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2024.01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БГДЭМТ</c:v>
                </c:pt>
                <c:pt idx="1">
                  <c:v>БЗДЭМТ</c:v>
                </c:pt>
                <c:pt idx="2">
                  <c:v>СХДЭМТ</c:v>
                </c:pt>
                <c:pt idx="3">
                  <c:v>СБДЭМТ</c:v>
                </c:pt>
                <c:pt idx="4">
                  <c:v>ХУДЭМТ</c:v>
                </c:pt>
                <c:pt idx="5">
                  <c:v>ЧДЭМТ</c:v>
                </c:pt>
                <c:pt idx="6">
                  <c:v>БНДЭМТ</c:v>
                </c:pt>
                <c:pt idx="7">
                  <c:v>НДЭМТ</c:v>
                </c:pt>
                <c:pt idx="8">
                  <c:v>БХДЭМТ</c:v>
                </c:pt>
                <c:pt idx="9">
                  <c:v>Дүүргийн дундаж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15.2</c:v>
                </c:pt>
                <c:pt idx="1">
                  <c:v>11.1</c:v>
                </c:pt>
                <c:pt idx="2">
                  <c:v>23.1</c:v>
                </c:pt>
                <c:pt idx="3">
                  <c:v>6.8</c:v>
                </c:pt>
                <c:pt idx="4">
                  <c:v>11.5</c:v>
                </c:pt>
                <c:pt idx="5">
                  <c:v>6.2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13.1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CF0-4A0D-8866-8B26EA80442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2025.01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БГДЭМТ</c:v>
                </c:pt>
                <c:pt idx="1">
                  <c:v>БЗДЭМТ</c:v>
                </c:pt>
                <c:pt idx="2">
                  <c:v>СХДЭМТ</c:v>
                </c:pt>
                <c:pt idx="3">
                  <c:v>СБДЭМТ</c:v>
                </c:pt>
                <c:pt idx="4">
                  <c:v>ХУДЭМТ</c:v>
                </c:pt>
                <c:pt idx="5">
                  <c:v>ЧДЭМТ</c:v>
                </c:pt>
                <c:pt idx="6">
                  <c:v>БНДЭМТ</c:v>
                </c:pt>
                <c:pt idx="7">
                  <c:v>НДЭМТ</c:v>
                </c:pt>
                <c:pt idx="8">
                  <c:v>БХДЭМТ</c:v>
                </c:pt>
                <c:pt idx="9">
                  <c:v>Дүүргийн дундаж</c:v>
                </c:pt>
              </c:strCache>
            </c:strRef>
          </c:cat>
          <c:val>
            <c:numRef>
              <c:f>Sheet1!$C$2:$C$11</c:f>
              <c:numCache>
                <c:formatCode>General</c:formatCode>
                <c:ptCount val="10"/>
                <c:pt idx="0">
                  <c:v>10</c:v>
                </c:pt>
                <c:pt idx="1">
                  <c:v>14.2</c:v>
                </c:pt>
                <c:pt idx="2">
                  <c:v>27</c:v>
                </c:pt>
                <c:pt idx="3">
                  <c:v>17.8</c:v>
                </c:pt>
                <c:pt idx="4">
                  <c:v>15.1</c:v>
                </c:pt>
                <c:pt idx="5">
                  <c:v>25.3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17.100000000000001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CF0-4A0D-8866-8B26EA80442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459454896"/>
        <c:axId val="459462816"/>
        <c:axId val="0"/>
      </c:bar3DChart>
      <c:catAx>
        <c:axId val="4594548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459462816"/>
        <c:crosses val="autoZero"/>
        <c:auto val="1"/>
        <c:lblAlgn val="ctr"/>
        <c:lblOffset val="100"/>
        <c:noMultiLvlLbl val="0"/>
      </c:catAx>
      <c:valAx>
        <c:axId val="45946281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4594548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6224188790560472E-2"/>
          <c:y val="2.9569892473118281E-2"/>
          <c:w val="0.96755162241887904"/>
          <c:h val="0.7113800694268055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2024.01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Нийт халдларт өвчин</c:v>
                </c:pt>
                <c:pt idx="1">
                  <c:v>Бэлгийн замын халдварт өвчин</c:v>
                </c:pt>
                <c:pt idx="2">
                  <c:v>Цочмог халдварт өвчин</c:v>
                </c:pt>
                <c:pt idx="3">
                  <c:v>Сүрьеэ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9.3000000000000007</c:v>
                </c:pt>
                <c:pt idx="1">
                  <c:v>4.0999999999999996</c:v>
                </c:pt>
                <c:pt idx="2">
                  <c:v>5.0999999999999996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AA9-456C-84F2-5ABD0D6FE3A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2025.01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Нийт халдларт өвчин</c:v>
                </c:pt>
                <c:pt idx="1">
                  <c:v>Бэлгийн замын халдварт өвчин</c:v>
                </c:pt>
                <c:pt idx="2">
                  <c:v>Цочмог халдварт өвчин</c:v>
                </c:pt>
                <c:pt idx="3">
                  <c:v>Сүрьеэ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5.5</c:v>
                </c:pt>
                <c:pt idx="1">
                  <c:v>4.5</c:v>
                </c:pt>
                <c:pt idx="2">
                  <c:v>0.7</c:v>
                </c:pt>
                <c:pt idx="3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AA9-456C-84F2-5ABD0D6FE3A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04985696"/>
        <c:axId val="304988936"/>
        <c:axId val="0"/>
      </c:bar3DChart>
      <c:catAx>
        <c:axId val="3049856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304988936"/>
        <c:crosses val="autoZero"/>
        <c:auto val="1"/>
        <c:lblAlgn val="ctr"/>
        <c:lblOffset val="100"/>
        <c:noMultiLvlLbl val="0"/>
      </c:catAx>
      <c:valAx>
        <c:axId val="30498893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3049856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9477086381901377"/>
          <c:y val="0.90228515790364916"/>
          <c:w val="0.21045827236197245"/>
          <c:h val="8.158580983828633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636904761904762E-2"/>
          <c:y val="3.5947712418300651E-2"/>
          <c:w val="0.96726190476190477"/>
          <c:h val="0.71258401523338999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2024.01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Заг хүйтэн</c:v>
                </c:pt>
                <c:pt idx="1">
                  <c:v>Тэмбүү</c:v>
                </c:pt>
                <c:pt idx="2">
                  <c:v>Трихонониаз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2.7</c:v>
                </c:pt>
                <c:pt idx="1">
                  <c:v>1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EC9-48A2-BA4F-604BFA7D646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2025.01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1904761904761904E-2"/>
                  <c:y val="-1.11940298507462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6FF-4418-840F-0748505B8E5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Заг хүйтэн</c:v>
                </c:pt>
                <c:pt idx="1">
                  <c:v>Тэмбүү</c:v>
                </c:pt>
                <c:pt idx="2">
                  <c:v>Трихонониаз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1.7</c:v>
                </c:pt>
                <c:pt idx="1">
                  <c:v>1.7</c:v>
                </c:pt>
                <c:pt idx="2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EC9-48A2-BA4F-604BFA7D6465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УБ дундаж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Заг хүйтэн</c:v>
                </c:pt>
                <c:pt idx="1">
                  <c:v>Тэмбүү</c:v>
                </c:pt>
                <c:pt idx="2">
                  <c:v>Трихонониаз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1</c:v>
                </c:pt>
                <c:pt idx="1">
                  <c:v>1.8</c:v>
                </c:pt>
                <c:pt idx="2">
                  <c:v>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05B-44C4-BB68-F09465390D3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582370488"/>
        <c:axId val="582376248"/>
        <c:axId val="0"/>
      </c:bar3DChart>
      <c:catAx>
        <c:axId val="5823704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582376248"/>
        <c:crosses val="autoZero"/>
        <c:auto val="1"/>
        <c:lblAlgn val="ctr"/>
        <c:lblOffset val="100"/>
        <c:noMultiLvlLbl val="0"/>
      </c:catAx>
      <c:valAx>
        <c:axId val="58237624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823704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2024.01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БГДЭМТ</c:v>
                </c:pt>
                <c:pt idx="1">
                  <c:v>БЗДЭМТ</c:v>
                </c:pt>
                <c:pt idx="2">
                  <c:v>СХДЭМТ</c:v>
                </c:pt>
                <c:pt idx="3">
                  <c:v>СБДЭМТ</c:v>
                </c:pt>
                <c:pt idx="4">
                  <c:v>ХУДЭМТ</c:v>
                </c:pt>
                <c:pt idx="5">
                  <c:v>ЧДЭМТ</c:v>
                </c:pt>
                <c:pt idx="6">
                  <c:v>БНДЭМТ</c:v>
                </c:pt>
                <c:pt idx="7">
                  <c:v>НДЭМТ</c:v>
                </c:pt>
                <c:pt idx="8">
                  <c:v>БХДЭМТ</c:v>
                </c:pt>
                <c:pt idx="9">
                  <c:v>Дүүргийн дундаж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7.2</c:v>
                </c:pt>
                <c:pt idx="1">
                  <c:v>12.4</c:v>
                </c:pt>
                <c:pt idx="2">
                  <c:v>6.6</c:v>
                </c:pt>
                <c:pt idx="3">
                  <c:v>8.9</c:v>
                </c:pt>
                <c:pt idx="4">
                  <c:v>7.9</c:v>
                </c:pt>
                <c:pt idx="5">
                  <c:v>6.5</c:v>
                </c:pt>
                <c:pt idx="6">
                  <c:v>9.5</c:v>
                </c:pt>
                <c:pt idx="7">
                  <c:v>6.7</c:v>
                </c:pt>
                <c:pt idx="8">
                  <c:v>2.2000000000000002</c:v>
                </c:pt>
                <c:pt idx="9">
                  <c:v>8.6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169-44EE-A0E1-015E91764E1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2025.01</c:v>
                </c:pt>
              </c:strCache>
            </c:strRef>
          </c:tx>
          <c:spPr>
            <a:solidFill>
              <a:schemeClr val="accent6">
                <a:lumMod val="50000"/>
              </a:schemeClr>
            </a:solidFill>
            <a:ln>
              <a:noFill/>
            </a:ln>
            <a:effectLst/>
            <a:sp3d/>
          </c:spPr>
          <c:invertIfNegative val="0"/>
          <c:dLbls>
            <c:dLbl>
              <c:idx val="6"/>
              <c:layout>
                <c:manualLayout>
                  <c:x val="1.1299435028248588E-2"/>
                  <c:y val="2.617801047120370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445-4D88-B036-30BB4CFCC627}"/>
                </c:ext>
              </c:extLst>
            </c:dLbl>
            <c:dLbl>
              <c:idx val="9"/>
              <c:layout>
                <c:manualLayout>
                  <c:x val="9.887005649717515E-3"/>
                  <c:y val="-1.30890052356020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445-4D88-B036-30BB4CFCC62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БГДЭМТ</c:v>
                </c:pt>
                <c:pt idx="1">
                  <c:v>БЗДЭМТ</c:v>
                </c:pt>
                <c:pt idx="2">
                  <c:v>СХДЭМТ</c:v>
                </c:pt>
                <c:pt idx="3">
                  <c:v>СБДЭМТ</c:v>
                </c:pt>
                <c:pt idx="4">
                  <c:v>ХУДЭМТ</c:v>
                </c:pt>
                <c:pt idx="5">
                  <c:v>ЧДЭМТ</c:v>
                </c:pt>
                <c:pt idx="6">
                  <c:v>БНДЭМТ</c:v>
                </c:pt>
                <c:pt idx="7">
                  <c:v>НДЭМТ</c:v>
                </c:pt>
                <c:pt idx="8">
                  <c:v>БХДЭМТ</c:v>
                </c:pt>
                <c:pt idx="9">
                  <c:v>Дүүргийн дундаж</c:v>
                </c:pt>
              </c:strCache>
            </c:strRef>
          </c:cat>
          <c:val>
            <c:numRef>
              <c:f>Sheet1!$C$2:$C$11</c:f>
              <c:numCache>
                <c:formatCode>General</c:formatCode>
                <c:ptCount val="10"/>
                <c:pt idx="0">
                  <c:v>8.6</c:v>
                </c:pt>
                <c:pt idx="1">
                  <c:v>12.5</c:v>
                </c:pt>
                <c:pt idx="2">
                  <c:v>7.9</c:v>
                </c:pt>
                <c:pt idx="3">
                  <c:v>9.6</c:v>
                </c:pt>
                <c:pt idx="4">
                  <c:v>6.9</c:v>
                </c:pt>
                <c:pt idx="5">
                  <c:v>9.1</c:v>
                </c:pt>
                <c:pt idx="6">
                  <c:v>6.2</c:v>
                </c:pt>
                <c:pt idx="7">
                  <c:v>3</c:v>
                </c:pt>
                <c:pt idx="8">
                  <c:v>2.2999999999999998</c:v>
                </c:pt>
                <c:pt idx="9">
                  <c:v>10.5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169-44EE-A0E1-015E91764E1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59470736"/>
        <c:axId val="459471096"/>
        <c:axId val="0"/>
      </c:bar3DChart>
      <c:catAx>
        <c:axId val="4594707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459471096"/>
        <c:crosses val="autoZero"/>
        <c:auto val="1"/>
        <c:lblAlgn val="ctr"/>
        <c:lblOffset val="100"/>
        <c:noMultiLvlLbl val="0"/>
      </c:catAx>
      <c:valAx>
        <c:axId val="45947109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4594707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6819571865443424E-2"/>
          <c:y val="2.9729729729729731E-2"/>
          <c:w val="0.96636085626911317"/>
          <c:h val="0.746082996382209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Хамрагдах ёстой</c:v>
                </c:pt>
              </c:strCache>
            </c:strRef>
          </c:tx>
          <c:spPr>
            <a:solidFill>
              <a:schemeClr val="accent1">
                <a:lumMod val="50000"/>
              </a:schemeClr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2944983818770227E-2"/>
                  <c:y val="-2.97297297297297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30F-4B7A-AAE7-10DC34B8D8FB}"/>
                </c:ext>
              </c:extLst>
            </c:dLbl>
            <c:dLbl>
              <c:idx val="1"/>
              <c:layout>
                <c:manualLayout>
                  <c:x val="3.2362459546925568E-3"/>
                  <c:y val="-2.43243243243243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30F-4B7A-AAE7-10DC34B8D8FB}"/>
                </c:ext>
              </c:extLst>
            </c:dLbl>
            <c:dLbl>
              <c:idx val="2"/>
              <c:layout>
                <c:manualLayout>
                  <c:x val="1.2944983818770227E-2"/>
                  <c:y val="-2.9729729729729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30F-4B7A-AAE7-10DC34B8D8F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Энэрэлт-Өлзий</c:v>
                </c:pt>
                <c:pt idx="1">
                  <c:v>Энх-Өрх</c:v>
                </c:pt>
                <c:pt idx="2">
                  <c:v>Биваангирд</c:v>
                </c:pt>
                <c:pt idx="3">
                  <c:v>Нийт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666</c:v>
                </c:pt>
                <c:pt idx="1">
                  <c:v>855</c:v>
                </c:pt>
                <c:pt idx="2">
                  <c:v>592</c:v>
                </c:pt>
                <c:pt idx="3">
                  <c:v>2113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30F-4B7A-AAE7-10DC34B8D8F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Хамрагдсан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3.3980582524271788E-2"/>
                  <c:y val="-1.3513513513513514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29/4.3%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D30F-4B7A-AAE7-10DC34B8D8FB}"/>
                </c:ext>
              </c:extLst>
            </c:dLbl>
            <c:dLbl>
              <c:idx val="1"/>
              <c:layout>
                <c:manualLayout>
                  <c:x val="4.2071197411003236E-2"/>
                  <c:y val="-1.3513513513513514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90/10.5%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D30F-4B7A-AAE7-10DC34B8D8FB}"/>
                </c:ext>
              </c:extLst>
            </c:dLbl>
            <c:dLbl>
              <c:idx val="2"/>
              <c:layout>
                <c:manualLayout>
                  <c:x val="5.4392713525488211E-2"/>
                  <c:y val="-1.3513582677165355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95/16%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D30F-4B7A-AAE7-10DC34B8D8FB}"/>
                </c:ext>
              </c:extLst>
            </c:dLbl>
            <c:dLbl>
              <c:idx val="3"/>
              <c:layout>
                <c:manualLayout>
                  <c:x val="2.9126213592232893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214/10.1%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8FA9-4052-8238-C79B9EBF480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Энэрэлт-Өлзий</c:v>
                </c:pt>
                <c:pt idx="1">
                  <c:v>Энх-Өрх</c:v>
                </c:pt>
                <c:pt idx="2">
                  <c:v>Биваангирд</c:v>
                </c:pt>
                <c:pt idx="3">
                  <c:v>Нийт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29</c:v>
                </c:pt>
                <c:pt idx="1">
                  <c:v>90</c:v>
                </c:pt>
                <c:pt idx="2">
                  <c:v>95</c:v>
                </c:pt>
                <c:pt idx="3">
                  <c:v>214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30F-4B7A-AAE7-10DC34B8D8F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453990344"/>
        <c:axId val="453990704"/>
        <c:axId val="0"/>
      </c:bar3DChart>
      <c:catAx>
        <c:axId val="453990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453990704"/>
        <c:crosses val="autoZero"/>
        <c:auto val="1"/>
        <c:lblAlgn val="ctr"/>
        <c:lblOffset val="100"/>
        <c:noMultiLvlLbl val="0"/>
      </c:catAx>
      <c:valAx>
        <c:axId val="45399070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4539903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6819571865443424E-2"/>
          <c:y val="3.2163742690058478E-2"/>
          <c:w val="0.96636085626911317"/>
          <c:h val="0.7428383294193489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Хамрагдах ёстой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Энэрэлт-Өлзий</c:v>
                </c:pt>
                <c:pt idx="1">
                  <c:v>Энх-Өрх</c:v>
                </c:pt>
                <c:pt idx="2">
                  <c:v>Биваангирд</c:v>
                </c:pt>
                <c:pt idx="3">
                  <c:v>Нийт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2809</c:v>
                </c:pt>
                <c:pt idx="1">
                  <c:v>4030</c:v>
                </c:pt>
                <c:pt idx="2">
                  <c:v>2500</c:v>
                </c:pt>
                <c:pt idx="3">
                  <c:v>9339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2A4-483A-A629-5D39E9B0E47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Хамрагдсан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4.2662116040955662E-2"/>
                  <c:y val="-2.3391812865497075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394/14%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7A80-4B46-8561-7DAF25224EDA}"/>
                </c:ext>
              </c:extLst>
            </c:dLbl>
            <c:dLbl>
              <c:idx val="1"/>
              <c:layout>
                <c:manualLayout>
                  <c:x val="4.5871559633027525E-2"/>
                  <c:y val="2.9239766081871343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477/11.8%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9A31-47EB-B633-FFCC58DD6C03}"/>
                </c:ext>
              </c:extLst>
            </c:dLbl>
            <c:dLbl>
              <c:idx val="2"/>
              <c:layout>
                <c:manualLayout>
                  <c:x val="3.82262996941896E-2"/>
                  <c:y val="-1.4619883040935779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293/11.7%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7A80-4B46-8561-7DAF25224EDA}"/>
                </c:ext>
              </c:extLst>
            </c:dLbl>
            <c:dLbl>
              <c:idx val="3"/>
              <c:layout>
                <c:manualLayout>
                  <c:x val="6.1162079510703474E-2"/>
                  <c:y val="-3.8011695906432802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1164/12.5%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8CE3-4AF0-B64F-C4DA00C6AAF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Энэрэлт-Өлзий</c:v>
                </c:pt>
                <c:pt idx="1">
                  <c:v>Энх-Өрх</c:v>
                </c:pt>
                <c:pt idx="2">
                  <c:v>Биваангирд</c:v>
                </c:pt>
                <c:pt idx="3">
                  <c:v>Нийт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394</c:v>
                </c:pt>
                <c:pt idx="1">
                  <c:v>477</c:v>
                </c:pt>
                <c:pt idx="2">
                  <c:v>293</c:v>
                </c:pt>
                <c:pt idx="3">
                  <c:v>1164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2A4-483A-A629-5D39E9B0E47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582374808"/>
        <c:axId val="582376968"/>
        <c:axId val="0"/>
      </c:bar3DChart>
      <c:catAx>
        <c:axId val="5823748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582376968"/>
        <c:crosses val="autoZero"/>
        <c:auto val="1"/>
        <c:lblAlgn val="ctr"/>
        <c:lblOffset val="100"/>
        <c:noMultiLvlLbl val="0"/>
      </c:catAx>
      <c:valAx>
        <c:axId val="58237696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823748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7083333333333326"/>
          <c:y val="0.11805555555555559"/>
          <c:w val="0.5083333333333333"/>
          <c:h val="0.84722222222222221"/>
        </c:manualLayout>
      </c:layout>
      <c:pieChart>
        <c:varyColors val="1"/>
        <c:dLbls>
          <c:showLegendKey val="0"/>
          <c:showVal val="1"/>
          <c:showCatName val="1"/>
          <c:showSerName val="0"/>
          <c:showPercent val="0"/>
          <c:showBubbleSize val="0"/>
          <c:showLeaderLines val="0"/>
        </c:dLbls>
        <c:firstSliceAng val="0"/>
      </c:pieChart>
    </c:plotArea>
    <c:plotVisOnly val="1"/>
    <c:dispBlanksAs val="zero"/>
    <c:showDLblsOverMax val="0"/>
  </c:chart>
  <c:txPr>
    <a:bodyPr/>
    <a:lstStyle/>
    <a:p>
      <a:pPr>
        <a:defRPr sz="1600">
          <a:latin typeface="Times New Roman" pitchFamily="18" charset="0"/>
          <a:cs typeface="Times New Roman" pitchFamily="18" charset="0"/>
        </a:defRPr>
      </a:pPr>
      <a:endParaRPr lang="en-US"/>
    </a:p>
  </c:tx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6819571865443424E-2"/>
          <c:y val="2.8205128205128206E-2"/>
          <c:w val="0.96636085626911317"/>
          <c:h val="0.75059842519685038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Хамрагдах ёстой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Энэрэлт-Өлзий</c:v>
                </c:pt>
                <c:pt idx="1">
                  <c:v>Биваангирд</c:v>
                </c:pt>
                <c:pt idx="2">
                  <c:v>Энх-Өрх</c:v>
                </c:pt>
                <c:pt idx="3">
                  <c:v>Нийт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5506</c:v>
                </c:pt>
                <c:pt idx="1">
                  <c:v>4901</c:v>
                </c:pt>
                <c:pt idx="2">
                  <c:v>8120</c:v>
                </c:pt>
                <c:pt idx="3">
                  <c:v>18527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41A-4D84-9F10-27D0255F9C2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Хамрагдсан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2.9051987767584098E-2"/>
                  <c:y val="-1.2820512820512914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878/15.9%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7C83-46FF-B9E4-04B719B7BC2A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622/12.7%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5BB8-46C9-864A-5F016BDAEF58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965/11.9%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7C83-46FF-B9E4-04B719B7BC2A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dirty="0"/>
                      <a:t>965/13.3%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B58C-492C-9E31-0766EDC793C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Энэрэлт-Өлзий</c:v>
                </c:pt>
                <c:pt idx="1">
                  <c:v>Биваангирд</c:v>
                </c:pt>
                <c:pt idx="2">
                  <c:v>Энх-Өрх</c:v>
                </c:pt>
                <c:pt idx="3">
                  <c:v>Нийт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878</c:v>
                </c:pt>
                <c:pt idx="1">
                  <c:v>622</c:v>
                </c:pt>
                <c:pt idx="2">
                  <c:v>965</c:v>
                </c:pt>
                <c:pt idx="3">
                  <c:v>2465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41A-4D84-9F10-27D0255F9C2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452462024"/>
        <c:axId val="452462744"/>
        <c:axId val="0"/>
      </c:bar3DChart>
      <c:catAx>
        <c:axId val="4524620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452462744"/>
        <c:crosses val="autoZero"/>
        <c:auto val="1"/>
        <c:lblAlgn val="ctr"/>
        <c:lblOffset val="100"/>
        <c:noMultiLvlLbl val="0"/>
      </c:catAx>
      <c:valAx>
        <c:axId val="45246274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4524620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636904761904762E-2"/>
          <c:y val="2.7777777777777776E-2"/>
          <c:w val="0.96726190476190477"/>
          <c:h val="0.7695287520878072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Хамрагдах ёстой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Энэрэлт-Өлзий</c:v>
                </c:pt>
                <c:pt idx="1">
                  <c:v>Биваангирд</c:v>
                </c:pt>
                <c:pt idx="2">
                  <c:v>Энх-Өрх</c:v>
                </c:pt>
                <c:pt idx="3">
                  <c:v>Нийт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3629</c:v>
                </c:pt>
                <c:pt idx="1">
                  <c:v>3194</c:v>
                </c:pt>
                <c:pt idx="2">
                  <c:v>5021</c:v>
                </c:pt>
                <c:pt idx="3">
                  <c:v>11844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A2D-4AF2-B543-A2B41FCBB08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Хамрагдсан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629/17.3%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0A2D-4AF2-B543-A2B41FCBB084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535/16.7%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0A2D-4AF2-B543-A2B41FCBB084}"/>
                </c:ext>
              </c:extLst>
            </c:dLbl>
            <c:dLbl>
              <c:idx val="2"/>
              <c:layout>
                <c:manualLayout>
                  <c:x val="1.4880952380952273E-2"/>
                  <c:y val="-1.7676767676767676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938/18.7%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0A2D-4AF2-B543-A2B41FCBB084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dirty="0"/>
                      <a:t>2102/17.7%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2E68-4169-A8A0-0BF48FA3C1C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Энэрэлт-Өлзий</c:v>
                </c:pt>
                <c:pt idx="1">
                  <c:v>Биваангирд</c:v>
                </c:pt>
                <c:pt idx="2">
                  <c:v>Энх-Өрх</c:v>
                </c:pt>
                <c:pt idx="3">
                  <c:v>Нийт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629</c:v>
                </c:pt>
                <c:pt idx="1">
                  <c:v>535</c:v>
                </c:pt>
                <c:pt idx="2">
                  <c:v>938</c:v>
                </c:pt>
                <c:pt idx="3">
                  <c:v>2102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A2D-4AF2-B543-A2B41FCBB08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453985304"/>
        <c:axId val="453981344"/>
        <c:axId val="0"/>
      </c:bar3DChart>
      <c:catAx>
        <c:axId val="453985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453981344"/>
        <c:crosses val="autoZero"/>
        <c:auto val="1"/>
        <c:lblAlgn val="ctr"/>
        <c:lblOffset val="100"/>
        <c:noMultiLvlLbl val="0"/>
      </c:catAx>
      <c:valAx>
        <c:axId val="45398134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4539853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6666666666666666E-2"/>
          <c:y val="2.6315789473684209E-2"/>
          <c:w val="0.96666666666666667"/>
          <c:h val="0.7816588177673963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Хамрагдах ёстой</c:v>
                </c:pt>
              </c:strCache>
            </c:strRef>
          </c:tx>
          <c:spPr>
            <a:solidFill>
              <a:schemeClr val="accent5">
                <a:lumMod val="5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Энэрэлт-Өлзий</c:v>
                </c:pt>
                <c:pt idx="1">
                  <c:v>Биваангирд</c:v>
                </c:pt>
                <c:pt idx="2">
                  <c:v>Энх-Өрх</c:v>
                </c:pt>
                <c:pt idx="3">
                  <c:v>Нийт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430</c:v>
                </c:pt>
                <c:pt idx="1">
                  <c:v>416</c:v>
                </c:pt>
                <c:pt idx="2">
                  <c:v>890</c:v>
                </c:pt>
                <c:pt idx="3">
                  <c:v>1736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974-4383-BAE4-29B53E8F42B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Хамрагдсан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33/7.7%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F974-4383-BAE4-29B53E8F42B7}"/>
                </c:ext>
              </c:extLst>
            </c:dLbl>
            <c:dLbl>
              <c:idx val="1"/>
              <c:layout>
                <c:manualLayout>
                  <c:x val="4.3040293040292971E-2"/>
                  <c:y val="-3.3505154639175264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83/19.9%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28003663003663"/>
                      <c:h val="3.6340206185567006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4-F974-4383-BAE4-29B53E8F42B7}"/>
                </c:ext>
              </c:extLst>
            </c:dLbl>
            <c:dLbl>
              <c:idx val="2"/>
              <c:layout>
                <c:manualLayout>
                  <c:x val="3.1834884275829159E-2"/>
                  <c:y val="-5.1546391752577319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64/7.2%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F974-4383-BAE4-29B53E8F42B7}"/>
                </c:ext>
              </c:extLst>
            </c:dLbl>
            <c:dLbl>
              <c:idx val="3"/>
              <c:layout>
                <c:manualLayout>
                  <c:x val="4.2124542124542128E-2"/>
                  <c:y val="-2.0618556701030927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180/10.4%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56BD-4A14-8F52-727E1853A2D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Энэрэлт-Өлзий</c:v>
                </c:pt>
                <c:pt idx="1">
                  <c:v>Биваангирд</c:v>
                </c:pt>
                <c:pt idx="2">
                  <c:v>Энх-Өрх</c:v>
                </c:pt>
                <c:pt idx="3">
                  <c:v>Нийт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33</c:v>
                </c:pt>
                <c:pt idx="1">
                  <c:v>83</c:v>
                </c:pt>
                <c:pt idx="2">
                  <c:v>64</c:v>
                </c:pt>
                <c:pt idx="3">
                  <c:v>180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974-4383-BAE4-29B53E8F42B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582367248"/>
        <c:axId val="582367608"/>
        <c:axId val="0"/>
      </c:bar3DChart>
      <c:catAx>
        <c:axId val="5823672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582367608"/>
        <c:crosses val="autoZero"/>
        <c:auto val="1"/>
        <c:lblAlgn val="ctr"/>
        <c:lblOffset val="100"/>
        <c:noMultiLvlLbl val="0"/>
      </c:catAx>
      <c:valAx>
        <c:axId val="58236760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823672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2693128131710808"/>
          <c:y val="0.92435587304164302"/>
          <c:w val="0.36128895251729898"/>
          <c:h val="5.50255702573260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АГ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БГДЭМТ</c:v>
                </c:pt>
                <c:pt idx="1">
                  <c:v>БЗДЭМТ</c:v>
                </c:pt>
                <c:pt idx="2">
                  <c:v>СХДЭМТ</c:v>
                </c:pt>
                <c:pt idx="3">
                  <c:v>СБДЭМТ</c:v>
                </c:pt>
                <c:pt idx="4">
                  <c:v>ХУДЭМТ</c:v>
                </c:pt>
                <c:pt idx="5">
                  <c:v>ЧДЭМТ</c:v>
                </c:pt>
                <c:pt idx="6">
                  <c:v>БНДЭМТ</c:v>
                </c:pt>
                <c:pt idx="7">
                  <c:v>НДЭМТ</c:v>
                </c:pt>
                <c:pt idx="8">
                  <c:v>БХДЭМТ</c:v>
                </c:pt>
                <c:pt idx="9">
                  <c:v>Дүүргийн дундаж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6.8</c:v>
                </c:pt>
                <c:pt idx="1">
                  <c:v>7.7</c:v>
                </c:pt>
                <c:pt idx="2">
                  <c:v>5.4</c:v>
                </c:pt>
                <c:pt idx="3">
                  <c:v>9.5</c:v>
                </c:pt>
                <c:pt idx="4">
                  <c:v>7.6</c:v>
                </c:pt>
                <c:pt idx="5">
                  <c:v>6.6</c:v>
                </c:pt>
                <c:pt idx="6">
                  <c:v>6.6</c:v>
                </c:pt>
                <c:pt idx="7">
                  <c:v>7.1</c:v>
                </c:pt>
                <c:pt idx="8">
                  <c:v>2.2000000000000002</c:v>
                </c:pt>
                <c:pt idx="9">
                  <c:v>7.1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F25-41E9-8F04-231C5247934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ЧШ</c:v>
                </c:pt>
              </c:strCache>
            </c:strRef>
          </c:tx>
          <c:spPr>
            <a:solidFill>
              <a:schemeClr val="accent3">
                <a:lumMod val="5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БГДЭМТ</c:v>
                </c:pt>
                <c:pt idx="1">
                  <c:v>БЗДЭМТ</c:v>
                </c:pt>
                <c:pt idx="2">
                  <c:v>СХДЭМТ</c:v>
                </c:pt>
                <c:pt idx="3">
                  <c:v>СБДЭМТ</c:v>
                </c:pt>
                <c:pt idx="4">
                  <c:v>ХУДЭМТ</c:v>
                </c:pt>
                <c:pt idx="5">
                  <c:v>ЧДЭМТ</c:v>
                </c:pt>
                <c:pt idx="6">
                  <c:v>БНДЭМТ</c:v>
                </c:pt>
                <c:pt idx="7">
                  <c:v>НДЭМТ</c:v>
                </c:pt>
                <c:pt idx="8">
                  <c:v>БХДЭМТ</c:v>
                </c:pt>
                <c:pt idx="9">
                  <c:v>Дүүргийн дундаж</c:v>
                </c:pt>
              </c:strCache>
            </c:strRef>
          </c:cat>
          <c:val>
            <c:numRef>
              <c:f>Sheet1!$C$2:$C$11</c:f>
              <c:numCache>
                <c:formatCode>General</c:formatCode>
                <c:ptCount val="10"/>
                <c:pt idx="0">
                  <c:v>8.5</c:v>
                </c:pt>
                <c:pt idx="1">
                  <c:v>10</c:v>
                </c:pt>
                <c:pt idx="2">
                  <c:v>5.5</c:v>
                </c:pt>
                <c:pt idx="3">
                  <c:v>13.2</c:v>
                </c:pt>
                <c:pt idx="4">
                  <c:v>10.7</c:v>
                </c:pt>
                <c:pt idx="5">
                  <c:v>7.5</c:v>
                </c:pt>
                <c:pt idx="6">
                  <c:v>8.1999999999999993</c:v>
                </c:pt>
                <c:pt idx="7">
                  <c:v>10.1</c:v>
                </c:pt>
                <c:pt idx="8">
                  <c:v>3.5</c:v>
                </c:pt>
                <c:pt idx="9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F25-41E9-8F04-231C5247934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453995384"/>
        <c:axId val="453996104"/>
        <c:axId val="0"/>
      </c:bar3DChart>
      <c:catAx>
        <c:axId val="4539953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453996104"/>
        <c:crosses val="autoZero"/>
        <c:auto val="1"/>
        <c:lblAlgn val="ctr"/>
        <c:lblOffset val="100"/>
        <c:noMultiLvlLbl val="0"/>
      </c:catAx>
      <c:valAx>
        <c:axId val="45399610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4539953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6975308641975308E-2"/>
          <c:y val="2.9382306929639366E-2"/>
          <c:w val="0.96604938271604934"/>
          <c:h val="0.7730903498576734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Sheet1!$B$2</c:f>
              <c:strCache>
                <c:ptCount val="1"/>
                <c:pt idx="0">
                  <c:v>2024.01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Sheet1!$A$3:$A$7</c:f>
              <c:strCache>
                <c:ptCount val="5"/>
                <c:pt idx="0">
                  <c:v>АГ</c:v>
                </c:pt>
                <c:pt idx="1">
                  <c:v>ЧШ</c:v>
                </c:pt>
                <c:pt idx="2">
                  <c:v>Хөх</c:v>
                </c:pt>
                <c:pt idx="3">
                  <c:v>УХ</c:v>
                </c:pt>
                <c:pt idx="4">
                  <c:v>Элэг</c:v>
                </c:pt>
              </c:strCache>
            </c:strRef>
          </c:cat>
          <c:val>
            <c:numRef>
              <c:f>Sheet1!$B$3:$B$7</c:f>
              <c:numCache>
                <c:formatCode>General</c:formatCode>
                <c:ptCount val="5"/>
                <c:pt idx="0">
                  <c:v>9.1</c:v>
                </c:pt>
                <c:pt idx="1">
                  <c:v>14.9</c:v>
                </c:pt>
                <c:pt idx="2">
                  <c:v>7.8</c:v>
                </c:pt>
                <c:pt idx="3">
                  <c:v>5.6</c:v>
                </c:pt>
                <c:pt idx="4">
                  <c:v>5.4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8BC-45B6-AA49-F204B4EDC466}"/>
            </c:ext>
          </c:extLst>
        </c:ser>
        <c:ser>
          <c:idx val="1"/>
          <c:order val="1"/>
          <c:tx>
            <c:strRef>
              <c:f>Sheet1!$C$2</c:f>
              <c:strCache>
                <c:ptCount val="1"/>
                <c:pt idx="0">
                  <c:v>2025.01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Sheet1!$A$3:$A$7</c:f>
              <c:strCache>
                <c:ptCount val="5"/>
                <c:pt idx="0">
                  <c:v>АГ</c:v>
                </c:pt>
                <c:pt idx="1">
                  <c:v>ЧШ</c:v>
                </c:pt>
                <c:pt idx="2">
                  <c:v>Хөх</c:v>
                </c:pt>
                <c:pt idx="3">
                  <c:v>УХ</c:v>
                </c:pt>
                <c:pt idx="4">
                  <c:v>Элэг</c:v>
                </c:pt>
              </c:strCache>
            </c:strRef>
          </c:cat>
          <c:val>
            <c:numRef>
              <c:f>Sheet1!$C$3:$C$7</c:f>
              <c:numCache>
                <c:formatCode>General</c:formatCode>
                <c:ptCount val="5"/>
                <c:pt idx="0">
                  <c:v>6.6</c:v>
                </c:pt>
                <c:pt idx="1">
                  <c:v>8.1999999999999993</c:v>
                </c:pt>
                <c:pt idx="2">
                  <c:v>3.9</c:v>
                </c:pt>
                <c:pt idx="3">
                  <c:v>4</c:v>
                </c:pt>
                <c:pt idx="4">
                  <c:v>5.4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8BC-45B6-AA49-F204B4EDC46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452459504"/>
        <c:axId val="452452304"/>
        <c:axId val="0"/>
      </c:bar3DChart>
      <c:catAx>
        <c:axId val="4524595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452452304"/>
        <c:crosses val="autoZero"/>
        <c:auto val="1"/>
        <c:lblAlgn val="ctr"/>
        <c:lblOffset val="100"/>
        <c:noMultiLvlLbl val="0"/>
      </c:catAx>
      <c:valAx>
        <c:axId val="45245230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4524595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3175495108565983"/>
          <c:y val="0.92765796139953205"/>
          <c:w val="0.34490747368700125"/>
          <c:h val="5.764965885528237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D29D-4831-B90E-1F4C2BC75FC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D29D-4831-B90E-1F4C2BC75FC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D29D-4831-B90E-1F4C2BC75FC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D29D-4831-B90E-1F4C2BC75FC4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D29D-4831-B90E-1F4C2BC75FC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5"/>
                <c:pt idx="0">
                  <c:v>Өвчний учир амбулатори</c:v>
                </c:pt>
                <c:pt idx="1">
                  <c:v>Урьдчилан сэргийлэх</c:v>
                </c:pt>
                <c:pt idx="2">
                  <c:v>Идэвхтэй хяналт</c:v>
                </c:pt>
                <c:pt idx="3">
                  <c:v>Гэрийн эргэлт</c:v>
                </c:pt>
                <c:pt idx="4">
                  <c:v>Гэрийн дуудлага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59.6</c:v>
                </c:pt>
                <c:pt idx="1">
                  <c:v>26.04</c:v>
                </c:pt>
                <c:pt idx="2">
                  <c:v>6.1</c:v>
                </c:pt>
                <c:pt idx="3">
                  <c:v>7.8</c:v>
                </c:pt>
                <c:pt idx="4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B8D-4283-A248-C830AF7C41C6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9302493438320207E-2"/>
          <c:y val="0.75885187257684161"/>
          <c:w val="0.97139501312335963"/>
          <c:h val="0.2259197010272193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0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3093689375784534E-3"/>
          <c:y val="3.0609550671837661E-2"/>
          <c:w val="0.9742993267145954"/>
          <c:h val="0.7681435342970188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2024.01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БГДЭМТ</c:v>
                </c:pt>
                <c:pt idx="1">
                  <c:v>БЗДЭМТ</c:v>
                </c:pt>
                <c:pt idx="2">
                  <c:v>СХДЭМТ</c:v>
                </c:pt>
                <c:pt idx="3">
                  <c:v>СБДЭМТ</c:v>
                </c:pt>
                <c:pt idx="4">
                  <c:v>ХУДЭМТ</c:v>
                </c:pt>
                <c:pt idx="5">
                  <c:v>ЧДЭМТ</c:v>
                </c:pt>
                <c:pt idx="6">
                  <c:v>БНДЭМТ</c:v>
                </c:pt>
                <c:pt idx="7">
                  <c:v>НДЭМТ</c:v>
                </c:pt>
                <c:pt idx="8">
                  <c:v>Дүүргийн дундаж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36.799999999999997</c:v>
                </c:pt>
                <c:pt idx="1">
                  <c:v>35.1</c:v>
                </c:pt>
                <c:pt idx="2">
                  <c:v>34.1</c:v>
                </c:pt>
                <c:pt idx="3">
                  <c:v>32.9</c:v>
                </c:pt>
                <c:pt idx="4">
                  <c:v>37.299999999999997</c:v>
                </c:pt>
                <c:pt idx="5">
                  <c:v>35.1</c:v>
                </c:pt>
                <c:pt idx="6">
                  <c:v>24.1</c:v>
                </c:pt>
                <c:pt idx="7">
                  <c:v>24.1</c:v>
                </c:pt>
                <c:pt idx="8">
                  <c:v>31.5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809-4787-918D-85F7CB4B101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2025.01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БГДЭМТ</c:v>
                </c:pt>
                <c:pt idx="1">
                  <c:v>БЗДЭМТ</c:v>
                </c:pt>
                <c:pt idx="2">
                  <c:v>СХДЭМТ</c:v>
                </c:pt>
                <c:pt idx="3">
                  <c:v>СБДЭМТ</c:v>
                </c:pt>
                <c:pt idx="4">
                  <c:v>ХУДЭМТ</c:v>
                </c:pt>
                <c:pt idx="5">
                  <c:v>ЧДЭМТ</c:v>
                </c:pt>
                <c:pt idx="6">
                  <c:v>БНДЭМТ</c:v>
                </c:pt>
                <c:pt idx="7">
                  <c:v>НДЭМТ</c:v>
                </c:pt>
                <c:pt idx="8">
                  <c:v>Дүүргийн дундаж</c:v>
                </c:pt>
              </c:strCache>
            </c:strRef>
          </c:cat>
          <c:val>
            <c:numRef>
              <c:f>Sheet1!$C$2:$C$10</c:f>
              <c:numCache>
                <c:formatCode>General</c:formatCode>
                <c:ptCount val="9"/>
                <c:pt idx="0">
                  <c:v>31.7</c:v>
                </c:pt>
                <c:pt idx="1">
                  <c:v>40.5</c:v>
                </c:pt>
                <c:pt idx="2" formatCode="0.0">
                  <c:v>35.1</c:v>
                </c:pt>
                <c:pt idx="3">
                  <c:v>37.799999999999997</c:v>
                </c:pt>
                <c:pt idx="4">
                  <c:v>39.799999999999997</c:v>
                </c:pt>
                <c:pt idx="5">
                  <c:v>41.3</c:v>
                </c:pt>
                <c:pt idx="6">
                  <c:v>26.8</c:v>
                </c:pt>
                <c:pt idx="7">
                  <c:v>16.8</c:v>
                </c:pt>
                <c:pt idx="8">
                  <c:v>33.700000000000003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809-4787-918D-85F7CB4B101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602884920"/>
        <c:axId val="602879160"/>
      </c:barChart>
      <c:catAx>
        <c:axId val="6028849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solidFill>
            <a:schemeClr val="bg1"/>
          </a:solidFill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02879160"/>
        <c:crosses val="autoZero"/>
        <c:auto val="1"/>
        <c:lblAlgn val="ctr"/>
        <c:lblOffset val="100"/>
        <c:noMultiLvlLbl val="0"/>
      </c:catAx>
      <c:valAx>
        <c:axId val="60287916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6028849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2024.01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БГДЭМТ</c:v>
                </c:pt>
                <c:pt idx="1">
                  <c:v>БЗДЭМТ</c:v>
                </c:pt>
                <c:pt idx="2">
                  <c:v>СХДЭМТ</c:v>
                </c:pt>
                <c:pt idx="3">
                  <c:v>СБДЭМТ</c:v>
                </c:pt>
                <c:pt idx="4">
                  <c:v>ХУДЭМТ</c:v>
                </c:pt>
                <c:pt idx="5">
                  <c:v>ЧДЭМТ</c:v>
                </c:pt>
                <c:pt idx="6">
                  <c:v>БНДЭМТ</c:v>
                </c:pt>
                <c:pt idx="7">
                  <c:v>НДЭМТ</c:v>
                </c:pt>
                <c:pt idx="8">
                  <c:v>Дүүргийн дундаж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19.899999999999999</c:v>
                </c:pt>
                <c:pt idx="1">
                  <c:v>20.5</c:v>
                </c:pt>
                <c:pt idx="2">
                  <c:v>22.4</c:v>
                </c:pt>
                <c:pt idx="3">
                  <c:v>15.6</c:v>
                </c:pt>
                <c:pt idx="4">
                  <c:v>21.6</c:v>
                </c:pt>
                <c:pt idx="5">
                  <c:v>16.2</c:v>
                </c:pt>
                <c:pt idx="6">
                  <c:v>9.1</c:v>
                </c:pt>
                <c:pt idx="7">
                  <c:v>12.7</c:v>
                </c:pt>
                <c:pt idx="8" formatCode="0.0">
                  <c:v>17.3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ABB-4B3E-8DC9-AC77985395C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2025.01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dLbls>
            <c:dLbl>
              <c:idx val="2"/>
              <c:layout>
                <c:manualLayout>
                  <c:x val="1.0144927536231883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ABB-4B3E-8DC9-AC77985395C7}"/>
                </c:ext>
              </c:extLst>
            </c:dLbl>
            <c:dLbl>
              <c:idx val="4"/>
              <c:layout>
                <c:manualLayout>
                  <c:x val="7.246376811594203E-3"/>
                  <c:y val="-2.75957256611132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ABB-4B3E-8DC9-AC77985395C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БГДЭМТ</c:v>
                </c:pt>
                <c:pt idx="1">
                  <c:v>БЗДЭМТ</c:v>
                </c:pt>
                <c:pt idx="2">
                  <c:v>СХДЭМТ</c:v>
                </c:pt>
                <c:pt idx="3">
                  <c:v>СБДЭМТ</c:v>
                </c:pt>
                <c:pt idx="4">
                  <c:v>ХУДЭМТ</c:v>
                </c:pt>
                <c:pt idx="5">
                  <c:v>ЧДЭМТ</c:v>
                </c:pt>
                <c:pt idx="6">
                  <c:v>БНДЭМТ</c:v>
                </c:pt>
                <c:pt idx="7">
                  <c:v>НДЭМТ</c:v>
                </c:pt>
                <c:pt idx="8">
                  <c:v>Дүүргийн дундаж</c:v>
                </c:pt>
              </c:strCache>
            </c:strRef>
          </c:cat>
          <c:val>
            <c:numRef>
              <c:f>Sheet1!$C$2:$C$10</c:f>
              <c:numCache>
                <c:formatCode>General</c:formatCode>
                <c:ptCount val="9"/>
                <c:pt idx="0">
                  <c:v>31.7</c:v>
                </c:pt>
                <c:pt idx="1">
                  <c:v>32</c:v>
                </c:pt>
                <c:pt idx="2">
                  <c:v>30.4</c:v>
                </c:pt>
                <c:pt idx="3">
                  <c:v>28.4</c:v>
                </c:pt>
                <c:pt idx="4">
                  <c:v>30.8</c:v>
                </c:pt>
                <c:pt idx="5">
                  <c:v>20.5</c:v>
                </c:pt>
                <c:pt idx="6">
                  <c:v>15.6</c:v>
                </c:pt>
                <c:pt idx="7">
                  <c:v>37.1</c:v>
                </c:pt>
                <c:pt idx="8" formatCode="0.0">
                  <c:v>28.3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ABB-4B3E-8DC9-AC77985395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79338672"/>
        <c:axId val="479332912"/>
        <c:axId val="0"/>
      </c:bar3DChart>
      <c:catAx>
        <c:axId val="4793386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479332912"/>
        <c:crosses val="autoZero"/>
        <c:auto val="1"/>
        <c:lblAlgn val="ctr"/>
        <c:lblOffset val="100"/>
        <c:noMultiLvlLbl val="0"/>
      </c:catAx>
      <c:valAx>
        <c:axId val="47933291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793386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>
        <c:manualLayout>
          <c:layoutTarget val="inner"/>
          <c:xMode val="edge"/>
          <c:yMode val="edge"/>
          <c:x val="9.1746344206974125E-4"/>
          <c:y val="3.021978021978022E-2"/>
          <c:w val="0.99540096550431201"/>
          <c:h val="0.7654763346889331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2024.01</c:v>
                </c:pt>
              </c:strCache>
            </c:strRef>
          </c:tx>
          <c:spPr>
            <a:solidFill>
              <a:schemeClr val="bg2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БГДЭМТ</c:v>
                </c:pt>
                <c:pt idx="1">
                  <c:v>БЗДЭМТ</c:v>
                </c:pt>
                <c:pt idx="2">
                  <c:v>СХДЭМТ</c:v>
                </c:pt>
                <c:pt idx="3">
                  <c:v>СБДЭМТ</c:v>
                </c:pt>
                <c:pt idx="4">
                  <c:v>ХУДЭМТ</c:v>
                </c:pt>
                <c:pt idx="5">
                  <c:v>ЧДЭМТ</c:v>
                </c:pt>
                <c:pt idx="6">
                  <c:v>БНДЭМТ</c:v>
                </c:pt>
                <c:pt idx="7">
                  <c:v>НДЭМТ</c:v>
                </c:pt>
                <c:pt idx="8">
                  <c:v>БХДЭМТ</c:v>
                </c:pt>
                <c:pt idx="9">
                  <c:v>Дүүргийн дундаж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 formatCode="0.0">
                  <c:v>0</c:v>
                </c:pt>
                <c:pt idx="1">
                  <c:v>0.6</c:v>
                </c:pt>
                <c:pt idx="2">
                  <c:v>0.8</c:v>
                </c:pt>
                <c:pt idx="3">
                  <c:v>1.4</c:v>
                </c:pt>
                <c:pt idx="4">
                  <c:v>0</c:v>
                </c:pt>
                <c:pt idx="5">
                  <c:v>0.6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8BC-4CB7-8FDE-D899CE15DC4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2025.01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БГДЭМТ</c:v>
                </c:pt>
                <c:pt idx="1">
                  <c:v>БЗДЭМТ</c:v>
                </c:pt>
                <c:pt idx="2">
                  <c:v>СХДЭМТ</c:v>
                </c:pt>
                <c:pt idx="3">
                  <c:v>СБДЭМТ</c:v>
                </c:pt>
                <c:pt idx="4">
                  <c:v>ХУДЭМТ</c:v>
                </c:pt>
                <c:pt idx="5">
                  <c:v>ЧДЭМТ</c:v>
                </c:pt>
                <c:pt idx="6">
                  <c:v>БНДЭМТ</c:v>
                </c:pt>
                <c:pt idx="7">
                  <c:v>НДЭМТ</c:v>
                </c:pt>
                <c:pt idx="8">
                  <c:v>БХДЭМТ</c:v>
                </c:pt>
                <c:pt idx="9">
                  <c:v>Дүүргийн дундаж</c:v>
                </c:pt>
              </c:strCache>
            </c:strRef>
          </c:cat>
          <c:val>
            <c:numRef>
              <c:f>Sheet1!$C$2:$C$11</c:f>
              <c:numCache>
                <c:formatCode>General</c:formatCode>
                <c:ptCount val="10"/>
                <c:pt idx="0" formatCode="0.0">
                  <c:v>0</c:v>
                </c:pt>
                <c:pt idx="1">
                  <c:v>0</c:v>
                </c:pt>
                <c:pt idx="2">
                  <c:v>0.7</c:v>
                </c:pt>
                <c:pt idx="3">
                  <c:v>0</c:v>
                </c:pt>
                <c:pt idx="4">
                  <c:v>0.3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8BC-4CB7-8FDE-D899CE15DC4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21"/>
        <c:overlap val="-25"/>
        <c:axId val="582389208"/>
        <c:axId val="582379128"/>
      </c:barChart>
      <c:catAx>
        <c:axId val="5823892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582379128"/>
        <c:crosses val="autoZero"/>
        <c:auto val="1"/>
        <c:lblAlgn val="ctr"/>
        <c:lblOffset val="100"/>
        <c:noMultiLvlLbl val="0"/>
      </c:catAx>
      <c:valAx>
        <c:axId val="582379128"/>
        <c:scaling>
          <c:orientation val="minMax"/>
        </c:scaling>
        <c:delete val="1"/>
        <c:axPos val="l"/>
        <c:numFmt formatCode="0.0" sourceLinked="1"/>
        <c:majorTickMark val="none"/>
        <c:minorTickMark val="none"/>
        <c:tickLblPos val="nextTo"/>
        <c:crossAx val="5823892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2024.01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БГДЭМТ</c:v>
                </c:pt>
                <c:pt idx="1">
                  <c:v>БЗДЭМТ</c:v>
                </c:pt>
                <c:pt idx="2">
                  <c:v>СХДЭМТ</c:v>
                </c:pt>
                <c:pt idx="3">
                  <c:v>СБДЭМТ</c:v>
                </c:pt>
                <c:pt idx="4">
                  <c:v>ХУДЭМТ</c:v>
                </c:pt>
                <c:pt idx="5">
                  <c:v>ЧДЭМТ</c:v>
                </c:pt>
                <c:pt idx="6">
                  <c:v>БНДЭМТ</c:v>
                </c:pt>
                <c:pt idx="7">
                  <c:v>НДЭМТ</c:v>
                </c:pt>
                <c:pt idx="8">
                  <c:v>БХДЭМТ</c:v>
                </c:pt>
                <c:pt idx="9">
                  <c:v>Дүүргийн дундаж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3.8</c:v>
                </c:pt>
                <c:pt idx="1">
                  <c:v>1.8</c:v>
                </c:pt>
                <c:pt idx="2">
                  <c:v>12.5</c:v>
                </c:pt>
                <c:pt idx="3">
                  <c:v>6.7</c:v>
                </c:pt>
                <c:pt idx="4">
                  <c:v>2.6</c:v>
                </c:pt>
                <c:pt idx="5">
                  <c:v>0</c:v>
                </c:pt>
                <c:pt idx="6">
                  <c:v>0</c:v>
                </c:pt>
                <c:pt idx="7">
                  <c:v>21.7</c:v>
                </c:pt>
                <c:pt idx="8">
                  <c:v>0</c:v>
                </c:pt>
                <c:pt idx="9">
                  <c:v>5.3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EFE-42A2-AC1C-37E2983F705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2025.01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БГДЭМТ</c:v>
                </c:pt>
                <c:pt idx="1">
                  <c:v>БЗДЭМТ</c:v>
                </c:pt>
                <c:pt idx="2">
                  <c:v>СХДЭМТ</c:v>
                </c:pt>
                <c:pt idx="3">
                  <c:v>СБДЭМТ</c:v>
                </c:pt>
                <c:pt idx="4">
                  <c:v>ХУДЭМТ</c:v>
                </c:pt>
                <c:pt idx="5">
                  <c:v>ЧДЭМТ</c:v>
                </c:pt>
                <c:pt idx="6">
                  <c:v>БНДЭМТ</c:v>
                </c:pt>
                <c:pt idx="7">
                  <c:v>НДЭМТ</c:v>
                </c:pt>
                <c:pt idx="8">
                  <c:v>БХДЭМТ</c:v>
                </c:pt>
                <c:pt idx="9">
                  <c:v>Дүүргийн дундаж</c:v>
                </c:pt>
              </c:strCache>
            </c:strRef>
          </c:cat>
          <c:val>
            <c:numRef>
              <c:f>Sheet1!$C$2:$C$11</c:f>
              <c:numCache>
                <c:formatCode>General</c:formatCode>
                <c:ptCount val="10"/>
                <c:pt idx="0">
                  <c:v>3.3</c:v>
                </c:pt>
                <c:pt idx="1">
                  <c:v>8</c:v>
                </c:pt>
                <c:pt idx="2">
                  <c:v>4.5</c:v>
                </c:pt>
                <c:pt idx="3">
                  <c:v>5.9</c:v>
                </c:pt>
                <c:pt idx="4">
                  <c:v>2.5</c:v>
                </c:pt>
                <c:pt idx="5">
                  <c:v>6.3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EFE-42A2-AC1C-37E2983F705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582380208"/>
        <c:axId val="582380568"/>
        <c:axId val="0"/>
      </c:bar3DChart>
      <c:catAx>
        <c:axId val="5823802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2380568"/>
        <c:crosses val="autoZero"/>
        <c:auto val="1"/>
        <c:lblAlgn val="ctr"/>
        <c:lblOffset val="100"/>
        <c:noMultiLvlLbl val="0"/>
      </c:catAx>
      <c:valAx>
        <c:axId val="58238056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5823802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2024.01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БГДЭМТ</c:v>
                </c:pt>
                <c:pt idx="1">
                  <c:v>БЗДЭМТ</c:v>
                </c:pt>
                <c:pt idx="2">
                  <c:v>СХДЭМТ</c:v>
                </c:pt>
                <c:pt idx="3">
                  <c:v>СБДЭМТ</c:v>
                </c:pt>
                <c:pt idx="4">
                  <c:v>ХУДЭМТ</c:v>
                </c:pt>
                <c:pt idx="5">
                  <c:v>ЧДЭМТ</c:v>
                </c:pt>
                <c:pt idx="6">
                  <c:v>БНДЭМТ</c:v>
                </c:pt>
                <c:pt idx="7">
                  <c:v>НДЭМТ</c:v>
                </c:pt>
                <c:pt idx="8">
                  <c:v>БХДЭМТ</c:v>
                </c:pt>
                <c:pt idx="9">
                  <c:v>Дүүргийн дундаж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0</c:v>
                </c:pt>
                <c:pt idx="1">
                  <c:v>1.3</c:v>
                </c:pt>
                <c:pt idx="2">
                  <c:v>1.3</c:v>
                </c:pt>
                <c:pt idx="3">
                  <c:v>2</c:v>
                </c:pt>
                <c:pt idx="4">
                  <c:v>0.5</c:v>
                </c:pt>
                <c:pt idx="5">
                  <c:v>0.6</c:v>
                </c:pt>
                <c:pt idx="6">
                  <c:v>0</c:v>
                </c:pt>
                <c:pt idx="7">
                  <c:v>0</c:v>
                </c:pt>
                <c:pt idx="8">
                  <c:v>6.3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ACE-422B-9E3E-8B2074733DE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2025.01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  <a:sp3d/>
          </c:spPr>
          <c:invertIfNegative val="0"/>
          <c:dLbls>
            <c:dLbl>
              <c:idx val="1"/>
              <c:layout>
                <c:manualLayout>
                  <c:x val="4.4642857142856871E-3"/>
                  <c:y val="-9.794919830123698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048-495D-8C08-45389C6E747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БГДЭМТ</c:v>
                </c:pt>
                <c:pt idx="1">
                  <c:v>БЗДЭМТ</c:v>
                </c:pt>
                <c:pt idx="2">
                  <c:v>СХДЭМТ</c:v>
                </c:pt>
                <c:pt idx="3">
                  <c:v>СБДЭМТ</c:v>
                </c:pt>
                <c:pt idx="4">
                  <c:v>ХУДЭМТ</c:v>
                </c:pt>
                <c:pt idx="5">
                  <c:v>ЧДЭМТ</c:v>
                </c:pt>
                <c:pt idx="6">
                  <c:v>БНДЭМТ</c:v>
                </c:pt>
                <c:pt idx="7">
                  <c:v>НДЭМТ</c:v>
                </c:pt>
                <c:pt idx="8">
                  <c:v>БХДЭМТ</c:v>
                </c:pt>
                <c:pt idx="9">
                  <c:v>Дүүргийн дундаж</c:v>
                </c:pt>
              </c:strCache>
            </c:strRef>
          </c:cat>
          <c:val>
            <c:numRef>
              <c:f>Sheet1!$C$2:$C$11</c:f>
              <c:numCache>
                <c:formatCode>General</c:formatCode>
                <c:ptCount val="10"/>
                <c:pt idx="0">
                  <c:v>0.7</c:v>
                </c:pt>
                <c:pt idx="1">
                  <c:v>0.4</c:v>
                </c:pt>
                <c:pt idx="2">
                  <c:v>1.1000000000000001</c:v>
                </c:pt>
                <c:pt idx="3">
                  <c:v>0</c:v>
                </c:pt>
                <c:pt idx="4">
                  <c:v>0.3</c:v>
                </c:pt>
                <c:pt idx="5">
                  <c:v>0.6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CE-422B-9E3E-8B2074733DE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04993976"/>
        <c:axId val="304994696"/>
        <c:axId val="0"/>
      </c:bar3DChart>
      <c:catAx>
        <c:axId val="3049939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304994696"/>
        <c:crosses val="autoZero"/>
        <c:auto val="1"/>
        <c:lblAlgn val="ctr"/>
        <c:lblOffset val="100"/>
        <c:noMultiLvlLbl val="0"/>
      </c:catAx>
      <c:valAx>
        <c:axId val="30499469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3049939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7799352750809062E-2"/>
          <c:y val="0.12"/>
          <c:w val="0.96440129449838186"/>
          <c:h val="0.71735669291338577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шинээр хяналтанд авсан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6.4724919093851136E-3"/>
                  <c:y val="-2.50000000000000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254-41A7-8C73-967FB2ACF697}"/>
                </c:ext>
              </c:extLst>
            </c:dLbl>
            <c:dLbl>
              <c:idx val="1"/>
              <c:layout>
                <c:manualLayout>
                  <c:x val="2.5889967637540333E-2"/>
                  <c:y val="-3.50000000000000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254-41A7-8C73-967FB2ACF69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Sheet1!$A$2:$A$3</c:f>
              <c:numCache>
                <c:formatCode>0.00</c:formatCode>
                <c:ptCount val="2"/>
                <c:pt idx="0">
                  <c:v>2024.02</c:v>
                </c:pt>
                <c:pt idx="1">
                  <c:v>2025.02</c:v>
                </c:pt>
              </c:numCache>
            </c:numRef>
          </c:cat>
          <c:val>
            <c:numRef>
              <c:f>Sheet1!$B$2:$B$3</c:f>
              <c:numCache>
                <c:formatCode>General</c:formatCode>
                <c:ptCount val="2"/>
                <c:pt idx="0">
                  <c:v>116</c:v>
                </c:pt>
                <c:pt idx="1">
                  <c:v>128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54F-4371-9928-0F6A503CDB0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Эхний 3 сартайд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3.9338353336900792E-2"/>
                  <c:y val="-0.04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103/88.8%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31DB-425A-8CE8-50BE60B35B96}"/>
                </c:ext>
              </c:extLst>
            </c:dLbl>
            <c:dLbl>
              <c:idx val="1"/>
              <c:layout>
                <c:manualLayout>
                  <c:x val="4.0255332161149758E-2"/>
                  <c:y val="-0.04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122/95.3%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31DB-425A-8CE8-50BE60B35B9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Sheet1!$A$2:$A$3</c:f>
              <c:numCache>
                <c:formatCode>0.00</c:formatCode>
                <c:ptCount val="2"/>
                <c:pt idx="0">
                  <c:v>2024.02</c:v>
                </c:pt>
                <c:pt idx="1">
                  <c:v>2025.02</c:v>
                </c:pt>
              </c:numCache>
            </c:numRef>
          </c:cat>
          <c:val>
            <c:numRef>
              <c:f>Sheet1!$C$2:$C$3</c:f>
              <c:numCache>
                <c:formatCode>General</c:formatCode>
                <c:ptCount val="2"/>
                <c:pt idx="0">
                  <c:v>103</c:v>
                </c:pt>
                <c:pt idx="1">
                  <c:v>122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54F-4371-9928-0F6A503CDB0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582395328"/>
        <c:axId val="582393168"/>
        <c:axId val="0"/>
      </c:bar3DChart>
      <c:catAx>
        <c:axId val="582395328"/>
        <c:scaling>
          <c:orientation val="minMax"/>
        </c:scaling>
        <c:delete val="0"/>
        <c:axPos val="b"/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582393168"/>
        <c:crosses val="autoZero"/>
        <c:auto val="1"/>
        <c:lblAlgn val="ctr"/>
        <c:lblOffset val="100"/>
        <c:noMultiLvlLbl val="0"/>
      </c:catAx>
      <c:valAx>
        <c:axId val="58239316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823953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5.xml><?xml version="1.0" encoding="utf-8"?>
<cs:colorStyle xmlns:cs="http://schemas.microsoft.com/office/drawing/2012/chartStyle" xmlns:a="http://schemas.openxmlformats.org/drawingml/2006/main" meth="withinLinearReversed" id="26">
  <a:schemeClr val="accent6"/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34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B6F6D8D-066A-47F1-A605-BE4B55E4D864}" type="datetimeFigureOut">
              <a:rPr lang="en-US" smtClean="0"/>
              <a:pPr/>
              <a:t>3/6/2025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0F9C7BD-0C94-443A-B2FE-0E4CAA5F32B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5451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082D534-5181-4629-B475-415B7D6DFE15}" type="datetimeFigureOut">
              <a:rPr lang="en-US" smtClean="0"/>
              <a:pPr/>
              <a:t>3/6/2025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A94BD35-CEB8-41EC-8460-FBA6D2B231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430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94BD35-CEB8-41EC-8460-FBA6D2B2318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1043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94BD35-CEB8-41EC-8460-FBA6D2B2318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8017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94BD35-CEB8-41EC-8460-FBA6D2B2318B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6677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94BD35-CEB8-41EC-8460-FBA6D2B2318B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0354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07B65-F6FE-4F77-B1FD-6A7BCA0BCC04}" type="datetimeFigureOut">
              <a:rPr lang="en-US" smtClean="0"/>
              <a:pPr/>
              <a:t>3/6/2025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B80CC-3731-4196-BF38-DA0009CF4E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07B65-F6FE-4F77-B1FD-6A7BCA0BCC04}" type="datetimeFigureOut">
              <a:rPr lang="en-US" smtClean="0"/>
              <a:pPr/>
              <a:t>3/6/2025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B80CC-3731-4196-BF38-DA0009CF4E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07B65-F6FE-4F77-B1FD-6A7BCA0BCC04}" type="datetimeFigureOut">
              <a:rPr lang="en-US" smtClean="0"/>
              <a:pPr/>
              <a:t>3/6/2025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B80CC-3731-4196-BF38-DA0009CF4E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07B65-F6FE-4F77-B1FD-6A7BCA0BCC04}" type="datetimeFigureOut">
              <a:rPr lang="en-US" smtClean="0"/>
              <a:pPr/>
              <a:t>3/6/2025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B80CC-3731-4196-BF38-DA0009CF4E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07B65-F6FE-4F77-B1FD-6A7BCA0BCC04}" type="datetimeFigureOut">
              <a:rPr lang="en-US" smtClean="0"/>
              <a:pPr/>
              <a:t>3/6/2025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B80CC-3731-4196-BF38-DA0009CF4E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07B65-F6FE-4F77-B1FD-6A7BCA0BCC04}" type="datetimeFigureOut">
              <a:rPr lang="en-US" smtClean="0"/>
              <a:pPr/>
              <a:t>3/6/2025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B80CC-3731-4196-BF38-DA0009CF4E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07B65-F6FE-4F77-B1FD-6A7BCA0BCC04}" type="datetimeFigureOut">
              <a:rPr lang="en-US" smtClean="0"/>
              <a:pPr/>
              <a:t>3/6/2025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B80CC-3731-4196-BF38-DA0009CF4E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07B65-F6FE-4F77-B1FD-6A7BCA0BCC04}" type="datetimeFigureOut">
              <a:rPr lang="en-US" smtClean="0"/>
              <a:pPr/>
              <a:t>3/6/2025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B80CC-3731-4196-BF38-DA0009CF4E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07B65-F6FE-4F77-B1FD-6A7BCA0BCC04}" type="datetimeFigureOut">
              <a:rPr lang="en-US" smtClean="0"/>
              <a:pPr/>
              <a:t>3/6/2025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B80CC-3731-4196-BF38-DA0009CF4E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07B65-F6FE-4F77-B1FD-6A7BCA0BCC04}" type="datetimeFigureOut">
              <a:rPr lang="en-US" smtClean="0"/>
              <a:pPr/>
              <a:t>3/6/2025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B80CC-3731-4196-BF38-DA0009CF4E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07B65-F6FE-4F77-B1FD-6A7BCA0BCC04}" type="datetimeFigureOut">
              <a:rPr lang="en-US" smtClean="0"/>
              <a:pPr/>
              <a:t>3/6/2025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B80CC-3731-4196-BF38-DA0009CF4E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D07B65-F6FE-4F77-B1FD-6A7BCA0BCC04}" type="datetimeFigureOut">
              <a:rPr lang="en-US" smtClean="0"/>
              <a:pPr/>
              <a:t>3/6/2025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5B80CC-3731-4196-BF38-DA0009CF4E6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Statistic\Desktop\munkhcimeg\2019 он\Mark EM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0" y="5288340"/>
            <a:ext cx="9144000" cy="156966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mn-MN" sz="32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Багануур дүүргийн эрүүл мэндийн төвийн үндсэн үзүүлэлт</a:t>
            </a:r>
          </a:p>
          <a:p>
            <a:pPr algn="ctr"/>
            <a:r>
              <a:rPr lang="mn-MN" sz="32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mn-MN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mn-MN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 оны 2 сарын байдлаар/</a:t>
            </a:r>
            <a:endParaRPr lang="en-US" sz="32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med" advTm="0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mn-MN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Амьгүй төрөлт </a:t>
            </a:r>
            <a:br>
              <a:rPr lang="mn-MN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mn-MN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/дүүргүүдийн байршлаар 1000 нийт төрөлтөнд/</a:t>
            </a:r>
            <a:endParaRPr lang="en-US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D2A37FD4-372A-0F62-4FDF-57888E1E25A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05672097"/>
              </p:ext>
            </p:extLst>
          </p:nvPr>
        </p:nvGraphicFramePr>
        <p:xfrm>
          <a:off x="457200" y="1397000"/>
          <a:ext cx="8534400" cy="492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 advTm="300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mn-MN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Хяналтгүй төрөлт  </a:t>
            </a:r>
            <a:br>
              <a:rPr lang="mn-MN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mn-MN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/дүүргүүдийн байршлаар, хувиар/</a:t>
            </a:r>
            <a:endParaRPr lang="en-US" sz="1800" dirty="0">
              <a:solidFill>
                <a:srgbClr val="002060"/>
              </a:solidFill>
            </a:endParaRP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C66B99CB-6410-72A5-24CD-3DB5B900B5F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29783963"/>
              </p:ext>
            </p:extLst>
          </p:nvPr>
        </p:nvGraphicFramePr>
        <p:xfrm>
          <a:off x="304800" y="1397000"/>
          <a:ext cx="8534400" cy="51863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 advTm="300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686800" cy="1066800"/>
          </a:xfrm>
        </p:spPr>
        <p:txBody>
          <a:bodyPr>
            <a:normAutofit fontScale="90000"/>
          </a:bodyPr>
          <a:lstStyle/>
          <a:p>
            <a:r>
              <a:rPr lang="mn-MN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Жирэмсний хяналт</a:t>
            </a:r>
            <a:br>
              <a:rPr lang="mn-MN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mn-MN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/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mn-MN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Бодит тоогоор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mn-MN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en-US" sz="2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17A9849A-1802-3639-F9F1-D58A2C5CA24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099463"/>
              </p:ext>
            </p:extLst>
          </p:nvPr>
        </p:nvGraphicFramePr>
        <p:xfrm>
          <a:off x="609600" y="1371600"/>
          <a:ext cx="78486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 advTm="3000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371600"/>
          </a:xfrm>
        </p:spPr>
        <p:txBody>
          <a:bodyPr>
            <a:normAutofit/>
          </a:bodyPr>
          <a:lstStyle/>
          <a:p>
            <a:r>
              <a:rPr lang="mn-MN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Жирэмсний эрт хяналтын хувь</a:t>
            </a:r>
            <a:r>
              <a:rPr lang="mn-MN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mn-MN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/дүүргүүдийн байршлаар/</a:t>
            </a:r>
            <a:endParaRPr lang="en-US" sz="1800" dirty="0">
              <a:solidFill>
                <a:srgbClr val="002060"/>
              </a:solidFill>
            </a:endParaRP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A06AF3C8-305F-8E99-A451-81A52A5CEE6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2142744"/>
              </p:ext>
            </p:extLst>
          </p:nvPr>
        </p:nvGraphicFramePr>
        <p:xfrm>
          <a:off x="228600" y="1397000"/>
          <a:ext cx="86106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 advTm="3000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467600" cy="762000"/>
          </a:xfrm>
        </p:spPr>
        <p:txBody>
          <a:bodyPr>
            <a:normAutofit/>
          </a:bodyPr>
          <a:lstStyle/>
          <a:p>
            <a:pPr algn="ctr"/>
            <a:r>
              <a:rPr lang="mn-MN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Нас</a:t>
            </a:r>
            <a:r>
              <a:rPr lang="mn-MN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mn-MN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баралт</a:t>
            </a:r>
            <a:endParaRPr lang="en-US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0780704"/>
              </p:ext>
            </p:extLst>
          </p:nvPr>
        </p:nvGraphicFramePr>
        <p:xfrm>
          <a:off x="152400" y="1066799"/>
          <a:ext cx="8839201" cy="5621908"/>
        </p:xfrm>
        <a:graphic>
          <a:graphicData uri="http://schemas.openxmlformats.org/drawingml/2006/table">
            <a:tbl>
              <a:tblPr/>
              <a:tblGrid>
                <a:gridCol w="259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9540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85801"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mn-MN" sz="2000" b="1" i="0" u="none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Үзүүлэлт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2024.0</a:t>
                      </a:r>
                      <a:r>
                        <a:rPr lang="mn-MN" sz="2000" b="1" i="0" u="none" strike="noStrike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2000" b="1" i="0" u="none" strike="noStrike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2025.02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n-MN" sz="2000" b="1" i="0" u="none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Өсөлт бууралт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8869">
                <a:tc gridSpan="2">
                  <a:txBody>
                    <a:bodyPr/>
                    <a:lstStyle/>
                    <a:p>
                      <a:pPr lvl="1" algn="l" rtl="0" fontAlgn="ctr"/>
                      <a:r>
                        <a:rPr lang="mn-MN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Нийт нас баралт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n-MN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21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8869">
                <a:tc gridSpan="2">
                  <a:txBody>
                    <a:bodyPr/>
                    <a:lstStyle/>
                    <a:p>
                      <a:pPr lvl="1" algn="l" rtl="0" fontAlgn="ctr"/>
                      <a:r>
                        <a:rPr lang="mn-MN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Эмнэлгийн нас баралт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n-MN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8869">
                <a:tc gridSpan="2">
                  <a:txBody>
                    <a:bodyPr/>
                    <a:lstStyle/>
                    <a:p>
                      <a:pPr lvl="1" algn="l" rtl="0" fontAlgn="ctr"/>
                      <a:r>
                        <a:rPr lang="mn-MN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Гэрийн нас баралт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n-MN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8869">
                <a:tc rowSpan="2">
                  <a:txBody>
                    <a:bodyPr/>
                    <a:lstStyle/>
                    <a:p>
                      <a:pPr lvl="1" algn="l" rtl="0" fontAlgn="ctr"/>
                      <a:r>
                        <a:rPr lang="mn-MN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Хоног болоогүй нас баралт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lvl="1" algn="l" rtl="0" fontAlgn="ctr"/>
                      <a:r>
                        <a:rPr lang="mn-MN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Бодит</a:t>
                      </a:r>
                      <a:r>
                        <a:rPr lang="mn-MN" sz="1600" b="1" i="0" u="none" strike="noStrike" baseline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тоо</a:t>
                      </a:r>
                      <a:endParaRPr lang="mn-MN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n-MN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4324">
                <a:tc vMerge="1">
                  <a:txBody>
                    <a:bodyPr/>
                    <a:lstStyle/>
                    <a:p>
                      <a:pPr algn="l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mn-MN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Хувь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n-MN" sz="18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r>
                        <a:rPr lang="mn-MN" sz="18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sz="18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57.1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42.9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8869">
                <a:tc gridSpan="2">
                  <a:txBody>
                    <a:bodyPr/>
                    <a:lstStyle/>
                    <a:p>
                      <a:pPr lvl="1" algn="l" rtl="0" fontAlgn="ctr"/>
                      <a:r>
                        <a:rPr lang="mn-MN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Перинаталь эндэгдэл /1000 нийт төрлөгт/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04850">
                <a:tc gridSpan="2">
                  <a:txBody>
                    <a:bodyPr/>
                    <a:lstStyle/>
                    <a:p>
                      <a:pPr lvl="1" algn="l" rtl="0" fontAlgn="ctr"/>
                      <a:r>
                        <a:rPr lang="mn-MN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0-1 насны хүүхдийн нас баралт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mn-MN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/1000 амьд төрлөгт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endParaRPr lang="mn-MN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1/17.2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704850">
                <a:tc gridSpan="2">
                  <a:txBody>
                    <a:bodyPr/>
                    <a:lstStyle/>
                    <a:p>
                      <a:pPr lvl="1" algn="l" rtl="0" fontAlgn="ctr"/>
                      <a:r>
                        <a:rPr lang="mn-MN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1-5 насны хүүхдийн нас баралт/ 1000 амьд төрлөгт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endParaRPr lang="mn-MN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38869">
                <a:tc gridSpan="2">
                  <a:txBody>
                    <a:bodyPr/>
                    <a:lstStyle/>
                    <a:p>
                      <a:pPr lvl="1" algn="l" rtl="0" fontAlgn="ctr"/>
                      <a:r>
                        <a:rPr lang="mn-MN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Хорт хавдрын нас баралт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38869">
                <a:tc gridSpan="2">
                  <a:txBody>
                    <a:bodyPr/>
                    <a:lstStyle/>
                    <a:p>
                      <a:pPr lvl="1" algn="l" rtl="0" fontAlgn="ctr"/>
                      <a:r>
                        <a:rPr lang="mn-MN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Гадны шалтгаант нас баралт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 advTm="3000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1680"/>
            <a:ext cx="8229600" cy="1062341"/>
          </a:xfrm>
        </p:spPr>
        <p:txBody>
          <a:bodyPr>
            <a:normAutofit fontScale="90000"/>
          </a:bodyPr>
          <a:lstStyle/>
          <a:p>
            <a:r>
              <a:rPr lang="mn-MN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Нас баралтын шалтгаан </a:t>
            </a:r>
            <a:br>
              <a:rPr lang="mn-MN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mn-MN" sz="27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/хувиар/</a:t>
            </a:r>
            <a:endParaRPr lang="en-US" sz="27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6FBB51BF-95D9-30DB-E2F0-2C3A3F9B5EE0}"/>
              </a:ext>
            </a:extLst>
          </p:cNvPr>
          <p:cNvGraphicFramePr>
            <a:graphicFrameLocks/>
          </p:cNvGraphicFramePr>
          <p:nvPr/>
        </p:nvGraphicFramePr>
        <p:xfrm>
          <a:off x="457200" y="4114800"/>
          <a:ext cx="4267200" cy="2362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78DEA782-E226-EEA1-A6F3-32E56844E8A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4109610"/>
              </p:ext>
            </p:extLst>
          </p:nvPr>
        </p:nvGraphicFramePr>
        <p:xfrm>
          <a:off x="457200" y="1143000"/>
          <a:ext cx="8382000" cy="54922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mn-MN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Нялхсын эндэгдэл</a:t>
            </a:r>
            <a:r>
              <a:rPr lang="mn-MN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</a:t>
            </a:r>
            <a:r>
              <a:rPr lang="mn-MN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/1000 амьд төрөлтөнд, дүүргүүдийн байршлаар/</a:t>
            </a:r>
            <a:endParaRPr lang="en-US" dirty="0">
              <a:solidFill>
                <a:srgbClr val="002060"/>
              </a:solidFill>
            </a:endParaRP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83347E77-960A-A74A-F8F4-E732B7BF825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44644516"/>
              </p:ext>
            </p:extLst>
          </p:nvPr>
        </p:nvGraphicFramePr>
        <p:xfrm>
          <a:off x="228600" y="1397000"/>
          <a:ext cx="8763000" cy="5308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 advTm="3000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534400" cy="1143000"/>
          </a:xfrm>
        </p:spPr>
        <p:txBody>
          <a:bodyPr>
            <a:normAutofit fontScale="90000"/>
          </a:bodyPr>
          <a:lstStyle/>
          <a:p>
            <a:r>
              <a:rPr lang="mn-MN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 хүртэлх насны хүүхдийн эндэгдэл</a:t>
            </a:r>
            <a:r>
              <a:rPr lang="mn-MN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mn-MN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/1000 амьд төрөлтөнд, дүүргүүдийн байршлаар/</a:t>
            </a:r>
            <a:endParaRPr lang="en-US" sz="2200" dirty="0">
              <a:solidFill>
                <a:srgbClr val="002060"/>
              </a:solidFill>
            </a:endParaRP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CF16B3AA-F05E-5327-B473-1AF3042368E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47393506"/>
              </p:ext>
            </p:extLst>
          </p:nvPr>
        </p:nvGraphicFramePr>
        <p:xfrm>
          <a:off x="304800" y="1397000"/>
          <a:ext cx="8686800" cy="51863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 advTm="3000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mn-MN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Халдварт өвчин  </a:t>
            </a:r>
            <a:br>
              <a:rPr lang="mn-MN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mn-MN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10000 </a:t>
            </a:r>
            <a:r>
              <a:rPr lang="mn-MN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хүн амд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mn-MN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en-US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CCAD0C36-1E9C-C06B-E7C5-CE705C111AA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40448791"/>
              </p:ext>
            </p:extLst>
          </p:nvPr>
        </p:nvGraphicFramePr>
        <p:xfrm>
          <a:off x="228600" y="1447800"/>
          <a:ext cx="8610600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med" advTm="3000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1865"/>
            <a:ext cx="8229600" cy="1087335"/>
          </a:xfrm>
        </p:spPr>
        <p:txBody>
          <a:bodyPr>
            <a:normAutofit/>
          </a:bodyPr>
          <a:lstStyle/>
          <a:p>
            <a:r>
              <a:rPr lang="mn-MN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БЗДХ 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/10000 </a:t>
            </a:r>
            <a:r>
              <a:rPr lang="mn-MN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хүн амд/  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mn-MN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b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mn-MN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200" dirty="0">
              <a:solidFill>
                <a:srgbClr val="002060"/>
              </a:solidFill>
            </a:endParaRP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1B6ABB88-81EA-A628-18D8-126654FF0E0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16572869"/>
              </p:ext>
            </p:extLst>
          </p:nvPr>
        </p:nvGraphicFramePr>
        <p:xfrm>
          <a:off x="152400" y="914400"/>
          <a:ext cx="8534400" cy="556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 advTm="300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762000"/>
          </a:xfrm>
        </p:spPr>
        <p:txBody>
          <a:bodyPr>
            <a:normAutofit/>
          </a:bodyPr>
          <a:lstStyle/>
          <a:p>
            <a:pPr algn="ctr"/>
            <a:r>
              <a:rPr lang="mn-MN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Амбулаторийн</a:t>
            </a:r>
            <a:r>
              <a:rPr lang="mn-MN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mn-MN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үзлэг</a:t>
            </a:r>
            <a:endParaRPr lang="en-US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6663478"/>
              </p:ext>
            </p:extLst>
          </p:nvPr>
        </p:nvGraphicFramePr>
        <p:xfrm>
          <a:off x="228600" y="1066805"/>
          <a:ext cx="8686798" cy="5427093"/>
        </p:xfrm>
        <a:graphic>
          <a:graphicData uri="http://schemas.openxmlformats.org/drawingml/2006/table">
            <a:tbl>
              <a:tblPr/>
              <a:tblGrid>
                <a:gridCol w="40490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459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459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459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52465">
                <a:tc>
                  <a:txBody>
                    <a:bodyPr/>
                    <a:lstStyle/>
                    <a:p>
                      <a:pPr algn="ctr" rtl="0" fontAlgn="ctr"/>
                      <a:r>
                        <a:rPr lang="mn-MN" sz="2000" b="1" i="0" u="none" strike="noStrike" dirty="0">
                          <a:solidFill>
                            <a:schemeClr val="bg1"/>
                          </a:solidFill>
                          <a:latin typeface="Times New Roman"/>
                        </a:rPr>
                        <a:t>Үзүүлэлт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latin typeface="Times New Roman"/>
                        </a:rPr>
                        <a:t>2024.02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latin typeface="Times New Roman"/>
                        </a:rPr>
                        <a:t>202</a:t>
                      </a:r>
                      <a:r>
                        <a:rPr lang="mn-MN" sz="2000" b="1" i="0" u="none" strike="noStrike" dirty="0">
                          <a:solidFill>
                            <a:schemeClr val="bg1"/>
                          </a:solidFill>
                          <a:latin typeface="Times New Roman"/>
                        </a:rPr>
                        <a:t>5</a:t>
                      </a:r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latin typeface="Times New Roman"/>
                        </a:rPr>
                        <a:t>.</a:t>
                      </a:r>
                      <a:r>
                        <a:rPr lang="mn-MN" sz="2000" b="1" i="0" u="none" strike="noStrike" dirty="0">
                          <a:solidFill>
                            <a:schemeClr val="bg1"/>
                          </a:solidFill>
                          <a:latin typeface="Times New Roman"/>
                        </a:rPr>
                        <a:t>02</a:t>
                      </a:r>
                      <a:endParaRPr lang="en-US" sz="2000" b="1" i="0" u="none" strike="noStrike" dirty="0">
                        <a:solidFill>
                          <a:schemeClr val="bg1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mn-MN" sz="2000" b="1" i="0" u="none" strike="noStrike" dirty="0">
                          <a:solidFill>
                            <a:schemeClr val="bg1"/>
                          </a:solidFill>
                          <a:latin typeface="Times New Roman"/>
                        </a:rPr>
                        <a:t>Өсөлт бууралт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2065">
                <a:tc>
                  <a:txBody>
                    <a:bodyPr/>
                    <a:lstStyle/>
                    <a:p>
                      <a:pPr lvl="0" algn="l" rtl="0" fontAlgn="ctr"/>
                      <a:r>
                        <a:rPr lang="mn-MN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Дүүргийн дундаж хүн ам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29125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29134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2520">
                <a:tc>
                  <a:txBody>
                    <a:bodyPr/>
                    <a:lstStyle/>
                    <a:p>
                      <a:pPr lvl="0" algn="l" rtl="0" fontAlgn="ctr"/>
                      <a:r>
                        <a:rPr lang="mn-MN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Нийт үзлэг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35720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n-MN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42928</a:t>
                      </a:r>
                      <a:endParaRPr lang="en-US" sz="2000" b="1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n-MN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7208</a:t>
                      </a:r>
                      <a:endParaRPr lang="en-US" sz="2000" b="1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2065">
                <a:tc>
                  <a:txBody>
                    <a:bodyPr/>
                    <a:lstStyle/>
                    <a:p>
                      <a:pPr lvl="0" algn="l" rtl="0" fontAlgn="ctr"/>
                      <a:r>
                        <a:rPr lang="mn-MN" sz="2000" b="1" i="0" u="none" strike="noStrike">
                          <a:solidFill>
                            <a:schemeClr val="tx1"/>
                          </a:solidFill>
                          <a:latin typeface="Times New Roman"/>
                        </a:rPr>
                        <a:t>Амбулаторийн үзлэг </a:t>
                      </a:r>
                      <a:endParaRPr lang="mn-MN" sz="2000" b="1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21262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mn-MN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25591</a:t>
                      </a:r>
                      <a:endParaRPr lang="en-US" sz="2000" b="1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n-MN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4329</a:t>
                      </a:r>
                      <a:endParaRPr lang="en-US" sz="2000" b="1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2065">
                <a:tc>
                  <a:txBody>
                    <a:bodyPr/>
                    <a:lstStyle/>
                    <a:p>
                      <a:pPr lvl="0" algn="l" rtl="0" fontAlgn="ctr"/>
                      <a:r>
                        <a:rPr lang="mn-MN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Урьдчилан сэргийлэх үзлэг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7967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mn-MN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11180</a:t>
                      </a:r>
                      <a:endParaRPr lang="en-US" sz="2000" b="1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n-MN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3213</a:t>
                      </a:r>
                      <a:endParaRPr lang="en-US" sz="2000" b="1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02658">
                <a:tc>
                  <a:txBody>
                    <a:bodyPr/>
                    <a:lstStyle/>
                    <a:p>
                      <a:pPr lvl="0" algn="l" rtl="0" fontAlgn="ctr"/>
                      <a:r>
                        <a:rPr lang="mn-MN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Урьдчилан сэргийлэх үзлэгийн</a:t>
                      </a:r>
                      <a:r>
                        <a:rPr lang="mn-MN" sz="2000" b="1" i="0" u="none" strike="noStrike" baseline="0" dirty="0">
                          <a:solidFill>
                            <a:schemeClr val="tx1"/>
                          </a:solidFill>
                          <a:latin typeface="Times New Roman"/>
                        </a:rPr>
                        <a:t> хувь</a:t>
                      </a:r>
                      <a:endParaRPr lang="mn-MN" sz="2000" b="1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22.3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n-MN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26</a:t>
                      </a:r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.04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3.7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99793">
                <a:tc>
                  <a:txBody>
                    <a:bodyPr/>
                    <a:lstStyle/>
                    <a:p>
                      <a:pPr lvl="0" algn="l" rtl="0" fontAlgn="ctr"/>
                      <a:r>
                        <a:rPr lang="mn-MN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Идэвхитэй хяналт </a:t>
                      </a:r>
                    </a:p>
                    <a:p>
                      <a:pPr lvl="0" algn="l" rtl="0" fontAlgn="ctr"/>
                      <a:endParaRPr lang="mn-MN" sz="2000" b="1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2962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2604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-358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6616295"/>
                  </a:ext>
                </a:extLst>
              </a:tr>
              <a:tr h="562065">
                <a:tc>
                  <a:txBody>
                    <a:bodyPr/>
                    <a:lstStyle/>
                    <a:p>
                      <a:pPr lvl="0" algn="l" rtl="0" fontAlgn="ctr"/>
                      <a:r>
                        <a:rPr lang="mn-MN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Гэрийн идэвхитэй хяналт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3269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3357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88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62065">
                <a:tc>
                  <a:txBody>
                    <a:bodyPr/>
                    <a:lstStyle/>
                    <a:p>
                      <a:pPr lvl="0" algn="l" rtl="0" fontAlgn="ctr"/>
                      <a:r>
                        <a:rPr lang="mn-MN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Гэрийн дуудлага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260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196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-64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 advTm="3000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685800"/>
          </a:xfrm>
        </p:spPr>
        <p:txBody>
          <a:bodyPr>
            <a:noAutofit/>
          </a:bodyPr>
          <a:lstStyle/>
          <a:p>
            <a:pPr algn="ctr"/>
            <a:r>
              <a:rPr lang="mn-MN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Цочмог халдварт өвчин,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mn-MN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Бодит тоогоор/</a:t>
            </a:r>
            <a:endParaRPr lang="en-US" sz="2000" dirty="0">
              <a:solidFill>
                <a:srgbClr val="002060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0166381"/>
              </p:ext>
            </p:extLst>
          </p:nvPr>
        </p:nvGraphicFramePr>
        <p:xfrm>
          <a:off x="228601" y="838200"/>
          <a:ext cx="8686799" cy="5943592"/>
        </p:xfrm>
        <a:graphic>
          <a:graphicData uri="http://schemas.openxmlformats.org/drawingml/2006/table">
            <a:tbl>
              <a:tblPr/>
              <a:tblGrid>
                <a:gridCol w="33265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96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491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813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33131">
                <a:tc>
                  <a:txBody>
                    <a:bodyPr/>
                    <a:lstStyle/>
                    <a:p>
                      <a:pPr algn="ctr" rtl="0" fontAlgn="ctr"/>
                      <a:r>
                        <a:rPr lang="mn-MN" sz="2000" b="1" i="0" u="none" strike="noStrike" dirty="0">
                          <a:solidFill>
                            <a:srgbClr val="FFFFFF"/>
                          </a:solidFill>
                          <a:latin typeface="Times New Roman"/>
                        </a:rPr>
                        <a:t>Үзүүлэлт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latin typeface="Times New Roman"/>
                        </a:rPr>
                        <a:t>2024.0</a:t>
                      </a:r>
                      <a:r>
                        <a:rPr lang="mn-MN" sz="2000" b="1" i="0" u="none" strike="noStrike" dirty="0">
                          <a:solidFill>
                            <a:schemeClr val="bg1"/>
                          </a:solidFill>
                          <a:latin typeface="Times New Roman"/>
                        </a:rPr>
                        <a:t>2</a:t>
                      </a:r>
                      <a:endParaRPr lang="en-US" sz="2000" b="1" i="0" u="none" strike="noStrike" dirty="0">
                        <a:solidFill>
                          <a:schemeClr val="bg1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latin typeface="Times New Roman"/>
                        </a:rPr>
                        <a:t>2025.02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mn-MN" sz="2000" b="1" i="0" u="none" strike="noStrike" dirty="0">
                          <a:solidFill>
                            <a:srgbClr val="FFFFFF"/>
                          </a:solidFill>
                          <a:latin typeface="Times New Roman"/>
                        </a:rPr>
                        <a:t>Өсөлт бууралт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8497">
                <a:tc>
                  <a:txBody>
                    <a:bodyPr/>
                    <a:lstStyle/>
                    <a:p>
                      <a:pPr algn="l" rtl="0" fontAlgn="ctr"/>
                      <a:r>
                        <a:rPr lang="mn-MN" sz="2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Цочмог халдварт өвчин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mn-MN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44</a:t>
                      </a:r>
                      <a:endParaRPr lang="en-US" sz="2000" b="1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36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-9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8497">
                <a:tc>
                  <a:txBody>
                    <a:bodyPr/>
                    <a:lstStyle/>
                    <a:p>
                      <a:pPr algn="l" rtl="0" fontAlgn="ctr"/>
                      <a:r>
                        <a:rPr lang="mn-MN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Цусан суулга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mn-MN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6</a:t>
                      </a:r>
                      <a:endParaRPr lang="en-US" sz="2000" b="1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-5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8497">
                <a:tc>
                  <a:txBody>
                    <a:bodyPr/>
                    <a:lstStyle/>
                    <a:p>
                      <a:pPr algn="l" rtl="0" fontAlgn="ctr"/>
                      <a:r>
                        <a:rPr lang="mn-MN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Халдварт шар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8497">
                <a:tc>
                  <a:txBody>
                    <a:bodyPr/>
                    <a:lstStyle/>
                    <a:p>
                      <a:pPr algn="l" rtl="0" fontAlgn="ctr"/>
                      <a:r>
                        <a:rPr lang="mn-MN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Салхин цэцэг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8497">
                <a:tc>
                  <a:txBody>
                    <a:bodyPr/>
                    <a:lstStyle/>
                    <a:p>
                      <a:pPr algn="l" rtl="0" fontAlgn="ctr"/>
                      <a:r>
                        <a:rPr lang="mn-MN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Ковид-19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8497">
                <a:tc>
                  <a:txBody>
                    <a:bodyPr/>
                    <a:lstStyle/>
                    <a:p>
                      <a:pPr algn="l" rtl="0" fontAlgn="ctr"/>
                      <a:r>
                        <a:rPr lang="mn-MN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Гар хөл амны өвчин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8497">
                <a:tc>
                  <a:txBody>
                    <a:bodyPr/>
                    <a:lstStyle/>
                    <a:p>
                      <a:pPr algn="l" rtl="0" fontAlgn="ctr"/>
                      <a:r>
                        <a:rPr lang="mn-MN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Сальмонеллез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8497">
                <a:tc>
                  <a:txBody>
                    <a:bodyPr/>
                    <a:lstStyle/>
                    <a:p>
                      <a:pPr algn="l" rtl="0" fontAlgn="ctr"/>
                      <a:r>
                        <a:rPr lang="mn-MN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Боом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08497">
                <a:tc>
                  <a:txBody>
                    <a:bodyPr/>
                    <a:lstStyle/>
                    <a:p>
                      <a:pPr algn="l" rtl="0" fontAlgn="ctr"/>
                      <a:r>
                        <a:rPr lang="mn-MN" sz="2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Хачигт рикеттиоз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08497">
                <a:tc>
                  <a:txBody>
                    <a:bodyPr/>
                    <a:lstStyle/>
                    <a:p>
                      <a:pPr algn="l" rtl="0" fontAlgn="ctr"/>
                      <a:r>
                        <a:rPr lang="mn-MN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Рож / ёлом/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mn-MN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1</a:t>
                      </a:r>
                      <a:endParaRPr lang="en-US" sz="2000" b="1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-1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08497">
                <a:tc>
                  <a:txBody>
                    <a:bodyPr/>
                    <a:lstStyle/>
                    <a:p>
                      <a:pPr algn="l" rtl="0" fontAlgn="ctr"/>
                      <a:r>
                        <a:rPr lang="mn-MN" sz="2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Скарлатин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08497">
                <a:tc>
                  <a:txBody>
                    <a:bodyPr/>
                    <a:lstStyle/>
                    <a:p>
                      <a:pPr algn="l" rtl="0" fontAlgn="ctr"/>
                      <a:r>
                        <a:rPr lang="mn-MN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Хоолны</a:t>
                      </a:r>
                      <a:r>
                        <a:rPr lang="mn-MN" sz="2000" b="1" i="0" u="none" strike="noStrike" baseline="0" dirty="0">
                          <a:solidFill>
                            <a:srgbClr val="000000"/>
                          </a:solidFill>
                          <a:latin typeface="Times New Roman"/>
                        </a:rPr>
                        <a:t> хордлого</a:t>
                      </a:r>
                      <a:endParaRPr lang="mn-MN" sz="2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08497">
                <a:tc>
                  <a:txBody>
                    <a:bodyPr/>
                    <a:lstStyle/>
                    <a:p>
                      <a:pPr algn="l" rtl="0" fontAlgn="ctr"/>
                      <a:r>
                        <a:rPr lang="mn-MN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Краснух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 advTm="3000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mn-MN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Бүртгэгдсэн халдварт өвчин     </a:t>
            </a:r>
            <a:r>
              <a:rPr lang="mn-MN" sz="2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/10000 хүн амд, дүүргийн байршлаар/</a:t>
            </a:r>
            <a:endParaRPr lang="en-US" sz="22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44103550-640B-1FE3-9D2B-5015E1C22AF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22247888"/>
              </p:ext>
            </p:extLst>
          </p:nvPr>
        </p:nvGraphicFramePr>
        <p:xfrm>
          <a:off x="152400" y="1397000"/>
          <a:ext cx="8991600" cy="51863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 advTm="3000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152400" y="228601"/>
            <a:ext cx="8839200" cy="12191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n-MN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Умайн хүзүүний өмөнгийн эрт илрүүлгийн үзлэгт хамрагдсан хүний тоо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8259A807-9EB3-34CE-6A20-FED8A1DA28E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76774096"/>
              </p:ext>
            </p:extLst>
          </p:nvPr>
        </p:nvGraphicFramePr>
        <p:xfrm>
          <a:off x="533400" y="1397000"/>
          <a:ext cx="83058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228601"/>
            <a:ext cx="9144000" cy="12953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n-MN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Хөхний өмөнгийн эрт илрүүлгийн үзлэгт хамрагдсан хүний тоо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D0BA51A8-0B33-18C3-2804-2071248C29D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78189098"/>
              </p:ext>
            </p:extLst>
          </p:nvPr>
        </p:nvGraphicFramePr>
        <p:xfrm>
          <a:off x="533400" y="1752600"/>
          <a:ext cx="8305800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228600" y="0"/>
            <a:ext cx="8686800" cy="1600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n-MN" sz="32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Артерийн гипертензи өвчний эрт илрүүлгийн үзлэгт хамрагдсан хүний тоо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62460F0C-A948-6CD6-60E7-BC243264B9E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89133781"/>
              </p:ext>
            </p:extLst>
          </p:nvPr>
        </p:nvGraphicFramePr>
        <p:xfrm>
          <a:off x="609600" y="1371600"/>
          <a:ext cx="83058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304800" y="152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n-MN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Чихрийн шижин өвчний эрт илрүүлгийн үзлэгт хамрагдсан хүний тоо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F6F965D5-74BC-2576-BB2E-BC1C07946A2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91440372"/>
              </p:ext>
            </p:extLst>
          </p:nvPr>
        </p:nvGraphicFramePr>
        <p:xfrm>
          <a:off x="304800" y="1295400"/>
          <a:ext cx="85344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457200" y="304800"/>
            <a:ext cx="8382000" cy="1066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n-MN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Элэгний өмөнгийн эрт илрүүлгийн үзлэгт хамрагдсан хүний тоо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03D13C4A-3348-229B-36AA-31F048B5D71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49158370"/>
              </p:ext>
            </p:extLst>
          </p:nvPr>
        </p:nvGraphicFramePr>
        <p:xfrm>
          <a:off x="457200" y="1397000"/>
          <a:ext cx="8382000" cy="5308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 fontScale="90000"/>
          </a:bodyPr>
          <a:lstStyle/>
          <a:p>
            <a:r>
              <a:rPr lang="mn-MN" sz="36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ХБӨ эрт илрүүлгийн үзлэгийг бусад дүүрэгтэй харьцуулсан байдал </a:t>
            </a:r>
            <a:r>
              <a:rPr lang="mn-MN" sz="31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/20</a:t>
            </a:r>
            <a:r>
              <a:rPr lang="en-US" sz="31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25.01 </a:t>
            </a:r>
            <a:r>
              <a:rPr lang="mn-MN" sz="31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сар/</a:t>
            </a:r>
            <a:endParaRPr lang="en-US" sz="31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7BEEB0EC-A12C-D8B6-5CC3-4699CED1FD0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56908916"/>
              </p:ext>
            </p:extLst>
          </p:nvPr>
        </p:nvGraphicFramePr>
        <p:xfrm>
          <a:off x="152400" y="1397000"/>
          <a:ext cx="8763000" cy="492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n-MN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Эрт илрүүлгийн үзлэгийг өмнөх оны мөн үетэй харьцуулсан байдал, хувиар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2A1B4BB9-58AA-4969-973A-878DCBF05FF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78567330"/>
              </p:ext>
            </p:extLst>
          </p:nvPr>
        </p:nvGraphicFramePr>
        <p:xfrm>
          <a:off x="457200" y="1828800"/>
          <a:ext cx="8229600" cy="47545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86D4FE-6EAF-6FDE-EA4C-6E656C6561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90600"/>
          </a:xfrm>
        </p:spPr>
        <p:txBody>
          <a:bodyPr/>
          <a:lstStyle/>
          <a:p>
            <a:r>
              <a:rPr lang="mn-MN" dirty="0">
                <a:latin typeface="Arial" panose="020B0604020202020204" pitchFamily="34" charset="0"/>
                <a:cs typeface="Arial" panose="020B0604020202020204" pitchFamily="34" charset="0"/>
              </a:rPr>
              <a:t>Цаашид анхаарах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7DA2F1-DB90-88B4-672D-D247C35514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066800"/>
            <a:ext cx="8763000" cy="5516562"/>
          </a:xfrm>
        </p:spPr>
        <p:txBody>
          <a:bodyPr>
            <a:normAutofit/>
          </a:bodyPr>
          <a:lstStyle/>
          <a:p>
            <a:r>
              <a:rPr lang="mn-MN" sz="2800" dirty="0">
                <a:latin typeface="Arial" panose="020B0604020202020204" pitchFamily="34" charset="0"/>
                <a:cs typeface="Arial" panose="020B0604020202020204" pitchFamily="34" charset="0"/>
              </a:rPr>
              <a:t>Урьдчилан сэргийлэх үзлэг</a:t>
            </a:r>
          </a:p>
          <a:p>
            <a:pPr algn="just"/>
            <a:r>
              <a:rPr lang="mn-MN" sz="2800" dirty="0">
                <a:latin typeface="Arial" panose="020B0604020202020204" pitchFamily="34" charset="0"/>
                <a:cs typeface="Arial" panose="020B0604020202020204" pitchFamily="34" charset="0"/>
              </a:rPr>
              <a:t>Эмнэлгийн хуудас олгох тухай /Эхлээд амб, дараа нь хэвтүүлэн эмчилсэн ЭХ</a:t>
            </a:r>
            <a:r>
              <a:rPr lang="mn-MN" sz="2000" dirty="0">
                <a:latin typeface="Arial" panose="020B0604020202020204" pitchFamily="34" charset="0"/>
                <a:cs typeface="Arial" panose="020B0604020202020204" pitchFamily="34" charset="0"/>
              </a:rPr>
              <a:t>/ </a:t>
            </a:r>
          </a:p>
          <a:p>
            <a:pPr marL="0" indent="0" algn="ctr">
              <a:buNone/>
            </a:pPr>
            <a:r>
              <a:rPr lang="mn-MN" sz="2000" dirty="0">
                <a:latin typeface="Arial" panose="020B0604020202020204" pitchFamily="34" charset="0"/>
                <a:cs typeface="Arial" panose="020B0604020202020204" pitchFamily="34" charset="0"/>
              </a:rPr>
              <a:t> /ХНХС</a:t>
            </a:r>
            <a:r>
              <a:rPr lang="mn-MN" sz="2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ЭМС-ын  2023.12.07-ны өдрийн А/177, А/433 дугаар тушаал/</a:t>
            </a:r>
            <a:endParaRPr lang="mn-MN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mn-MN" sz="2800" dirty="0">
                <a:latin typeface="Arial" panose="020B0604020202020204" pitchFamily="34" charset="0"/>
                <a:cs typeface="Arial" panose="020B0604020202020204" pitchFamily="34" charset="0"/>
              </a:rPr>
              <a:t>ХБӨ бүртгэх /эмэгтэйчүүд/ </a:t>
            </a:r>
          </a:p>
          <a:p>
            <a:pPr algn="just"/>
            <a:r>
              <a:rPr lang="mn-MN" sz="2800" dirty="0">
                <a:latin typeface="Arial" panose="020B0604020202020204" pitchFamily="34" charset="0"/>
                <a:cs typeface="Arial" panose="020B0604020202020204" pitchFamily="34" charset="0"/>
              </a:rPr>
              <a:t>Шинэ бүртгэгдэж байгаа хавдрыг тухайн сардаа мэдээлнэ, эрт илрүүлгээр гэдгийг тусгах</a:t>
            </a:r>
          </a:p>
          <a:p>
            <a:pPr algn="just"/>
            <a:r>
              <a:rPr lang="mn-MN" sz="2800" dirty="0">
                <a:latin typeface="Arial" panose="020B0604020202020204" pitchFamily="34" charset="0"/>
                <a:cs typeface="Arial" panose="020B0604020202020204" pitchFamily="34" charset="0"/>
              </a:rPr>
              <a:t>ӨЭМТ-ийн гэрийн идэвхтэй эргэлт, эрт илрүүлгийн үзлэг буурсан.</a:t>
            </a:r>
          </a:p>
          <a:p>
            <a:pPr algn="just"/>
            <a:r>
              <a:rPr lang="mn-MN" sz="2800" dirty="0">
                <a:latin typeface="Arial" panose="020B0604020202020204" pitchFamily="34" charset="0"/>
                <a:cs typeface="Arial" panose="020B0604020202020204" pitchFamily="34" charset="0"/>
              </a:rPr>
              <a:t>Жижүүр эмч нар ЯТ-ийн хуудсанд эхний оношоо үндсэн онош тавьж хэвших</a:t>
            </a:r>
          </a:p>
          <a:p>
            <a:pPr marL="0" indent="0" algn="just">
              <a:buNone/>
            </a:pPr>
            <a:endParaRPr lang="mn-MN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mn-MN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90254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mn-MN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Үзлэгийн задаргаа</a:t>
            </a:r>
            <a:endParaRPr lang="en-US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3296312971"/>
              </p:ext>
            </p:extLst>
          </p:nvPr>
        </p:nvGraphicFramePr>
        <p:xfrm>
          <a:off x="228600" y="1905000"/>
          <a:ext cx="52578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00000000-0008-0000-0000-000008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54959873"/>
              </p:ext>
            </p:extLst>
          </p:nvPr>
        </p:nvGraphicFramePr>
        <p:xfrm>
          <a:off x="990600" y="1397000"/>
          <a:ext cx="7315200" cy="4775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50D3EC66-2172-1C0E-C157-C9301E45016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43418745"/>
              </p:ext>
            </p:extLst>
          </p:nvPr>
        </p:nvGraphicFramePr>
        <p:xfrm>
          <a:off x="685800" y="1397000"/>
          <a:ext cx="7620000" cy="5003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 spd="slow" advClick="0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3581"/>
            <a:ext cx="9143999" cy="68651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mn-MN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Нийт үзлэгт урьдчилан сэргийлэх үзлэгийн хувь </a:t>
            </a:r>
            <a:br>
              <a:rPr lang="mn-MN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mn-MN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mn-MN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2025 оны 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mn-MN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сарын байдлаар, дүүргээр/</a:t>
            </a:r>
            <a:endParaRPr lang="en-US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07340DFF-28E6-083F-6725-FE39FFA7EC7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14200376"/>
              </p:ext>
            </p:extLst>
          </p:nvPr>
        </p:nvGraphicFramePr>
        <p:xfrm>
          <a:off x="228600" y="1600200"/>
          <a:ext cx="8763000" cy="525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med" advClick="0" advTm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401762"/>
          </a:xfrm>
        </p:spPr>
        <p:txBody>
          <a:bodyPr>
            <a:normAutofit fontScale="90000"/>
          </a:bodyPr>
          <a:lstStyle/>
          <a:p>
            <a:r>
              <a:rPr lang="mn-MN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ӨЭМТ-ийн үзлэгт гэрийн идэвхтэй хяналтын үзлэгийн эзлэх хувь</a:t>
            </a:r>
            <a:br>
              <a:rPr lang="mn-MN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mn-MN" sz="2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/2025 оны эхний </a:t>
            </a:r>
            <a:r>
              <a:rPr lang="en-US" sz="2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mn-MN" sz="2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сарын байдлаар дүүргээр/</a:t>
            </a:r>
            <a:endParaRPr lang="en-US" sz="36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E1A8958D-134C-63A4-BF1D-34F89A536D3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49708688"/>
              </p:ext>
            </p:extLst>
          </p:nvPr>
        </p:nvGraphicFramePr>
        <p:xfrm>
          <a:off x="228600" y="1981200"/>
          <a:ext cx="87630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62000"/>
          </a:xfrm>
        </p:spPr>
        <p:txBody>
          <a:bodyPr>
            <a:normAutofit/>
          </a:bodyPr>
          <a:lstStyle/>
          <a:p>
            <a:pPr algn="ctr"/>
            <a:r>
              <a:rPr lang="mn-MN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Амбулаторийн</a:t>
            </a:r>
            <a:r>
              <a:rPr lang="mn-MN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mn-MN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өвчлөл</a:t>
            </a:r>
            <a:endParaRPr lang="en-US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6742925"/>
              </p:ext>
            </p:extLst>
          </p:nvPr>
        </p:nvGraphicFramePr>
        <p:xfrm>
          <a:off x="304798" y="1142996"/>
          <a:ext cx="8610600" cy="5334001"/>
        </p:xfrm>
        <a:graphic>
          <a:graphicData uri="http://schemas.openxmlformats.org/drawingml/2006/table">
            <a:tbl>
              <a:tblPr/>
              <a:tblGrid>
                <a:gridCol w="46783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107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107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107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229798">
                <a:tc>
                  <a:txBody>
                    <a:bodyPr/>
                    <a:lstStyle/>
                    <a:p>
                      <a:pPr algn="ctr" rtl="0" fontAlgn="ctr"/>
                      <a:r>
                        <a:rPr lang="mn-MN" sz="2400" b="1" i="0" u="none" strike="noStrike" dirty="0">
                          <a:solidFill>
                            <a:srgbClr val="FFFFFF"/>
                          </a:solidFill>
                          <a:latin typeface="Times New Roman"/>
                        </a:rPr>
                        <a:t>Үзүүлэлт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chemeClr val="bg1"/>
                          </a:solidFill>
                          <a:latin typeface="Times New Roman"/>
                        </a:rPr>
                        <a:t>2024.02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chemeClr val="bg1"/>
                          </a:solidFill>
                          <a:latin typeface="Times New Roman"/>
                        </a:rPr>
                        <a:t>2025.02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mn-MN" sz="2400" b="1" i="0" u="none" strike="noStrike" dirty="0">
                          <a:solidFill>
                            <a:srgbClr val="FFFFFF"/>
                          </a:solidFill>
                          <a:latin typeface="Times New Roman"/>
                        </a:rPr>
                        <a:t>Өсөлт бууралт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84715">
                <a:tc>
                  <a:txBody>
                    <a:bodyPr/>
                    <a:lstStyle/>
                    <a:p>
                      <a:pPr algn="l" rtl="0" fontAlgn="ctr"/>
                      <a:r>
                        <a:rPr lang="mn-MN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Бүртгэгдсэн</a:t>
                      </a:r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mn-MN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халдварт</a:t>
                      </a:r>
                      <a:r>
                        <a:rPr lang="mn-MN" sz="2400" b="1" i="0" u="none" strike="noStrike" baseline="0" dirty="0">
                          <a:solidFill>
                            <a:srgbClr val="000000"/>
                          </a:solidFill>
                          <a:latin typeface="Times New Roman"/>
                        </a:rPr>
                        <a:t> бус</a:t>
                      </a:r>
                      <a:r>
                        <a:rPr lang="mn-MN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өвчлөл 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1290</a:t>
                      </a:r>
                      <a:endParaRPr lang="mn-MN" sz="2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-388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9872">
                <a:tc>
                  <a:txBody>
                    <a:bodyPr/>
                    <a:lstStyle/>
                    <a:p>
                      <a:pPr algn="l" rtl="0" fontAlgn="ctr"/>
                      <a:r>
                        <a:rPr lang="mn-MN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Шинэ  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685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-225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79872">
                <a:tc>
                  <a:txBody>
                    <a:bodyPr/>
                    <a:lstStyle/>
                    <a:p>
                      <a:pPr algn="l" rtl="0" fontAlgn="ctr"/>
                      <a:r>
                        <a:rPr lang="mn-MN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Хуучин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-163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79872">
                <a:tc>
                  <a:txBody>
                    <a:bodyPr/>
                    <a:lstStyle/>
                    <a:p>
                      <a:pPr algn="l" rtl="0" fontAlgn="ctr"/>
                      <a:r>
                        <a:rPr lang="mn-MN" sz="2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Осол гэмтэл 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-9</a:t>
                      </a:r>
                      <a:endParaRPr lang="mn-MN" sz="2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79872">
                <a:tc>
                  <a:txBody>
                    <a:bodyPr/>
                    <a:lstStyle/>
                    <a:p>
                      <a:pPr algn="l" rtl="0" fontAlgn="ctr"/>
                      <a:r>
                        <a:rPr lang="mn-MN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Хорт</a:t>
                      </a:r>
                      <a:r>
                        <a:rPr lang="mn-MN" sz="2400" b="1" i="0" u="none" strike="noStrike" baseline="0" dirty="0">
                          <a:solidFill>
                            <a:srgbClr val="000000"/>
                          </a:solidFill>
                          <a:latin typeface="Times New Roman"/>
                        </a:rPr>
                        <a:t> х</a:t>
                      </a:r>
                      <a:r>
                        <a:rPr lang="mn-MN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авдрын</a:t>
                      </a:r>
                      <a:r>
                        <a:rPr lang="mn-MN" sz="2400" b="1" i="0" u="none" strike="noStrike" baseline="0" dirty="0">
                          <a:solidFill>
                            <a:srgbClr val="000000"/>
                          </a:solidFill>
                          <a:latin typeface="Times New Roman"/>
                        </a:rPr>
                        <a:t> өвчлөл</a:t>
                      </a:r>
                      <a:endParaRPr lang="mn-MN" sz="2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 advTm="300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>
            <a:normAutofit/>
          </a:bodyPr>
          <a:lstStyle/>
          <a:p>
            <a:pPr algn="ctr"/>
            <a:r>
              <a:rPr lang="mn-MN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Стационарын</a:t>
            </a:r>
            <a:r>
              <a:rPr lang="mn-MN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mn-MN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орны</a:t>
            </a:r>
            <a:r>
              <a:rPr lang="mn-MN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mn-MN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үзүүлэлт</a:t>
            </a:r>
            <a:endParaRPr lang="en-US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5608626"/>
              </p:ext>
            </p:extLst>
          </p:nvPr>
        </p:nvGraphicFramePr>
        <p:xfrm>
          <a:off x="304800" y="990600"/>
          <a:ext cx="8534400" cy="5671741"/>
        </p:xfrm>
        <a:graphic>
          <a:graphicData uri="http://schemas.openxmlformats.org/drawingml/2006/table">
            <a:tbl>
              <a:tblPr/>
              <a:tblGrid>
                <a:gridCol w="42523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73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73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273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61507">
                <a:tc>
                  <a:txBody>
                    <a:bodyPr/>
                    <a:lstStyle/>
                    <a:p>
                      <a:pPr algn="ctr" rtl="0" fontAlgn="ctr"/>
                      <a:r>
                        <a:rPr lang="mn-MN" sz="2400" b="1" i="0" u="none" strike="noStrike" dirty="0">
                          <a:solidFill>
                            <a:srgbClr val="FFFFFF"/>
                          </a:solidFill>
                          <a:latin typeface="Times New Roman"/>
                        </a:rPr>
                        <a:t>Үзүүлэлт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chemeClr val="bg1"/>
                          </a:solidFill>
                          <a:latin typeface="Times New Roman"/>
                        </a:rPr>
                        <a:t>2024.02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chemeClr val="bg1"/>
                          </a:solidFill>
                          <a:latin typeface="Times New Roman"/>
                        </a:rPr>
                        <a:t>2025.02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n-MN" sz="2400" b="1" i="0" u="none" strike="noStrike" dirty="0">
                          <a:solidFill>
                            <a:srgbClr val="FFFFFF"/>
                          </a:solidFill>
                          <a:latin typeface="Times New Roman"/>
                        </a:rPr>
                        <a:t>Өсөлт бууралт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1462">
                <a:tc>
                  <a:txBody>
                    <a:bodyPr/>
                    <a:lstStyle/>
                    <a:p>
                      <a:pPr algn="l" rtl="0" fontAlgn="ctr"/>
                      <a:r>
                        <a:rPr lang="mn-MN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Орны тоо 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253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1462">
                <a:tc>
                  <a:txBody>
                    <a:bodyPr/>
                    <a:lstStyle/>
                    <a:p>
                      <a:pPr algn="l" rtl="0" fontAlgn="ctr"/>
                      <a:r>
                        <a:rPr lang="mn-MN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Ор хоног 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10916</a:t>
                      </a:r>
                      <a:endParaRPr lang="mn-MN" sz="2400" b="1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11863</a:t>
                      </a:r>
                      <a:endParaRPr lang="mn-MN" sz="2400" b="1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FontTx/>
                        <a:buNone/>
                      </a:pPr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947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1462">
                <a:tc>
                  <a:txBody>
                    <a:bodyPr/>
                    <a:lstStyle/>
                    <a:p>
                      <a:pPr algn="l" rtl="0" fontAlgn="ctr"/>
                      <a:r>
                        <a:rPr lang="mn-MN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Дундаж ор хоног 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7.06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7.29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0.24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01462">
                <a:tc>
                  <a:txBody>
                    <a:bodyPr/>
                    <a:lstStyle/>
                    <a:p>
                      <a:pPr algn="l" rtl="0" fontAlgn="ctr"/>
                      <a:r>
                        <a:rPr lang="mn-MN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Орны эргэлт 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6.11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7.23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1.11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01462">
                <a:tc>
                  <a:txBody>
                    <a:bodyPr/>
                    <a:lstStyle/>
                    <a:p>
                      <a:pPr algn="l" rtl="0" fontAlgn="ctr"/>
                      <a:r>
                        <a:rPr lang="mn-MN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Орны фонд ашиглалт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43.15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52.72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9.58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3255393"/>
                  </a:ext>
                </a:extLst>
              </a:tr>
              <a:tr h="701462">
                <a:tc>
                  <a:txBody>
                    <a:bodyPr/>
                    <a:lstStyle/>
                    <a:p>
                      <a:pPr algn="l" rtl="0" fontAlgn="ctr"/>
                      <a:r>
                        <a:rPr lang="mn-MN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Орны фонд ашиглалтын хувь 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78.45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95.86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17.41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01462">
                <a:tc>
                  <a:txBody>
                    <a:bodyPr/>
                    <a:lstStyle/>
                    <a:p>
                      <a:pPr algn="l" rtl="0" fontAlgn="ctr"/>
                      <a:r>
                        <a:rPr lang="mn-MN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Эмчлүүлсэн өвчтөн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1547</a:t>
                      </a:r>
                      <a:endParaRPr lang="mn-MN" sz="2400" b="1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1627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 advTm="300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533400"/>
          </a:xfrm>
        </p:spPr>
        <p:txBody>
          <a:bodyPr>
            <a:normAutofit fontScale="90000"/>
          </a:bodyPr>
          <a:lstStyle/>
          <a:p>
            <a:pPr algn="ctr"/>
            <a:r>
              <a:rPr lang="mn-MN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Төрөлт </a:t>
            </a:r>
            <a:br>
              <a:rPr lang="mn-MN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mn-MN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/ бодит тоогоор/</a:t>
            </a:r>
            <a:endParaRPr lang="en-US" sz="1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3329923"/>
              </p:ext>
            </p:extLst>
          </p:nvPr>
        </p:nvGraphicFramePr>
        <p:xfrm>
          <a:off x="152400" y="1211971"/>
          <a:ext cx="8839201" cy="5513376"/>
        </p:xfrm>
        <a:graphic>
          <a:graphicData uri="http://schemas.openxmlformats.org/drawingml/2006/table">
            <a:tbl>
              <a:tblPr/>
              <a:tblGrid>
                <a:gridCol w="39894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43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712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741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70573">
                <a:tc>
                  <a:txBody>
                    <a:bodyPr/>
                    <a:lstStyle/>
                    <a:p>
                      <a:pPr algn="ctr" rtl="0" fontAlgn="ctr"/>
                      <a:r>
                        <a:rPr lang="mn-MN" sz="2400" b="1" i="0" u="none" strike="noStrike" dirty="0">
                          <a:solidFill>
                            <a:srgbClr val="FFFFFF"/>
                          </a:solidFill>
                          <a:latin typeface="Times New Roman"/>
                        </a:rPr>
                        <a:t>Төрөлтийн үзүүлэлт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chemeClr val="bg1"/>
                          </a:solidFill>
                          <a:latin typeface="Times New Roman"/>
                        </a:rPr>
                        <a:t>2024.02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chemeClr val="bg1"/>
                          </a:solidFill>
                          <a:latin typeface="Times New Roman"/>
                        </a:rPr>
                        <a:t>2025.01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mn-MN" sz="2400" b="1" i="0" u="none" strike="noStrike" dirty="0">
                          <a:solidFill>
                            <a:srgbClr val="FFFFFF"/>
                          </a:solidFill>
                          <a:latin typeface="Times New Roman"/>
                        </a:rPr>
                        <a:t>Өсөлт бууралт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4469">
                <a:tc>
                  <a:txBody>
                    <a:bodyPr/>
                    <a:lstStyle/>
                    <a:p>
                      <a:pPr lvl="1" algn="l" rtl="0" fontAlgn="ctr"/>
                      <a:r>
                        <a:rPr lang="mn-MN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Төрсөн эхийн тоо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75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64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-11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4469">
                <a:tc>
                  <a:txBody>
                    <a:bodyPr/>
                    <a:lstStyle/>
                    <a:p>
                      <a:pPr lvl="1" algn="l" rtl="0" fontAlgn="ctr"/>
                      <a:r>
                        <a:rPr lang="mn-MN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              үүнээс гадны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33</a:t>
                      </a:r>
                      <a:r>
                        <a:rPr lang="mn-MN" sz="2400" b="1" i="0" u="none" strike="noStrike" baseline="30000" dirty="0">
                          <a:solidFill>
                            <a:schemeClr val="tx1"/>
                          </a:solidFill>
                          <a:latin typeface="Times New Roman"/>
                        </a:rPr>
                        <a:t>/</a:t>
                      </a:r>
                      <a:r>
                        <a:rPr lang="en-US" sz="2400" b="1" i="0" u="none" strike="noStrike" baseline="30000" dirty="0">
                          <a:solidFill>
                            <a:schemeClr val="tx1"/>
                          </a:solidFill>
                          <a:latin typeface="Times New Roman"/>
                        </a:rPr>
                        <a:t>44</a:t>
                      </a:r>
                      <a:r>
                        <a:rPr lang="mn-MN" sz="2400" b="1" i="0" u="none" strike="noStrike" baseline="30000" dirty="0">
                          <a:solidFill>
                            <a:schemeClr val="tx1"/>
                          </a:solidFill>
                          <a:latin typeface="Times New Roman"/>
                        </a:rPr>
                        <a:t>%/</a:t>
                      </a:r>
                      <a:endParaRPr lang="en-US" sz="2400" b="1" i="0" u="none" strike="noStrike" baseline="30000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26</a:t>
                      </a:r>
                      <a:r>
                        <a:rPr lang="mn-MN" sz="2400" b="1" i="0" u="none" strike="noStrike" baseline="30000" dirty="0">
                          <a:solidFill>
                            <a:schemeClr val="tx1"/>
                          </a:solidFill>
                          <a:latin typeface="Times New Roman"/>
                        </a:rPr>
                        <a:t>/</a:t>
                      </a:r>
                      <a:r>
                        <a:rPr lang="en-US" sz="2400" b="1" i="0" u="none" strike="noStrike" baseline="30000" dirty="0">
                          <a:solidFill>
                            <a:schemeClr val="tx1"/>
                          </a:solidFill>
                          <a:latin typeface="Times New Roman"/>
                        </a:rPr>
                        <a:t>40.6</a:t>
                      </a:r>
                      <a:r>
                        <a:rPr lang="mn-MN" sz="2400" b="1" i="0" u="none" strike="noStrike" baseline="30000" dirty="0">
                          <a:solidFill>
                            <a:schemeClr val="tx1"/>
                          </a:solidFill>
                          <a:latin typeface="Times New Roman"/>
                        </a:rPr>
                        <a:t>%/</a:t>
                      </a:r>
                      <a:endParaRPr lang="en-US" sz="2400" b="1" i="0" u="none" strike="noStrike" baseline="30000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-7</a:t>
                      </a:r>
                      <a:r>
                        <a:rPr lang="en-US" sz="2400" b="1" i="0" u="none" strike="noStrike" baseline="30000" dirty="0">
                          <a:solidFill>
                            <a:schemeClr val="tx1"/>
                          </a:solidFill>
                          <a:latin typeface="Times New Roman"/>
                        </a:rPr>
                        <a:t>/3.4</a:t>
                      </a:r>
                      <a:r>
                        <a:rPr lang="mn-MN" sz="2400" b="1" i="0" u="none" strike="noStrike" baseline="30000" dirty="0">
                          <a:solidFill>
                            <a:schemeClr val="tx1"/>
                          </a:solidFill>
                          <a:latin typeface="Times New Roman"/>
                        </a:rPr>
                        <a:t>%/</a:t>
                      </a:r>
                      <a:endParaRPr lang="en-US" sz="2400" b="1" i="0" u="none" strike="noStrike" baseline="30000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4469">
                <a:tc>
                  <a:txBody>
                    <a:bodyPr/>
                    <a:lstStyle/>
                    <a:p>
                      <a:pPr lvl="1" algn="l" rtl="0" fontAlgn="ctr"/>
                      <a:r>
                        <a:rPr lang="mn-MN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Гэрийн төрөлт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4469">
                <a:tc>
                  <a:txBody>
                    <a:bodyPr/>
                    <a:lstStyle/>
                    <a:p>
                      <a:pPr lvl="1" algn="l" rtl="0" fontAlgn="ctr"/>
                      <a:r>
                        <a:rPr lang="mn-MN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               үүнээс гадны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4469">
                <a:tc>
                  <a:txBody>
                    <a:bodyPr/>
                    <a:lstStyle/>
                    <a:p>
                      <a:pPr lvl="1" algn="l" rtl="0" fontAlgn="ctr"/>
                      <a:r>
                        <a:rPr lang="mn-MN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Төрөлхийн гажиг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-1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4469">
                <a:tc>
                  <a:txBody>
                    <a:bodyPr/>
                    <a:lstStyle/>
                    <a:p>
                      <a:pPr lvl="1" algn="l" rtl="0" fontAlgn="ctr"/>
                      <a:r>
                        <a:rPr lang="mn-MN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Амьгүй төрсөн нярай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-2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44469">
                <a:tc>
                  <a:txBody>
                    <a:bodyPr/>
                    <a:lstStyle/>
                    <a:p>
                      <a:pPr lvl="1" algn="l" rtl="0" fontAlgn="ctr"/>
                      <a:r>
                        <a:rPr lang="mn-MN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Кесаров хагалгаа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15</a:t>
                      </a:r>
                      <a:r>
                        <a:rPr lang="en-US" sz="2400" b="1" i="0" u="none" strike="noStrike" baseline="30000" dirty="0">
                          <a:solidFill>
                            <a:schemeClr val="tx1"/>
                          </a:solidFill>
                          <a:latin typeface="Times New Roman"/>
                        </a:rPr>
                        <a:t>/20.0%/</a:t>
                      </a:r>
                      <a:endParaRPr lang="en-US" sz="2400" b="1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15</a:t>
                      </a:r>
                      <a:r>
                        <a:rPr lang="en-US" sz="2400" b="1" i="0" u="none" strike="noStrike" baseline="30000" dirty="0">
                          <a:solidFill>
                            <a:schemeClr val="tx1"/>
                          </a:solidFill>
                          <a:latin typeface="Times New Roman"/>
                        </a:rPr>
                        <a:t>/23.4%/</a:t>
                      </a:r>
                      <a:endParaRPr lang="en-US" sz="2400" b="1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-0</a:t>
                      </a:r>
                      <a:r>
                        <a:rPr lang="en-US" sz="2400" b="1" i="0" u="none" strike="noStrike" baseline="30000" dirty="0">
                          <a:solidFill>
                            <a:schemeClr val="tx1"/>
                          </a:solidFill>
                          <a:latin typeface="Times New Roman"/>
                        </a:rPr>
                        <a:t>/-2.4%/</a:t>
                      </a:r>
                      <a:endParaRPr lang="en-US" sz="2400" b="1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711775">
                <a:tc>
                  <a:txBody>
                    <a:bodyPr/>
                    <a:lstStyle/>
                    <a:p>
                      <a:pPr lvl="1" algn="l" rtl="0" fontAlgn="ctr"/>
                      <a:r>
                        <a:rPr lang="mn-MN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Охидын төрөлт </a:t>
                      </a:r>
                    </a:p>
                    <a:p>
                      <a:pPr lvl="1" algn="l" rtl="0" fontAlgn="ctr"/>
                      <a:r>
                        <a:rPr lang="mn-MN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/10-19 нас/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3879604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 advTm="300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mn-MN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Гэрийн төрөлт</a:t>
            </a:r>
            <a:br>
              <a:rPr lang="mn-MN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mn-MN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/дүүргүүдийн байршлаар, хувиар/</a:t>
            </a:r>
            <a:endParaRPr lang="en-US" sz="1800" dirty="0">
              <a:solidFill>
                <a:srgbClr val="002060"/>
              </a:solidFill>
            </a:endParaRP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D20410FF-ECC8-9EA0-C701-29EB9D8DCCB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38489966"/>
              </p:ext>
            </p:extLst>
          </p:nvPr>
        </p:nvGraphicFramePr>
        <p:xfrm>
          <a:off x="304800" y="1397000"/>
          <a:ext cx="8534400" cy="4622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 advTm="3000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49652</TotalTime>
  <Words>746</Words>
  <Application>Microsoft Office PowerPoint</Application>
  <PresentationFormat>On-screen Show (4:3)</PresentationFormat>
  <Paragraphs>304</Paragraphs>
  <Slides>30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4" baseType="lpstr">
      <vt:lpstr>Arial</vt:lpstr>
      <vt:lpstr>Calibri</vt:lpstr>
      <vt:lpstr>Times New Roman</vt:lpstr>
      <vt:lpstr>Office Theme</vt:lpstr>
      <vt:lpstr>PowerPoint Presentation</vt:lpstr>
      <vt:lpstr>Амбулаторийн үзлэг</vt:lpstr>
      <vt:lpstr>Үзлэгийн задаргаа</vt:lpstr>
      <vt:lpstr>Нийт үзлэгт урьдчилан сэргийлэх үзлэгийн хувь  /2025 оны 1 сарын байдлаар, дүүргээр/</vt:lpstr>
      <vt:lpstr>ӨЭМТ-ийн үзлэгт гэрийн идэвхтэй хяналтын үзлэгийн эзлэх хувь /2025 оны эхний 1 сарын байдлаар дүүргээр/</vt:lpstr>
      <vt:lpstr>Амбулаторийн өвчлөл</vt:lpstr>
      <vt:lpstr>Стационарын орны үзүүлэлт</vt:lpstr>
      <vt:lpstr>Төрөлт  / бодит тоогоор/</vt:lpstr>
      <vt:lpstr>Гэрийн төрөлт /дүүргүүдийн байршлаар, хувиар/</vt:lpstr>
      <vt:lpstr>Амьгүй төрөлт  /дүүргүүдийн байршлаар 1000 нийт төрөлтөнд/</vt:lpstr>
      <vt:lpstr>Хяналтгүй төрөлт   /дүүргүүдийн байршлаар, хувиар/</vt:lpstr>
      <vt:lpstr>Жирэмсний хяналт  / Бодит тоогоор /</vt:lpstr>
      <vt:lpstr>Жирэмсний эрт хяналтын хувь /дүүргүүдийн байршлаар/</vt:lpstr>
      <vt:lpstr>Нас баралт</vt:lpstr>
      <vt:lpstr>Нас баралтын шалтгаан  /хувиар/</vt:lpstr>
      <vt:lpstr>Нялхсын эндэгдэл                                   /1000 амьд төрөлтөнд, дүүргүүдийн байршлаар/</vt:lpstr>
      <vt:lpstr>5 хүртэлх насны хүүхдийн эндэгдэл /1000 амьд төрөлтөнд, дүүргүүдийн байршлаар/</vt:lpstr>
      <vt:lpstr>Халдварт өвчин   / 10000 хүн амд /</vt:lpstr>
      <vt:lpstr>БЗДХ /10000 хүн амд/                   </vt:lpstr>
      <vt:lpstr>Цочмог халдварт өвчин, /Бодит тоогоор/</vt:lpstr>
      <vt:lpstr>Бүртгэгдсэн халдварт өвчин     /10000 хүн амд, дүүргийн байршлаар/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ХБӨ эрт илрүүлгийн үзлэгийг бусад дүүрэгтэй харьцуулсан байдал /2025.01 сар/</vt:lpstr>
      <vt:lpstr>PowerPoint Presentation</vt:lpstr>
      <vt:lpstr>Цаашид анхаарах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Багануур дүүргийн эрүүл мэндийн үзүүлэлт</dc:title>
  <dc:creator>Owner</dc:creator>
  <cp:lastModifiedBy>Munkhchimeg</cp:lastModifiedBy>
  <cp:revision>4615</cp:revision>
  <dcterms:created xsi:type="dcterms:W3CDTF">2015-04-01T22:30:09Z</dcterms:created>
  <dcterms:modified xsi:type="dcterms:W3CDTF">2025-03-06T09:00:11Z</dcterms:modified>
</cp:coreProperties>
</file>