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4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5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3.xml" ContentType="application/vnd.openxmlformats-officedocument.presentationml.notesSlide+xml"/>
  <Override PartName="/ppt/charts/chart16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7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8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9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4.xml" ContentType="application/vnd.openxmlformats-officedocument.presentationml.notesSlide+xml"/>
  <Override PartName="/ppt/charts/chart20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1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2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3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4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5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32"/>
  </p:notesMasterIdLst>
  <p:handoutMasterIdLst>
    <p:handoutMasterId r:id="rId33"/>
  </p:handoutMasterIdLst>
  <p:sldIdLst>
    <p:sldId id="355" r:id="rId2"/>
    <p:sldId id="431" r:id="rId3"/>
    <p:sldId id="396" r:id="rId4"/>
    <p:sldId id="437" r:id="rId5"/>
    <p:sldId id="438" r:id="rId6"/>
    <p:sldId id="362" r:id="rId7"/>
    <p:sldId id="436" r:id="rId8"/>
    <p:sldId id="277" r:id="rId9"/>
    <p:sldId id="289" r:id="rId10"/>
    <p:sldId id="439" r:id="rId11"/>
    <p:sldId id="440" r:id="rId12"/>
    <p:sldId id="441" r:id="rId13"/>
    <p:sldId id="332" r:id="rId14"/>
    <p:sldId id="442" r:id="rId15"/>
    <p:sldId id="319" r:id="rId16"/>
    <p:sldId id="432" r:id="rId17"/>
    <p:sldId id="443" r:id="rId18"/>
    <p:sldId id="444" r:id="rId19"/>
    <p:sldId id="278" r:id="rId20"/>
    <p:sldId id="376" r:id="rId21"/>
    <p:sldId id="344" r:id="rId22"/>
    <p:sldId id="445" r:id="rId23"/>
    <p:sldId id="433" r:id="rId24"/>
    <p:sldId id="434" r:id="rId25"/>
    <p:sldId id="411" r:id="rId26"/>
    <p:sldId id="412" r:id="rId27"/>
    <p:sldId id="426" r:id="rId28"/>
    <p:sldId id="446" r:id="rId29"/>
    <p:sldId id="407" r:id="rId30"/>
    <p:sldId id="417" r:id="rId3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87" autoAdjust="0"/>
    <p:restoredTop sz="93525" autoAdjust="0"/>
  </p:normalViewPr>
  <p:slideViewPr>
    <p:cSldViewPr>
      <p:cViewPr varScale="1">
        <p:scale>
          <a:sx n="64" d="100"/>
          <a:sy n="64" d="100"/>
        </p:scale>
        <p:origin x="135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9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580" y="-9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armandakh\Desktop\munkhcimeg\2017%20&#1086;&#1085;\1-&#1088;%20&#1091;&#1083;&#1080;&#1088;&#1072;&#1083;\&#1089;&#1072;&#1088;&#1099;&#1085;%20&#1090;&#1086;&#1086;&#1085;%20&#1199;&#1079;&#1199;&#1199;&#1083;&#1101;&#1083;&#1090;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Chart%20in%20Microsoft%20PowerPoint" TargetMode="Externa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7083333333333326"/>
          <c:y val="0.11805555555555822"/>
          <c:w val="0.5083333333333333"/>
          <c:h val="0.84722222222222221"/>
        </c:manualLayout>
      </c:layout>
      <c:pie3DChart>
        <c:varyColors val="1"/>
        <c:dLbls>
          <c:showLegendKey val="0"/>
          <c:showVal val="1"/>
          <c:showCatName val="1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7799352750809062E-2"/>
          <c:y val="0.12"/>
          <c:w val="0.96440129449838186"/>
          <c:h val="0.7173566929133857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шинээр хяналтанд авсан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6.4724919093851136E-3"/>
                  <c:y val="-2.50000000000000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254-41A7-8C73-967FB2ACF697}"/>
                </c:ext>
              </c:extLst>
            </c:dLbl>
            <c:dLbl>
              <c:idx val="1"/>
              <c:layout>
                <c:manualLayout>
                  <c:x val="2.5889967637540333E-2"/>
                  <c:y val="-3.50000000000000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254-41A7-8C73-967FB2ACF6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0.00</c:formatCode>
                <c:ptCount val="2"/>
                <c:pt idx="0">
                  <c:v>2023.12</c:v>
                </c:pt>
                <c:pt idx="1">
                  <c:v>2024.12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705</c:v>
                </c:pt>
                <c:pt idx="1">
                  <c:v>626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4F-4371-9928-0F6A503CDB0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Эхний 3 сартайд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9338353336900792E-2"/>
                  <c:y val="-0.0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619/87.8%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1DB-425A-8CE8-50BE60B35B96}"/>
                </c:ext>
              </c:extLst>
            </c:dLbl>
            <c:dLbl>
              <c:idx val="1"/>
              <c:layout>
                <c:manualLayout>
                  <c:x val="4.0255332161149758E-2"/>
                  <c:y val="-0.0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566/90.4%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1DB-425A-8CE8-50BE60B35B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</c:f>
              <c:numCache>
                <c:formatCode>0.00</c:formatCode>
                <c:ptCount val="2"/>
                <c:pt idx="0">
                  <c:v>2023.12</c:v>
                </c:pt>
                <c:pt idx="1">
                  <c:v>2024.12</c:v>
                </c:pt>
              </c:numCache>
            </c:numRef>
          </c:cat>
          <c:val>
            <c:numRef>
              <c:f>Sheet1!$C$2:$C$3</c:f>
              <c:numCache>
                <c:formatCode>General</c:formatCode>
                <c:ptCount val="2"/>
                <c:pt idx="0">
                  <c:v>619</c:v>
                </c:pt>
                <c:pt idx="1">
                  <c:v>566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4F-4371-9928-0F6A503CDB0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82395328"/>
        <c:axId val="582393168"/>
        <c:axId val="0"/>
      </c:bar3DChart>
      <c:catAx>
        <c:axId val="582395328"/>
        <c:scaling>
          <c:orientation val="minMax"/>
        </c:scaling>
        <c:delete val="0"/>
        <c:axPos val="b"/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82393168"/>
        <c:crosses val="autoZero"/>
        <c:auto val="1"/>
        <c:lblAlgn val="ctr"/>
        <c:lblOffset val="100"/>
        <c:noMultiLvlLbl val="0"/>
      </c:catAx>
      <c:valAx>
        <c:axId val="5823931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8239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2023.11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Дүүргийн дундаж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93.7</c:v>
                </c:pt>
                <c:pt idx="1">
                  <c:v>89.8</c:v>
                </c:pt>
                <c:pt idx="2">
                  <c:v>93.4</c:v>
                </c:pt>
                <c:pt idx="3">
                  <c:v>91</c:v>
                </c:pt>
                <c:pt idx="4">
                  <c:v>90.5</c:v>
                </c:pt>
                <c:pt idx="5">
                  <c:v>91.2</c:v>
                </c:pt>
                <c:pt idx="6">
                  <c:v>91.6</c:v>
                </c:pt>
                <c:pt idx="7">
                  <c:v>87.7</c:v>
                </c:pt>
                <c:pt idx="8">
                  <c:v>91.3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C0-4FA6-BC63-262E8F7FD48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2024.11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Дүүргийн дундаж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94.1</c:v>
                </c:pt>
                <c:pt idx="1">
                  <c:v>91.3</c:v>
                </c:pt>
                <c:pt idx="2">
                  <c:v>95</c:v>
                </c:pt>
                <c:pt idx="3">
                  <c:v>92.3</c:v>
                </c:pt>
                <c:pt idx="4">
                  <c:v>92.2</c:v>
                </c:pt>
                <c:pt idx="5">
                  <c:v>89</c:v>
                </c:pt>
                <c:pt idx="6">
                  <c:v>91</c:v>
                </c:pt>
                <c:pt idx="7">
                  <c:v>93.1</c:v>
                </c:pt>
                <c:pt idx="8">
                  <c:v>92.4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C0-4FA6-BC63-262E8F7FD48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59474696"/>
        <c:axId val="459475056"/>
        <c:axId val="0"/>
      </c:bar3DChart>
      <c:catAx>
        <c:axId val="459474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59475056"/>
        <c:crosses val="autoZero"/>
        <c:auto val="1"/>
        <c:lblAlgn val="ctr"/>
        <c:lblOffset val="100"/>
        <c:noMultiLvlLbl val="0"/>
      </c:catAx>
      <c:valAx>
        <c:axId val="4594750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59474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209268951471231"/>
          <c:y val="6.4004318008636027E-2"/>
          <c:w val="0.23129831756568836"/>
          <c:h val="0.8530600711201422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1563707945597708E-2"/>
          <c:y val="7.6055946699187346E-2"/>
          <c:w val="0.87752720114531124"/>
          <c:h val="0.66132106063417162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710-4002-9061-E00E9F8183F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710-4002-9061-E00E9F8183F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710-4002-9061-E00E9F8183F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710-4002-9061-E00E9F8183F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1710-4002-9061-E00E9F8183F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1710-4002-9061-E00E9F8183F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C60B-4EC2-ACEA-2B4D9D6246D9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F701-4F11-BF62-9373E50ADE75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Sheet1!$A$2:$A$10</c:f>
              <c:strCache>
                <c:ptCount val="9"/>
                <c:pt idx="0">
                  <c:v>ЗСТӨ/I00-I99/</c:v>
                </c:pt>
                <c:pt idx="1">
                  <c:v>Хавдар/C00-C99/</c:v>
                </c:pt>
                <c:pt idx="2">
                  <c:v>АТӨ/J00-J99/</c:v>
                </c:pt>
                <c:pt idx="3">
                  <c:v>ОГ, гадны шалтгаан</c:v>
                </c:pt>
                <c:pt idx="4">
                  <c:v>ХБТӨ/K00-K99/</c:v>
                </c:pt>
                <c:pt idx="5">
                  <c:v>ШБТӨ/N00-N99/</c:v>
                </c:pt>
                <c:pt idx="6">
                  <c:v>Чихрийн шижин</c:v>
                </c:pt>
                <c:pt idx="7">
                  <c:v>ПҮЭ/P00-P99/</c:v>
                </c:pt>
                <c:pt idx="8">
                  <c:v>Бусад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28.5</c:v>
                </c:pt>
                <c:pt idx="1">
                  <c:v>30.6</c:v>
                </c:pt>
                <c:pt idx="2">
                  <c:v>6.6</c:v>
                </c:pt>
                <c:pt idx="3">
                  <c:v>9.5</c:v>
                </c:pt>
                <c:pt idx="4">
                  <c:v>11.7</c:v>
                </c:pt>
                <c:pt idx="5">
                  <c:v>7.3</c:v>
                </c:pt>
                <c:pt idx="6">
                  <c:v>2.2000000000000002</c:v>
                </c:pt>
                <c:pt idx="7">
                  <c:v>2.9</c:v>
                </c:pt>
                <c:pt idx="8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6E-4F9D-AB89-6E1E51CD23A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1838510343687356E-2"/>
          <c:y val="0.7648012244052993"/>
          <c:w val="0.91306838613677233"/>
          <c:h val="0.220648948646095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8919314773153357E-2"/>
          <c:y val="2.6315789473684209E-2"/>
          <c:w val="0.97496625421822281"/>
          <c:h val="0.6647521003654447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2023.11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9.6</c:v>
                </c:pt>
                <c:pt idx="1">
                  <c:v>12.2</c:v>
                </c:pt>
                <c:pt idx="2">
                  <c:v>12.2</c:v>
                </c:pt>
                <c:pt idx="3">
                  <c:v>10.1</c:v>
                </c:pt>
                <c:pt idx="4">
                  <c:v>7.7</c:v>
                </c:pt>
                <c:pt idx="5">
                  <c:v>10.5</c:v>
                </c:pt>
                <c:pt idx="6">
                  <c:v>7</c:v>
                </c:pt>
                <c:pt idx="7">
                  <c:v>20.2</c:v>
                </c:pt>
                <c:pt idx="8">
                  <c:v>0</c:v>
                </c:pt>
                <c:pt idx="9">
                  <c:v>10.9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E2-46DA-BD7B-4E7D7C9BAE2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2024.11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9.6999999999999993</c:v>
                </c:pt>
                <c:pt idx="1">
                  <c:v>8.1</c:v>
                </c:pt>
                <c:pt idx="2">
                  <c:v>10.199999999999999</c:v>
                </c:pt>
                <c:pt idx="3">
                  <c:v>6.2</c:v>
                </c:pt>
                <c:pt idx="4">
                  <c:v>10.5</c:v>
                </c:pt>
                <c:pt idx="5">
                  <c:v>10.199999999999999</c:v>
                </c:pt>
                <c:pt idx="6">
                  <c:v>20.6</c:v>
                </c:pt>
                <c:pt idx="7">
                  <c:v>4.9000000000000004</c:v>
                </c:pt>
                <c:pt idx="8">
                  <c:v>30.3</c:v>
                </c:pt>
                <c:pt idx="9">
                  <c:v>12.1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5E2-46DA-BD7B-4E7D7C9BAE2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59472896"/>
        <c:axId val="459468216"/>
        <c:axId val="0"/>
      </c:bar3DChart>
      <c:catAx>
        <c:axId val="459472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59468216"/>
        <c:crosses val="autoZero"/>
        <c:auto val="1"/>
        <c:lblAlgn val="ctr"/>
        <c:lblOffset val="100"/>
        <c:noMultiLvlLbl val="0"/>
      </c:catAx>
      <c:valAx>
        <c:axId val="4594682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59472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2023.11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12.1</c:v>
                </c:pt>
                <c:pt idx="1">
                  <c:v>13.2</c:v>
                </c:pt>
                <c:pt idx="2">
                  <c:v>14.1</c:v>
                </c:pt>
                <c:pt idx="3">
                  <c:v>11.6</c:v>
                </c:pt>
                <c:pt idx="4">
                  <c:v>8.3000000000000007</c:v>
                </c:pt>
                <c:pt idx="5">
                  <c:v>11.9</c:v>
                </c:pt>
                <c:pt idx="6">
                  <c:v>9.3000000000000007</c:v>
                </c:pt>
                <c:pt idx="7">
                  <c:v>20.2</c:v>
                </c:pt>
                <c:pt idx="8">
                  <c:v>16.399999999999999</c:v>
                </c:pt>
                <c:pt idx="9">
                  <c:v>15.5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F0-4A0D-8866-8B26EA80442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2024.11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11.7</c:v>
                </c:pt>
                <c:pt idx="1">
                  <c:v>11.8</c:v>
                </c:pt>
                <c:pt idx="2">
                  <c:v>12.5</c:v>
                </c:pt>
                <c:pt idx="3">
                  <c:v>6.2</c:v>
                </c:pt>
                <c:pt idx="4">
                  <c:v>11.9</c:v>
                </c:pt>
                <c:pt idx="5">
                  <c:v>13.6</c:v>
                </c:pt>
                <c:pt idx="6">
                  <c:v>20.6</c:v>
                </c:pt>
                <c:pt idx="7">
                  <c:v>8.1</c:v>
                </c:pt>
                <c:pt idx="8">
                  <c:v>30.3</c:v>
                </c:pt>
                <c:pt idx="9">
                  <c:v>14.7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F0-4A0D-8866-8B26EA80442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59454896"/>
        <c:axId val="459462816"/>
        <c:axId val="0"/>
      </c:bar3DChart>
      <c:catAx>
        <c:axId val="459454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59462816"/>
        <c:crosses val="autoZero"/>
        <c:auto val="1"/>
        <c:lblAlgn val="ctr"/>
        <c:lblOffset val="100"/>
        <c:noMultiLvlLbl val="0"/>
      </c:catAx>
      <c:valAx>
        <c:axId val="4594628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59454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6224188790560472E-2"/>
          <c:y val="2.9569892473118281E-2"/>
          <c:w val="0.96755162241887904"/>
          <c:h val="0.7113800694268055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2023.12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Нийт халдларт өвчин</c:v>
                </c:pt>
                <c:pt idx="1">
                  <c:v>Бэлгийн замын халдварт өвчин</c:v>
                </c:pt>
                <c:pt idx="2">
                  <c:v>Цочмог халдварт өвчин</c:v>
                </c:pt>
                <c:pt idx="3">
                  <c:v>Сүрьеэ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189.8</c:v>
                </c:pt>
                <c:pt idx="1">
                  <c:v>38.5</c:v>
                </c:pt>
                <c:pt idx="2">
                  <c:v>143.80000000000001</c:v>
                </c:pt>
                <c:pt idx="3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A9-456C-84F2-5ABD0D6FE3A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2024.12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Нийт халдларт өвчин</c:v>
                </c:pt>
                <c:pt idx="1">
                  <c:v>Бэлгийн замын халдварт өвчин</c:v>
                </c:pt>
                <c:pt idx="2">
                  <c:v>Цочмог халдварт өвчин</c:v>
                </c:pt>
                <c:pt idx="3">
                  <c:v>Сүрьеэ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71.099999999999994</c:v>
                </c:pt>
                <c:pt idx="1">
                  <c:v>43.9</c:v>
                </c:pt>
                <c:pt idx="2">
                  <c:v>20.9</c:v>
                </c:pt>
                <c:pt idx="3">
                  <c:v>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A9-456C-84F2-5ABD0D6FE3A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04985696"/>
        <c:axId val="304988936"/>
        <c:axId val="0"/>
      </c:bar3DChart>
      <c:catAx>
        <c:axId val="304985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04988936"/>
        <c:crosses val="autoZero"/>
        <c:auto val="1"/>
        <c:lblAlgn val="ctr"/>
        <c:lblOffset val="100"/>
        <c:noMultiLvlLbl val="0"/>
      </c:catAx>
      <c:valAx>
        <c:axId val="3049889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04985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9477086381901377"/>
          <c:y val="0.90228515790364916"/>
          <c:w val="0.21045827236197245"/>
          <c:h val="8.15858098382863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636904761904762E-2"/>
          <c:y val="3.5947712418300651E-2"/>
          <c:w val="0.96726190476190477"/>
          <c:h val="0.7125840152333899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2023.12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Заг хүйтэн</c:v>
                </c:pt>
                <c:pt idx="1">
                  <c:v>Тэмбүү</c:v>
                </c:pt>
                <c:pt idx="2">
                  <c:v>Трихонониаз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19.600000000000001</c:v>
                </c:pt>
                <c:pt idx="1">
                  <c:v>12.4</c:v>
                </c:pt>
                <c:pt idx="2">
                  <c:v>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C9-48A2-BA4F-604BFA7D64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2024.12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1904761904761904E-2"/>
                  <c:y val="-1.1194029850746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6FF-4418-840F-0748505B8E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Заг хүйтэн</c:v>
                </c:pt>
                <c:pt idx="1">
                  <c:v>Тэмбүү</c:v>
                </c:pt>
                <c:pt idx="2">
                  <c:v>Трихонониаз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25.4</c:v>
                </c:pt>
                <c:pt idx="1">
                  <c:v>13</c:v>
                </c:pt>
                <c:pt idx="2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C9-48A2-BA4F-604BFA7D646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УБ дундаж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Заг хүйтэн</c:v>
                </c:pt>
                <c:pt idx="1">
                  <c:v>Тэмбүү</c:v>
                </c:pt>
                <c:pt idx="2">
                  <c:v>Трихонониаз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7.9</c:v>
                </c:pt>
                <c:pt idx="1">
                  <c:v>19</c:v>
                </c:pt>
                <c:pt idx="2">
                  <c:v>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5B-44C4-BB68-F09465390D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82370488"/>
        <c:axId val="582376248"/>
        <c:axId val="0"/>
      </c:bar3DChart>
      <c:catAx>
        <c:axId val="582370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82376248"/>
        <c:crosses val="autoZero"/>
        <c:auto val="1"/>
        <c:lblAlgn val="ctr"/>
        <c:lblOffset val="100"/>
        <c:noMultiLvlLbl val="0"/>
      </c:catAx>
      <c:valAx>
        <c:axId val="582376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82370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2023.11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82.1</c:v>
                </c:pt>
                <c:pt idx="1">
                  <c:v>129.4</c:v>
                </c:pt>
                <c:pt idx="2">
                  <c:v>63.7</c:v>
                </c:pt>
                <c:pt idx="3">
                  <c:v>88.2</c:v>
                </c:pt>
                <c:pt idx="4">
                  <c:v>87.4</c:v>
                </c:pt>
                <c:pt idx="5">
                  <c:v>81.3</c:v>
                </c:pt>
                <c:pt idx="6">
                  <c:v>159.30000000000001</c:v>
                </c:pt>
                <c:pt idx="7">
                  <c:v>81.8</c:v>
                </c:pt>
                <c:pt idx="8">
                  <c:v>31.5</c:v>
                </c:pt>
                <c:pt idx="9">
                  <c:v>123.3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69-44EE-A0E1-015E91764E1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2024.11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6"/>
              <c:layout>
                <c:manualLayout>
                  <c:x val="1.1299435028248588E-2"/>
                  <c:y val="2.61780104712037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445-4D88-B036-30BB4CFCC627}"/>
                </c:ext>
              </c:extLst>
            </c:dLbl>
            <c:dLbl>
              <c:idx val="9"/>
              <c:layout>
                <c:manualLayout>
                  <c:x val="9.887005649717515E-3"/>
                  <c:y val="-1.30890052356020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445-4D88-B036-30BB4CFCC6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76.3</c:v>
                </c:pt>
                <c:pt idx="1">
                  <c:v>107.7</c:v>
                </c:pt>
                <c:pt idx="2">
                  <c:v>73.900000000000006</c:v>
                </c:pt>
                <c:pt idx="3">
                  <c:v>86.4</c:v>
                </c:pt>
                <c:pt idx="4">
                  <c:v>68.900000000000006</c:v>
                </c:pt>
                <c:pt idx="5">
                  <c:v>78.400000000000006</c:v>
                </c:pt>
                <c:pt idx="6">
                  <c:v>76.2</c:v>
                </c:pt>
                <c:pt idx="7">
                  <c:v>70.2</c:v>
                </c:pt>
                <c:pt idx="8">
                  <c:v>20.399999999999999</c:v>
                </c:pt>
                <c:pt idx="9">
                  <c:v>109.9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69-44EE-A0E1-015E91764E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59470736"/>
        <c:axId val="459471096"/>
        <c:axId val="0"/>
      </c:bar3DChart>
      <c:catAx>
        <c:axId val="459470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59471096"/>
        <c:crosses val="autoZero"/>
        <c:auto val="1"/>
        <c:lblAlgn val="ctr"/>
        <c:lblOffset val="100"/>
        <c:noMultiLvlLbl val="0"/>
      </c:catAx>
      <c:valAx>
        <c:axId val="4594710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59470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6819571865443424E-2"/>
          <c:y val="2.9729729729729731E-2"/>
          <c:w val="0.96636085626911317"/>
          <c:h val="0.74608299638220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Хамрагдах ёстой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2944983818770227E-2"/>
                  <c:y val="-2.97297297297297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30F-4B7A-AAE7-10DC34B8D8FB}"/>
                </c:ext>
              </c:extLst>
            </c:dLbl>
            <c:dLbl>
              <c:idx val="1"/>
              <c:layout>
                <c:manualLayout>
                  <c:x val="3.2362459546925568E-3"/>
                  <c:y val="-2.43243243243243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30F-4B7A-AAE7-10DC34B8D8FB}"/>
                </c:ext>
              </c:extLst>
            </c:dLbl>
            <c:dLbl>
              <c:idx val="2"/>
              <c:layout>
                <c:manualLayout>
                  <c:x val="1.2944983818770227E-2"/>
                  <c:y val="-2.9729729729729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30F-4B7A-AAE7-10DC34B8D8F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Энэрэлт-Өлзий</c:v>
                </c:pt>
                <c:pt idx="1">
                  <c:v>Энх-Өрх</c:v>
                </c:pt>
                <c:pt idx="2">
                  <c:v>Биваангирд</c:v>
                </c:pt>
                <c:pt idx="3">
                  <c:v>Нийт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666</c:v>
                </c:pt>
                <c:pt idx="1">
                  <c:v>855</c:v>
                </c:pt>
                <c:pt idx="2">
                  <c:v>592</c:v>
                </c:pt>
                <c:pt idx="3">
                  <c:v>2113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0F-4B7A-AAE7-10DC34B8D8F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Хамрагдсан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3980582524271788E-2"/>
                  <c:y val="-1.351351351351351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283/42.5%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D30F-4B7A-AAE7-10DC34B8D8FB}"/>
                </c:ext>
              </c:extLst>
            </c:dLbl>
            <c:dLbl>
              <c:idx val="1"/>
              <c:layout>
                <c:manualLayout>
                  <c:x val="4.2071197411003236E-2"/>
                  <c:y val="-1.351351351351351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438/51.2%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D30F-4B7A-AAE7-10DC34B8D8FB}"/>
                </c:ext>
              </c:extLst>
            </c:dLbl>
            <c:dLbl>
              <c:idx val="2"/>
              <c:layout>
                <c:manualLayout>
                  <c:x val="5.4392713525488211E-2"/>
                  <c:y val="-1.351358267716535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292/49.3%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D30F-4B7A-AAE7-10DC34B8D8FB}"/>
                </c:ext>
              </c:extLst>
            </c:dLbl>
            <c:dLbl>
              <c:idx val="3"/>
              <c:layout>
                <c:manualLayout>
                  <c:x val="2.912621359223289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1013/47.9%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FA9-4052-8238-C79B9EBF480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Энэрэлт-Өлзий</c:v>
                </c:pt>
                <c:pt idx="1">
                  <c:v>Энх-Өрх</c:v>
                </c:pt>
                <c:pt idx="2">
                  <c:v>Биваангирд</c:v>
                </c:pt>
                <c:pt idx="3">
                  <c:v>Нийт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283</c:v>
                </c:pt>
                <c:pt idx="1">
                  <c:v>438</c:v>
                </c:pt>
                <c:pt idx="2">
                  <c:v>292</c:v>
                </c:pt>
                <c:pt idx="3">
                  <c:v>1013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0F-4B7A-AAE7-10DC34B8D8F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53990344"/>
        <c:axId val="453990704"/>
        <c:axId val="0"/>
      </c:bar3DChart>
      <c:catAx>
        <c:axId val="453990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53990704"/>
        <c:crosses val="autoZero"/>
        <c:auto val="1"/>
        <c:lblAlgn val="ctr"/>
        <c:lblOffset val="100"/>
        <c:noMultiLvlLbl val="0"/>
      </c:catAx>
      <c:valAx>
        <c:axId val="4539907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53990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083333333333326"/>
          <c:y val="0.11805555555555559"/>
          <c:w val="0.5083333333333333"/>
          <c:h val="0.84722222222222221"/>
        </c:manualLayout>
      </c:layout>
      <c:pieChart>
        <c:varyColors val="1"/>
        <c:dLbls>
          <c:showLegendKey val="0"/>
          <c:showVal val="1"/>
          <c:showCatName val="1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600"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6819571865443424E-2"/>
          <c:y val="3.2163742690058478E-2"/>
          <c:w val="0.96636085626911317"/>
          <c:h val="0.742838329419348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Хамрагдах ёстой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Энэрэлт-Өлзий</c:v>
                </c:pt>
                <c:pt idx="1">
                  <c:v>Энх-Өрх</c:v>
                </c:pt>
                <c:pt idx="2">
                  <c:v>Биваангирд</c:v>
                </c:pt>
                <c:pt idx="3">
                  <c:v>Нийт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2809</c:v>
                </c:pt>
                <c:pt idx="1">
                  <c:v>4030</c:v>
                </c:pt>
                <c:pt idx="2">
                  <c:v>2500</c:v>
                </c:pt>
                <c:pt idx="3">
                  <c:v>9339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A4-483A-A629-5D39E9B0E47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Хамрагдсан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2662116040955662E-2"/>
                  <c:y val="-2.339181286549707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718/25.6%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A80-4B46-8561-7DAF25224EDA}"/>
                </c:ext>
              </c:extLst>
            </c:dLbl>
            <c:dLbl>
              <c:idx val="1"/>
              <c:layout>
                <c:manualLayout>
                  <c:x val="4.5871559633027525E-2"/>
                  <c:y val="2.923976608187134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2729/67.7%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A31-47EB-B633-FFCC58DD6C03}"/>
                </c:ext>
              </c:extLst>
            </c:dLbl>
            <c:dLbl>
              <c:idx val="2"/>
              <c:layout>
                <c:manualLayout>
                  <c:x val="3.82262996941896E-2"/>
                  <c:y val="-1.461988304093577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1946/77.8%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A80-4B46-8561-7DAF25224EDA}"/>
                </c:ext>
              </c:extLst>
            </c:dLbl>
            <c:dLbl>
              <c:idx val="3"/>
              <c:layout>
                <c:manualLayout>
                  <c:x val="6.1162079510703474E-2"/>
                  <c:y val="-3.801169590643280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5393/57.7%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CE3-4AF0-B64F-C4DA00C6AA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Энэрэлт-Өлзий</c:v>
                </c:pt>
                <c:pt idx="1">
                  <c:v>Энх-Өрх</c:v>
                </c:pt>
                <c:pt idx="2">
                  <c:v>Биваангирд</c:v>
                </c:pt>
                <c:pt idx="3">
                  <c:v>Нийт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718</c:v>
                </c:pt>
                <c:pt idx="1">
                  <c:v>2729</c:v>
                </c:pt>
                <c:pt idx="2">
                  <c:v>1946</c:v>
                </c:pt>
                <c:pt idx="3">
                  <c:v>5393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A4-483A-A629-5D39E9B0E47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82374808"/>
        <c:axId val="582376968"/>
        <c:axId val="0"/>
      </c:bar3DChart>
      <c:catAx>
        <c:axId val="582374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82376968"/>
        <c:crosses val="autoZero"/>
        <c:auto val="1"/>
        <c:lblAlgn val="ctr"/>
        <c:lblOffset val="100"/>
        <c:noMultiLvlLbl val="0"/>
      </c:catAx>
      <c:valAx>
        <c:axId val="5823769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82374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6819571865443424E-2"/>
          <c:y val="2.8205128205128206E-2"/>
          <c:w val="0.96636085626911317"/>
          <c:h val="0.7505984251968503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Хамрагдах ёстой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Энэрэлт-Өлзий</c:v>
                </c:pt>
                <c:pt idx="1">
                  <c:v>Биваангирд</c:v>
                </c:pt>
                <c:pt idx="2">
                  <c:v>Энх-Өрх</c:v>
                </c:pt>
                <c:pt idx="3">
                  <c:v>Нийт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5506</c:v>
                </c:pt>
                <c:pt idx="1">
                  <c:v>4901</c:v>
                </c:pt>
                <c:pt idx="2">
                  <c:v>8120</c:v>
                </c:pt>
                <c:pt idx="3">
                  <c:v>18527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1A-4D84-9F10-27D0255F9C2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Хамрагдсан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9051987767584098E-2"/>
                  <c:y val="-1.282051282051291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3963/71.9%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C83-46FF-B9E4-04B719B7BC2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3407/69.5%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5BB8-46C9-864A-5F016BDAEF5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6250/76.9%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C83-46FF-B9E4-04B719B7BC2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1362073.5%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58C-492C-9E31-0766EDC793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Энэрэлт-Өлзий</c:v>
                </c:pt>
                <c:pt idx="1">
                  <c:v>Биваангирд</c:v>
                </c:pt>
                <c:pt idx="2">
                  <c:v>Энх-Өрх</c:v>
                </c:pt>
                <c:pt idx="3">
                  <c:v>Нийт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3963</c:v>
                </c:pt>
                <c:pt idx="1">
                  <c:v>3407</c:v>
                </c:pt>
                <c:pt idx="2">
                  <c:v>6250</c:v>
                </c:pt>
                <c:pt idx="3">
                  <c:v>13620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1A-4D84-9F10-27D0255F9C2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52462024"/>
        <c:axId val="452462744"/>
        <c:axId val="0"/>
      </c:bar3DChart>
      <c:catAx>
        <c:axId val="452462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52462744"/>
        <c:crosses val="autoZero"/>
        <c:auto val="1"/>
        <c:lblAlgn val="ctr"/>
        <c:lblOffset val="100"/>
        <c:noMultiLvlLbl val="0"/>
      </c:catAx>
      <c:valAx>
        <c:axId val="4524627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52462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636904761904762E-2"/>
          <c:y val="2.7777777777777776E-2"/>
          <c:w val="0.96726190476190477"/>
          <c:h val="0.7695287520878072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Хамрагдах ёстой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Энэрэлт-Өлзий</c:v>
                </c:pt>
                <c:pt idx="1">
                  <c:v>Биваангирд</c:v>
                </c:pt>
                <c:pt idx="2">
                  <c:v>Энх-Өрх</c:v>
                </c:pt>
                <c:pt idx="3">
                  <c:v>Нийт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3629</c:v>
                </c:pt>
                <c:pt idx="1">
                  <c:v>3194</c:v>
                </c:pt>
                <c:pt idx="2">
                  <c:v>5021</c:v>
                </c:pt>
                <c:pt idx="3">
                  <c:v>11844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2D-4AF2-B543-A2B41FCBB08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Хамрагдсан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3963/109%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0A2D-4AF2-B543-A2B41FCBB08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3510/109%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0A2D-4AF2-B543-A2B41FCBB084}"/>
                </c:ext>
              </c:extLst>
            </c:dLbl>
            <c:dLbl>
              <c:idx val="2"/>
              <c:layout>
                <c:manualLayout>
                  <c:x val="1.4880952380952273E-2"/>
                  <c:y val="-1.767676767676767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6095/121%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0A2D-4AF2-B543-A2B41FCBB08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13568/114%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2E68-4169-A8A0-0BF48FA3C1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Энэрэлт-Өлзий</c:v>
                </c:pt>
                <c:pt idx="1">
                  <c:v>Биваангирд</c:v>
                </c:pt>
                <c:pt idx="2">
                  <c:v>Энх-Өрх</c:v>
                </c:pt>
                <c:pt idx="3">
                  <c:v>Нийт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3963</c:v>
                </c:pt>
                <c:pt idx="1">
                  <c:v>3510</c:v>
                </c:pt>
                <c:pt idx="2">
                  <c:v>6095</c:v>
                </c:pt>
                <c:pt idx="3">
                  <c:v>13568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2D-4AF2-B543-A2B41FCBB08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53985304"/>
        <c:axId val="453981344"/>
        <c:axId val="0"/>
      </c:bar3DChart>
      <c:catAx>
        <c:axId val="453985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53981344"/>
        <c:crosses val="autoZero"/>
        <c:auto val="1"/>
        <c:lblAlgn val="ctr"/>
        <c:lblOffset val="100"/>
        <c:noMultiLvlLbl val="0"/>
      </c:catAx>
      <c:valAx>
        <c:axId val="4539813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53985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6666666666666666E-2"/>
          <c:y val="2.6315789473684209E-2"/>
          <c:w val="0.96666666666666667"/>
          <c:h val="0.7816588177673963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Хамрагдах ёстой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Энэрэлт-Өлзий</c:v>
                </c:pt>
                <c:pt idx="1">
                  <c:v>Биваангирд</c:v>
                </c:pt>
                <c:pt idx="2">
                  <c:v>Энх-Өрх</c:v>
                </c:pt>
                <c:pt idx="3">
                  <c:v>Нийт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430</c:v>
                </c:pt>
                <c:pt idx="1">
                  <c:v>416</c:v>
                </c:pt>
                <c:pt idx="2">
                  <c:v>890</c:v>
                </c:pt>
                <c:pt idx="3">
                  <c:v>1736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74-4383-BAE4-29B53E8F42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Хамрагдсан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314/73%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974-4383-BAE4-29B53E8F42B7}"/>
                </c:ext>
              </c:extLst>
            </c:dLbl>
            <c:dLbl>
              <c:idx val="1"/>
              <c:layout>
                <c:manualLayout>
                  <c:x val="4.3040293040292971E-2"/>
                  <c:y val="-3.350515463917526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606/145%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8003663003663"/>
                      <c:h val="3.6340206185567006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4-F974-4383-BAE4-29B53E8F42B7}"/>
                </c:ext>
              </c:extLst>
            </c:dLbl>
            <c:dLbl>
              <c:idx val="2"/>
              <c:layout>
                <c:manualLayout>
                  <c:x val="3.1834884275829159E-2"/>
                  <c:y val="-5.154639175257731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736/82.7%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F974-4383-BAE4-29B53E8F42B7}"/>
                </c:ext>
              </c:extLst>
            </c:dLbl>
            <c:dLbl>
              <c:idx val="3"/>
              <c:layout>
                <c:manualLayout>
                  <c:x val="4.2124542124542128E-2"/>
                  <c:y val="-2.061855670103092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1656/95.4%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56BD-4A14-8F52-727E1853A2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Энэрэлт-Өлзий</c:v>
                </c:pt>
                <c:pt idx="1">
                  <c:v>Биваангирд</c:v>
                </c:pt>
                <c:pt idx="2">
                  <c:v>Энх-Өрх</c:v>
                </c:pt>
                <c:pt idx="3">
                  <c:v>Нийт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314</c:v>
                </c:pt>
                <c:pt idx="1">
                  <c:v>606</c:v>
                </c:pt>
                <c:pt idx="2">
                  <c:v>736</c:v>
                </c:pt>
                <c:pt idx="3">
                  <c:v>1656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74-4383-BAE4-29B53E8F42B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82367248"/>
        <c:axId val="582367608"/>
        <c:axId val="0"/>
      </c:bar3DChart>
      <c:catAx>
        <c:axId val="582367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82367608"/>
        <c:crosses val="autoZero"/>
        <c:auto val="1"/>
        <c:lblAlgn val="ctr"/>
        <c:lblOffset val="100"/>
        <c:noMultiLvlLbl val="0"/>
      </c:catAx>
      <c:valAx>
        <c:axId val="5823676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82367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693128131710808"/>
          <c:y val="0.92435587304164302"/>
          <c:w val="0.36128895251729898"/>
          <c:h val="5.5025570257326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АГ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68.599999999999994</c:v>
                </c:pt>
                <c:pt idx="1">
                  <c:v>66.8</c:v>
                </c:pt>
                <c:pt idx="2">
                  <c:v>53.5</c:v>
                </c:pt>
                <c:pt idx="3">
                  <c:v>93</c:v>
                </c:pt>
                <c:pt idx="4">
                  <c:v>80.400000000000006</c:v>
                </c:pt>
                <c:pt idx="5">
                  <c:v>56.5</c:v>
                </c:pt>
                <c:pt idx="6">
                  <c:v>70.3</c:v>
                </c:pt>
                <c:pt idx="7">
                  <c:v>93</c:v>
                </c:pt>
                <c:pt idx="8">
                  <c:v>66</c:v>
                </c:pt>
                <c:pt idx="9">
                  <c:v>68.400000000000006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25-41E9-8F04-231C5247934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ЧШ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88.3</c:v>
                </c:pt>
                <c:pt idx="1">
                  <c:v>92</c:v>
                </c:pt>
                <c:pt idx="2">
                  <c:v>62.2</c:v>
                </c:pt>
                <c:pt idx="3">
                  <c:v>128.19999999999999</c:v>
                </c:pt>
                <c:pt idx="4">
                  <c:v>89.9</c:v>
                </c:pt>
                <c:pt idx="5">
                  <c:v>65.8</c:v>
                </c:pt>
                <c:pt idx="6">
                  <c:v>109.7</c:v>
                </c:pt>
                <c:pt idx="7">
                  <c:v>136.69999999999999</c:v>
                </c:pt>
                <c:pt idx="8">
                  <c:v>96.2</c:v>
                </c:pt>
                <c:pt idx="9">
                  <c:v>87.3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25-41E9-8F04-231C5247934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53995384"/>
        <c:axId val="453996104"/>
        <c:axId val="0"/>
      </c:bar3DChart>
      <c:catAx>
        <c:axId val="453995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53996104"/>
        <c:crosses val="autoZero"/>
        <c:auto val="1"/>
        <c:lblAlgn val="ctr"/>
        <c:lblOffset val="100"/>
        <c:noMultiLvlLbl val="0"/>
      </c:catAx>
      <c:valAx>
        <c:axId val="4539961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53995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6975308641975308E-2"/>
          <c:y val="2.9382306929639366E-2"/>
          <c:w val="0.96604938271604934"/>
          <c:h val="0.7730903498576734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2023.12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Sheet1!$A$3:$A$7</c:f>
              <c:strCache>
                <c:ptCount val="5"/>
                <c:pt idx="0">
                  <c:v>АГ</c:v>
                </c:pt>
                <c:pt idx="1">
                  <c:v>ЧШ</c:v>
                </c:pt>
                <c:pt idx="2">
                  <c:v>Хөх</c:v>
                </c:pt>
                <c:pt idx="3">
                  <c:v>УХ</c:v>
                </c:pt>
                <c:pt idx="4">
                  <c:v>Элэг</c:v>
                </c:pt>
              </c:strCache>
            </c:strRef>
          </c:cat>
          <c:val>
            <c:numRef>
              <c:f>Sheet1!$B$3:$B$7</c:f>
              <c:numCache>
                <c:formatCode>General</c:formatCode>
                <c:ptCount val="5"/>
                <c:pt idx="0">
                  <c:v>66.7</c:v>
                </c:pt>
                <c:pt idx="1">
                  <c:v>103.2</c:v>
                </c:pt>
                <c:pt idx="2">
                  <c:v>61.6</c:v>
                </c:pt>
                <c:pt idx="3">
                  <c:v>51.5</c:v>
                </c:pt>
                <c:pt idx="4">
                  <c:v>59.3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BC-45B6-AA49-F204B4EDC466}"/>
            </c:ext>
          </c:extLst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2024.12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Sheet1!$A$3:$A$7</c:f>
              <c:strCache>
                <c:ptCount val="5"/>
                <c:pt idx="0">
                  <c:v>АГ</c:v>
                </c:pt>
                <c:pt idx="1">
                  <c:v>ЧШ</c:v>
                </c:pt>
                <c:pt idx="2">
                  <c:v>Хөх</c:v>
                </c:pt>
                <c:pt idx="3">
                  <c:v>УХ</c:v>
                </c:pt>
                <c:pt idx="4">
                  <c:v>Элэг</c:v>
                </c:pt>
              </c:strCache>
            </c:strRef>
          </c:cat>
          <c:val>
            <c:numRef>
              <c:f>Sheet1!$C$3:$C$7</c:f>
              <c:numCache>
                <c:formatCode>General</c:formatCode>
                <c:ptCount val="5"/>
                <c:pt idx="0">
                  <c:v>73.5</c:v>
                </c:pt>
                <c:pt idx="1">
                  <c:v>114</c:v>
                </c:pt>
                <c:pt idx="2">
                  <c:v>57.7</c:v>
                </c:pt>
                <c:pt idx="3">
                  <c:v>47.9</c:v>
                </c:pt>
                <c:pt idx="4">
                  <c:v>95.4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BC-45B6-AA49-F204B4EDC46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52459504"/>
        <c:axId val="452452304"/>
        <c:axId val="0"/>
      </c:bar3DChart>
      <c:catAx>
        <c:axId val="452459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52452304"/>
        <c:crosses val="autoZero"/>
        <c:auto val="1"/>
        <c:lblAlgn val="ctr"/>
        <c:lblOffset val="100"/>
        <c:noMultiLvlLbl val="0"/>
      </c:catAx>
      <c:valAx>
        <c:axId val="4524523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52459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175495108565983"/>
          <c:y val="0.92765796139953205"/>
          <c:w val="0.34490747368700125"/>
          <c:h val="5.76496588552823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29D-4831-B90E-1F4C2BC75FC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29D-4831-B90E-1F4C2BC75FC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29D-4831-B90E-1F4C2BC75FC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29D-4831-B90E-1F4C2BC75FC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D29D-4831-B90E-1F4C2BC75FC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Өвчний учир амбулатори</c:v>
                </c:pt>
                <c:pt idx="1">
                  <c:v>Урьдчилан сэргийлэх</c:v>
                </c:pt>
                <c:pt idx="2">
                  <c:v>Идэвхтэй хяналт</c:v>
                </c:pt>
                <c:pt idx="3">
                  <c:v>Гэрийн эргэлт</c:v>
                </c:pt>
                <c:pt idx="4">
                  <c:v>Гэрийн дуудлага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57.1</c:v>
                </c:pt>
                <c:pt idx="1">
                  <c:v>21.9</c:v>
                </c:pt>
                <c:pt idx="2">
                  <c:v>9.5</c:v>
                </c:pt>
                <c:pt idx="3">
                  <c:v>10.9</c:v>
                </c:pt>
                <c:pt idx="4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8D-4283-A248-C830AF7C41C6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9302493438320207E-2"/>
          <c:y val="0.75885187257684161"/>
          <c:w val="0.97139501312335963"/>
          <c:h val="0.225919701027219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093689375784534E-3"/>
          <c:y val="3.0609550671837661E-2"/>
          <c:w val="0.9742993267145954"/>
          <c:h val="0.768143534297018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2023.11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36.700000000000003</c:v>
                </c:pt>
                <c:pt idx="1">
                  <c:v>37.200000000000003</c:v>
                </c:pt>
                <c:pt idx="2">
                  <c:v>36.9</c:v>
                </c:pt>
                <c:pt idx="3">
                  <c:v>31</c:v>
                </c:pt>
                <c:pt idx="4">
                  <c:v>47.2</c:v>
                </c:pt>
                <c:pt idx="5">
                  <c:v>39.4</c:v>
                </c:pt>
                <c:pt idx="6">
                  <c:v>22.2</c:v>
                </c:pt>
                <c:pt idx="7">
                  <c:v>26.2</c:v>
                </c:pt>
                <c:pt idx="8">
                  <c:v>44.2</c:v>
                </c:pt>
                <c:pt idx="9">
                  <c:v>29.5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09-4787-918D-85F7CB4B101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2024.11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39.200000000000003</c:v>
                </c:pt>
                <c:pt idx="1">
                  <c:v>34.9</c:v>
                </c:pt>
                <c:pt idx="2" formatCode="0.0">
                  <c:v>36.4</c:v>
                </c:pt>
                <c:pt idx="3">
                  <c:v>34.799999999999997</c:v>
                </c:pt>
                <c:pt idx="4">
                  <c:v>42.8</c:v>
                </c:pt>
                <c:pt idx="5">
                  <c:v>39.799999999999997</c:v>
                </c:pt>
                <c:pt idx="6">
                  <c:v>22.6</c:v>
                </c:pt>
                <c:pt idx="7">
                  <c:v>21.7</c:v>
                </c:pt>
                <c:pt idx="8">
                  <c:v>43.1</c:v>
                </c:pt>
                <c:pt idx="9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09-4787-918D-85F7CB4B101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02884920"/>
        <c:axId val="602879160"/>
      </c:barChart>
      <c:catAx>
        <c:axId val="602884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2879160"/>
        <c:crosses val="autoZero"/>
        <c:auto val="1"/>
        <c:lblAlgn val="ctr"/>
        <c:lblOffset val="100"/>
        <c:noMultiLvlLbl val="0"/>
      </c:catAx>
      <c:valAx>
        <c:axId val="6028791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602884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2023.11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Дүүргийн дундаж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27.7</c:v>
                </c:pt>
                <c:pt idx="1">
                  <c:v>23.4</c:v>
                </c:pt>
                <c:pt idx="2">
                  <c:v>30.1</c:v>
                </c:pt>
                <c:pt idx="3">
                  <c:v>26.6</c:v>
                </c:pt>
                <c:pt idx="4">
                  <c:v>31.2</c:v>
                </c:pt>
                <c:pt idx="5">
                  <c:v>19.2</c:v>
                </c:pt>
                <c:pt idx="6">
                  <c:v>26.2</c:v>
                </c:pt>
                <c:pt idx="7">
                  <c:v>26.3</c:v>
                </c:pt>
                <c:pt idx="8" formatCode="0.0">
                  <c:v>28.5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BB-4B3E-8DC9-AC77985395C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2024.11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p3d/>
          </c:spPr>
          <c:invertIfNegative val="0"/>
          <c:dLbls>
            <c:dLbl>
              <c:idx val="2"/>
              <c:layout>
                <c:manualLayout>
                  <c:x val="1.014492753623188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ABB-4B3E-8DC9-AC77985395C7}"/>
                </c:ext>
              </c:extLst>
            </c:dLbl>
            <c:dLbl>
              <c:idx val="4"/>
              <c:layout>
                <c:manualLayout>
                  <c:x val="7.246376811594203E-3"/>
                  <c:y val="-2.75957256611132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ABB-4B3E-8DC9-AC77985395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Sheet1!$A$2:$A$10</c:f>
              <c:strCache>
                <c:ptCount val="9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Дүүргийн дундаж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33.69</c:v>
                </c:pt>
                <c:pt idx="1">
                  <c:v>32.5</c:v>
                </c:pt>
                <c:pt idx="2">
                  <c:v>31.1</c:v>
                </c:pt>
                <c:pt idx="3">
                  <c:v>29.5</c:v>
                </c:pt>
                <c:pt idx="4">
                  <c:v>30.8</c:v>
                </c:pt>
                <c:pt idx="5">
                  <c:v>27.9</c:v>
                </c:pt>
                <c:pt idx="6">
                  <c:v>33.5</c:v>
                </c:pt>
                <c:pt idx="7">
                  <c:v>33.5</c:v>
                </c:pt>
                <c:pt idx="8" formatCode="0.0">
                  <c:v>31.6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ABB-4B3E-8DC9-AC77985395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9338672"/>
        <c:axId val="479332912"/>
        <c:axId val="0"/>
      </c:bar3DChart>
      <c:catAx>
        <c:axId val="479338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479332912"/>
        <c:crosses val="autoZero"/>
        <c:auto val="1"/>
        <c:lblAlgn val="ctr"/>
        <c:lblOffset val="100"/>
        <c:noMultiLvlLbl val="0"/>
      </c:catAx>
      <c:valAx>
        <c:axId val="47933291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79338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Амбулатори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2-654C-468D-8243-3F34E471FFB2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654C-468D-8243-3F34E471FFB2}"/>
              </c:ext>
            </c:extLst>
          </c:dPt>
          <c:dPt>
            <c:idx val="2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54C-468D-8243-3F34E471FF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АТӨ</c:v>
                </c:pt>
                <c:pt idx="1">
                  <c:v>ХБТӨ</c:v>
                </c:pt>
                <c:pt idx="2">
                  <c:v>Осол гэмтэл</c:v>
                </c:pt>
                <c:pt idx="3">
                  <c:v>ЗСТӨ</c:v>
                </c:pt>
                <c:pt idx="4">
                  <c:v>МТӨ</c:v>
                </c:pt>
                <c:pt idx="5">
                  <c:v>ШБТӨ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532.70000000000005</c:v>
                </c:pt>
                <c:pt idx="1">
                  <c:v>359</c:v>
                </c:pt>
                <c:pt idx="2">
                  <c:v>400.5</c:v>
                </c:pt>
                <c:pt idx="3">
                  <c:v>180.8</c:v>
                </c:pt>
                <c:pt idx="4">
                  <c:v>137.9</c:v>
                </c:pt>
                <c:pt idx="5">
                  <c:v>81.3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97-4E27-BC95-FAD083BD120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Стационар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D797-4E27-BC95-FAD083BD120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54C-468D-8243-3F34E471FFB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0-654C-468D-8243-3F34E471FFB2}"/>
              </c:ext>
            </c:extLst>
          </c:dPt>
          <c:dLbls>
            <c:dLbl>
              <c:idx val="0"/>
              <c:layout>
                <c:manualLayout>
                  <c:x val="1.436781609195399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797-4E27-BC95-FAD083BD1200}"/>
                </c:ext>
              </c:extLst>
            </c:dLbl>
            <c:dLbl>
              <c:idx val="4"/>
              <c:layout>
                <c:manualLayout>
                  <c:x val="2.5862068965517137E-2"/>
                  <c:y val="-1.71428571428571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797-4E27-BC95-FAD083BD1200}"/>
                </c:ext>
              </c:extLst>
            </c:dLbl>
            <c:dLbl>
              <c:idx val="5"/>
              <c:layout>
                <c:manualLayout>
                  <c:x val="1.0057471264367816E-2"/>
                  <c:y val="5.71428571428571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54C-468D-8243-3F34E471FF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АТӨ</c:v>
                </c:pt>
                <c:pt idx="1">
                  <c:v>ХБТӨ</c:v>
                </c:pt>
                <c:pt idx="2">
                  <c:v>Осол гэмтэл</c:v>
                </c:pt>
                <c:pt idx="3">
                  <c:v>ЗСТӨ</c:v>
                </c:pt>
                <c:pt idx="4">
                  <c:v>МТӨ</c:v>
                </c:pt>
                <c:pt idx="5">
                  <c:v>ШБТӨ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764.1</c:v>
                </c:pt>
                <c:pt idx="1">
                  <c:v>208.7</c:v>
                </c:pt>
                <c:pt idx="2">
                  <c:v>46.3</c:v>
                </c:pt>
                <c:pt idx="3">
                  <c:v>320.2</c:v>
                </c:pt>
                <c:pt idx="4">
                  <c:v>131.1</c:v>
                </c:pt>
                <c:pt idx="5">
                  <c:v>96.4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797-4E27-BC95-FAD083BD12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07173368"/>
        <c:axId val="707163648"/>
        <c:axId val="0"/>
      </c:bar3DChart>
      <c:catAx>
        <c:axId val="707173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07163648"/>
        <c:crosses val="autoZero"/>
        <c:auto val="1"/>
        <c:lblAlgn val="ctr"/>
        <c:lblOffset val="100"/>
        <c:noMultiLvlLbl val="0"/>
      </c:catAx>
      <c:valAx>
        <c:axId val="70716364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07173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746344206974125E-4"/>
          <c:y val="3.021978021978022E-2"/>
          <c:w val="0.99540096550431201"/>
          <c:h val="0.765476334688933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2023.11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 formatCode="0.0">
                  <c:v>0.2</c:v>
                </c:pt>
                <c:pt idx="1">
                  <c:v>0.3</c:v>
                </c:pt>
                <c:pt idx="2">
                  <c:v>0.4</c:v>
                </c:pt>
                <c:pt idx="3">
                  <c:v>0.1</c:v>
                </c:pt>
                <c:pt idx="4">
                  <c:v>0.1</c:v>
                </c:pt>
                <c:pt idx="5">
                  <c:v>0.3</c:v>
                </c:pt>
                <c:pt idx="6">
                  <c:v>0</c:v>
                </c:pt>
                <c:pt idx="7">
                  <c:v>0.3</c:v>
                </c:pt>
                <c:pt idx="8">
                  <c:v>3.3</c:v>
                </c:pt>
                <c:pt idx="9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BC-4CB7-8FDE-D899CE15DC4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2024.11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 formatCode="0.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0.2</c:v>
                </c:pt>
                <c:pt idx="4">
                  <c:v>0.1</c:v>
                </c:pt>
                <c:pt idx="5">
                  <c:v>0.5</c:v>
                </c:pt>
                <c:pt idx="6">
                  <c:v>0.3</c:v>
                </c:pt>
                <c:pt idx="7">
                  <c:v>0.5</c:v>
                </c:pt>
                <c:pt idx="8">
                  <c:v>0</c:v>
                </c:pt>
                <c:pt idx="9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BC-4CB7-8FDE-D899CE15DC4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21"/>
        <c:overlap val="-25"/>
        <c:axId val="582389208"/>
        <c:axId val="582379128"/>
      </c:barChart>
      <c:catAx>
        <c:axId val="582389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582379128"/>
        <c:crosses val="autoZero"/>
        <c:auto val="1"/>
        <c:lblAlgn val="ctr"/>
        <c:lblOffset val="100"/>
        <c:noMultiLvlLbl val="0"/>
      </c:catAx>
      <c:valAx>
        <c:axId val="582379128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582389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2023.11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3.4</c:v>
                </c:pt>
                <c:pt idx="1">
                  <c:v>5.8</c:v>
                </c:pt>
                <c:pt idx="2">
                  <c:v>6.3</c:v>
                </c:pt>
                <c:pt idx="3">
                  <c:v>4.5</c:v>
                </c:pt>
                <c:pt idx="4">
                  <c:v>2.8</c:v>
                </c:pt>
                <c:pt idx="5">
                  <c:v>6.6</c:v>
                </c:pt>
                <c:pt idx="6">
                  <c:v>0</c:v>
                </c:pt>
                <c:pt idx="7">
                  <c:v>2.7</c:v>
                </c:pt>
                <c:pt idx="8">
                  <c:v>16.100000000000001</c:v>
                </c:pt>
                <c:pt idx="9">
                  <c:v>4.9000000000000004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FE-42A2-AC1C-37E2983F705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2024.11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2.2999999999999998</c:v>
                </c:pt>
                <c:pt idx="1">
                  <c:v>4.5999999999999996</c:v>
                </c:pt>
                <c:pt idx="2">
                  <c:v>6</c:v>
                </c:pt>
                <c:pt idx="3">
                  <c:v>8.9</c:v>
                </c:pt>
                <c:pt idx="4">
                  <c:v>2.7</c:v>
                </c:pt>
                <c:pt idx="5">
                  <c:v>6.8</c:v>
                </c:pt>
                <c:pt idx="6">
                  <c:v>10.199999999999999</c:v>
                </c:pt>
                <c:pt idx="7">
                  <c:v>12.8</c:v>
                </c:pt>
                <c:pt idx="8">
                  <c:v>0</c:v>
                </c:pt>
                <c:pt idx="9">
                  <c:v>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FE-42A2-AC1C-37E2983F705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82380208"/>
        <c:axId val="582380568"/>
        <c:axId val="0"/>
      </c:bar3DChart>
      <c:catAx>
        <c:axId val="582380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2380568"/>
        <c:crosses val="autoZero"/>
        <c:auto val="1"/>
        <c:lblAlgn val="ctr"/>
        <c:lblOffset val="100"/>
        <c:noMultiLvlLbl val="0"/>
      </c:catAx>
      <c:valAx>
        <c:axId val="58238056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82380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2023.11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0.3</c:v>
                </c:pt>
                <c:pt idx="1">
                  <c:v>0.6</c:v>
                </c:pt>
                <c:pt idx="2">
                  <c:v>0.5</c:v>
                </c:pt>
                <c:pt idx="3">
                  <c:v>0.6</c:v>
                </c:pt>
                <c:pt idx="4">
                  <c:v>0.2</c:v>
                </c:pt>
                <c:pt idx="5">
                  <c:v>0.7</c:v>
                </c:pt>
                <c:pt idx="6">
                  <c:v>0.2</c:v>
                </c:pt>
                <c:pt idx="7">
                  <c:v>1.4</c:v>
                </c:pt>
                <c:pt idx="8">
                  <c:v>3.3</c:v>
                </c:pt>
                <c:pt idx="9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CE-422B-9E3E-8B2074733DE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2024.11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4.4642857142856871E-3"/>
                  <c:y val="-9.79491983012369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048-495D-8C08-45389C6E74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БГДЭМТ</c:v>
                </c:pt>
                <c:pt idx="1">
                  <c:v>БЗДЭМТ</c:v>
                </c:pt>
                <c:pt idx="2">
                  <c:v>СХДЭМТ</c:v>
                </c:pt>
                <c:pt idx="3">
                  <c:v>СБДЭМТ</c:v>
                </c:pt>
                <c:pt idx="4">
                  <c:v>ХУДЭМТ</c:v>
                </c:pt>
                <c:pt idx="5">
                  <c:v>ЧДЭМТ</c:v>
                </c:pt>
                <c:pt idx="6">
                  <c:v>БНДЭМТ</c:v>
                </c:pt>
                <c:pt idx="7">
                  <c:v>НДЭМТ</c:v>
                </c:pt>
                <c:pt idx="8">
                  <c:v>БХДЭМТ</c:v>
                </c:pt>
                <c:pt idx="9">
                  <c:v>Дүүргийн дундаж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0.2</c:v>
                </c:pt>
                <c:pt idx="1">
                  <c:v>0.4</c:v>
                </c:pt>
                <c:pt idx="2">
                  <c:v>0.8</c:v>
                </c:pt>
                <c:pt idx="3">
                  <c:v>0.4</c:v>
                </c:pt>
                <c:pt idx="4">
                  <c:v>0.1</c:v>
                </c:pt>
                <c:pt idx="5">
                  <c:v>0.9</c:v>
                </c:pt>
                <c:pt idx="6">
                  <c:v>1</c:v>
                </c:pt>
                <c:pt idx="7">
                  <c:v>0.8</c:v>
                </c:pt>
                <c:pt idx="8">
                  <c:v>3.1</c:v>
                </c:pt>
                <c:pt idx="9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CE-422B-9E3E-8B2074733DE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04993976"/>
        <c:axId val="304994696"/>
        <c:axId val="0"/>
      </c:bar3DChart>
      <c:catAx>
        <c:axId val="304993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04994696"/>
        <c:crosses val="autoZero"/>
        <c:auto val="1"/>
        <c:lblAlgn val="ctr"/>
        <c:lblOffset val="100"/>
        <c:noMultiLvlLbl val="0"/>
      </c:catAx>
      <c:valAx>
        <c:axId val="3049946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04993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6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4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B6F6D8D-066A-47F1-A605-BE4B55E4D864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0F9C7BD-0C94-443A-B2FE-0E4CAA5F32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545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082D534-5181-4629-B475-415B7D6DFE15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A94BD35-CEB8-41EC-8460-FBA6D2B231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43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94BD35-CEB8-41EC-8460-FBA6D2B2318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104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4BD35-CEB8-41EC-8460-FBA6D2B2318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801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94BD35-CEB8-41EC-8460-FBA6D2B2318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667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94BD35-CEB8-41EC-8460-FBA6D2B2318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035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7B65-F6FE-4F77-B1FD-6A7BCA0BCC04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7B65-F6FE-4F77-B1FD-6A7BCA0BCC04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7B65-F6FE-4F77-B1FD-6A7BCA0BCC04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7B65-F6FE-4F77-B1FD-6A7BCA0BCC04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7B65-F6FE-4F77-B1FD-6A7BCA0BCC04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7B65-F6FE-4F77-B1FD-6A7BCA0BCC04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7B65-F6FE-4F77-B1FD-6A7BCA0BCC04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7B65-F6FE-4F77-B1FD-6A7BCA0BCC04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7B65-F6FE-4F77-B1FD-6A7BCA0BCC04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7B65-F6FE-4F77-B1FD-6A7BCA0BCC04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07B65-F6FE-4F77-B1FD-6A7BCA0BCC04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07B65-F6FE-4F77-B1FD-6A7BCA0BCC04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B80CC-3731-4196-BF38-DA0009CF4E6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atistic\Desktop\munkhcimeg\2019 он\Mark EM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5288340"/>
            <a:ext cx="9144000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mn-MN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Багануур дүүргийн эрүүл мэндийн төвийн үндсэн үзүүлэлт</a:t>
            </a:r>
          </a:p>
          <a:p>
            <a:pPr algn="ctr"/>
            <a:r>
              <a:rPr lang="mn-MN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mn-M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mn-M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оны 1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mn-MN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сарын байдлаар/</a:t>
            </a:r>
            <a:endParaRPr lang="en-US" sz="32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Гэрийн төрөлт</a:t>
            </a:r>
            <a:br>
              <a:rPr lang="mn-M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mn-MN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/дүүргүүдийн байршлаар, хувиар/</a:t>
            </a:r>
            <a:endParaRPr lang="en-US" sz="1800" dirty="0">
              <a:solidFill>
                <a:srgbClr val="002060"/>
              </a:solidFill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20410FF-ECC8-9EA0-C701-29EB9D8DCCB0}"/>
              </a:ext>
            </a:extLst>
          </p:cNvPr>
          <p:cNvGraphicFramePr/>
          <p:nvPr/>
        </p:nvGraphicFramePr>
        <p:xfrm>
          <a:off x="304800" y="1397000"/>
          <a:ext cx="8534400" cy="462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 advTm="3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Амьгүй төрөлт </a:t>
            </a:r>
            <a:b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mn-MN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/дүүргүүдийн байршлаар 1000 нийт төрөлтөнд/</a:t>
            </a: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2A37FD4-372A-0F62-4FDF-57888E1E25A9}"/>
              </a:ext>
            </a:extLst>
          </p:cNvPr>
          <p:cNvGraphicFramePr/>
          <p:nvPr/>
        </p:nvGraphicFramePr>
        <p:xfrm>
          <a:off x="457200" y="1397000"/>
          <a:ext cx="8534400" cy="492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 advTm="3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Хяналтгүй төрөлт  </a:t>
            </a:r>
            <a:br>
              <a:rPr lang="mn-M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mn-MN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/дүүргүүдийн байршлаар, хувиар/</a:t>
            </a:r>
            <a:endParaRPr lang="en-US" sz="1800" dirty="0">
              <a:solidFill>
                <a:srgbClr val="002060"/>
              </a:solidFill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66B99CB-6410-72A5-24CD-3DB5B900B5FD}"/>
              </a:ext>
            </a:extLst>
          </p:cNvPr>
          <p:cNvGraphicFramePr/>
          <p:nvPr/>
        </p:nvGraphicFramePr>
        <p:xfrm>
          <a:off x="304800" y="1397000"/>
          <a:ext cx="8534400" cy="5186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 advTm="3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1066800"/>
          </a:xfrm>
        </p:spPr>
        <p:txBody>
          <a:bodyPr>
            <a:normAutofit fontScale="90000"/>
          </a:bodyPr>
          <a:lstStyle/>
          <a:p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Жирэмсний хяналт</a:t>
            </a:r>
            <a:b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mn-MN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Бодит тоогоор</a:t>
            </a:r>
            <a:r>
              <a:rPr 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en-US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7A9849A-1802-3639-F9F1-D58A2C5CA2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9686028"/>
              </p:ext>
            </p:extLst>
          </p:nvPr>
        </p:nvGraphicFramePr>
        <p:xfrm>
          <a:off x="609600" y="1371600"/>
          <a:ext cx="7848600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 advTm="3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>
            <a:normAutofit/>
          </a:bodyPr>
          <a:lstStyle/>
          <a:p>
            <a:r>
              <a:rPr lang="mn-MN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Жирэмсний эрт хяналтын хувь</a:t>
            </a:r>
            <a:r>
              <a:rPr lang="mn-M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/дүүргүүдийн байршлаар/</a:t>
            </a:r>
            <a:endParaRPr lang="en-US" sz="1800" dirty="0">
              <a:solidFill>
                <a:srgbClr val="002060"/>
              </a:solidFill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06AF3C8-305F-8E99-A451-81A52A5CEE63}"/>
              </a:ext>
            </a:extLst>
          </p:cNvPr>
          <p:cNvGraphicFramePr/>
          <p:nvPr/>
        </p:nvGraphicFramePr>
        <p:xfrm>
          <a:off x="228600" y="1397000"/>
          <a:ext cx="8610600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 advTm="3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467600" cy="762000"/>
          </a:xfrm>
        </p:spPr>
        <p:txBody>
          <a:bodyPr>
            <a:normAutofit/>
          </a:bodyPr>
          <a:lstStyle/>
          <a:p>
            <a:pPr algn="ctr"/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</a:t>
            </a:r>
            <a:r>
              <a:rPr lang="mn-MN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баралт</a:t>
            </a:r>
            <a:endParaRPr lang="en-US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9211643"/>
              </p:ext>
            </p:extLst>
          </p:nvPr>
        </p:nvGraphicFramePr>
        <p:xfrm>
          <a:off x="152400" y="1066799"/>
          <a:ext cx="8839201" cy="5621908"/>
        </p:xfrm>
        <a:graphic>
          <a:graphicData uri="http://schemas.openxmlformats.org/drawingml/2006/table">
            <a:tbl>
              <a:tblPr/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54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5801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mn-MN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Үзүүлэлт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2023.12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2024.12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n-MN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Өсөлт бууралт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869">
                <a:tc gridSpan="2">
                  <a:txBody>
                    <a:bodyPr/>
                    <a:lstStyle/>
                    <a:p>
                      <a:pPr lvl="1" algn="l" rtl="0" fontAlgn="ctr"/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Нийт нас баралт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869">
                <a:tc gridSpan="2">
                  <a:txBody>
                    <a:bodyPr/>
                    <a:lstStyle/>
                    <a:p>
                      <a:pPr lvl="1" algn="l" rtl="0" fontAlgn="ctr"/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Эмнэлгийн нас баралт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869">
                <a:tc gridSpan="2">
                  <a:txBody>
                    <a:bodyPr/>
                    <a:lstStyle/>
                    <a:p>
                      <a:pPr lvl="1" algn="l" rtl="0" fontAlgn="ctr"/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Гэрийн нас баралт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869">
                <a:tc rowSpan="2">
                  <a:txBody>
                    <a:bodyPr/>
                    <a:lstStyle/>
                    <a:p>
                      <a:pPr lvl="1" algn="l" rtl="0" fontAlgn="ctr"/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Хоног болоогүй нас баралт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Бодит</a:t>
                      </a:r>
                      <a:r>
                        <a:rPr lang="mn-MN" sz="1600" b="1" i="0" u="none" strike="noStrike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тоо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4324">
                <a:tc vMerge="1"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Хувь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33.3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869">
                <a:tc gridSpan="2">
                  <a:txBody>
                    <a:bodyPr/>
                    <a:lstStyle/>
                    <a:p>
                      <a:pPr lvl="1" algn="l" rtl="0" fontAlgn="ctr"/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Перинаталь эндэгдэл /1000 нийт төрлөгт/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n-MN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2/4</a:t>
                      </a: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mn-MN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8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11/26.4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9/22.1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04850">
                <a:tc gridSpan="2">
                  <a:txBody>
                    <a:bodyPr/>
                    <a:lstStyle/>
                    <a:p>
                      <a:pPr lvl="1" algn="l" rtl="0" fontAlgn="ctr"/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0-1 насны хүүхдийн нас баралт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/1000 амьд төрлөгт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3/6.4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8/19.2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5/12.8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04850">
                <a:tc gridSpan="2">
                  <a:txBody>
                    <a:bodyPr/>
                    <a:lstStyle/>
                    <a:p>
                      <a:pPr lvl="1" algn="l" rtl="0" fontAlgn="ctr"/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1-5 насны хүүхдийн нас баралт/ 1000 амьд төрлөгт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endParaRPr lang="mn-MN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1/ 2.1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8869">
                <a:tc gridSpan="2">
                  <a:txBody>
                    <a:bodyPr/>
                    <a:lstStyle/>
                    <a:p>
                      <a:pPr lvl="1" algn="l" rtl="0" fontAlgn="ctr"/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Хорт хавдрын нас баралт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8869">
                <a:tc gridSpan="2">
                  <a:txBody>
                    <a:bodyPr/>
                    <a:lstStyle/>
                    <a:p>
                      <a:pPr lvl="1" algn="l" rtl="0" fontAlgn="ctr"/>
                      <a:r>
                        <a:rPr lang="mn-MN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Гадны шалтгаант нас баралт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 advTm="3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1680"/>
            <a:ext cx="8229600" cy="1062341"/>
          </a:xfrm>
        </p:spPr>
        <p:txBody>
          <a:bodyPr>
            <a:normAutofit fontScale="90000"/>
          </a:bodyPr>
          <a:lstStyle/>
          <a:p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 баралтын шалтгаан </a:t>
            </a:r>
            <a:b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mn-MN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/хувиар/</a:t>
            </a:r>
            <a:endParaRPr lang="en-US" sz="27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FBB51BF-95D9-30DB-E2F0-2C3A3F9B5EE0}"/>
              </a:ext>
            </a:extLst>
          </p:cNvPr>
          <p:cNvGraphicFramePr>
            <a:graphicFrameLocks/>
          </p:cNvGraphicFramePr>
          <p:nvPr/>
        </p:nvGraphicFramePr>
        <p:xfrm>
          <a:off x="457200" y="4114800"/>
          <a:ext cx="4267200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78DEA782-E226-EEA1-A6F3-32E56844E8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402794"/>
              </p:ext>
            </p:extLst>
          </p:nvPr>
        </p:nvGraphicFramePr>
        <p:xfrm>
          <a:off x="457200" y="1143000"/>
          <a:ext cx="8382000" cy="5492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Нялхсын эндэгдэл</a:t>
            </a:r>
            <a:r>
              <a:rPr lang="mn-M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mn-MN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/1000 амьд төрөлтөнд, дүүргүүдийн байршлаар/</a:t>
            </a:r>
            <a:endParaRPr lang="en-US" dirty="0">
              <a:solidFill>
                <a:srgbClr val="002060"/>
              </a:solidFill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3347E77-960A-A74A-F8F4-E732B7BF8252}"/>
              </a:ext>
            </a:extLst>
          </p:cNvPr>
          <p:cNvGraphicFramePr/>
          <p:nvPr/>
        </p:nvGraphicFramePr>
        <p:xfrm>
          <a:off x="228600" y="1397000"/>
          <a:ext cx="8763000" cy="530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 advTm="3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хүртэлх насны хүүхдийн эндэгдэл</a:t>
            </a:r>
            <a:r>
              <a:rPr lang="mn-M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/1000 амьд төрөлтөнд, дүүргүүдийн байршлаар/</a:t>
            </a:r>
            <a:endParaRPr lang="en-US" sz="2200" dirty="0">
              <a:solidFill>
                <a:srgbClr val="002060"/>
              </a:solidFill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F16B3AA-F05E-5327-B473-1AF3042368E7}"/>
              </a:ext>
            </a:extLst>
          </p:cNvPr>
          <p:cNvGraphicFramePr/>
          <p:nvPr/>
        </p:nvGraphicFramePr>
        <p:xfrm>
          <a:off x="304800" y="1397000"/>
          <a:ext cx="8686800" cy="5186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 advTm="3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Халдварт өвчин  </a:t>
            </a:r>
            <a:b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mn-MN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10000 </a:t>
            </a:r>
            <a:r>
              <a:rPr lang="mn-MN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хүн амд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CAD0C36-1E9C-C06B-E7C5-CE705C111A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0595366"/>
              </p:ext>
            </p:extLst>
          </p:nvPr>
        </p:nvGraphicFramePr>
        <p:xfrm>
          <a:off x="228600" y="1447800"/>
          <a:ext cx="86106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 advTm="3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762000"/>
          </a:xfrm>
        </p:spPr>
        <p:txBody>
          <a:bodyPr>
            <a:normAutofit/>
          </a:bodyPr>
          <a:lstStyle/>
          <a:p>
            <a:pPr algn="ctr"/>
            <a:r>
              <a:rPr lang="mn-MN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Амбулаторийн</a:t>
            </a:r>
            <a:r>
              <a:rPr lang="mn-MN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үзлэг</a:t>
            </a:r>
            <a:endParaRPr lang="en-US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808531"/>
              </p:ext>
            </p:extLst>
          </p:nvPr>
        </p:nvGraphicFramePr>
        <p:xfrm>
          <a:off x="228600" y="1066805"/>
          <a:ext cx="8686798" cy="5427093"/>
        </p:xfrm>
        <a:graphic>
          <a:graphicData uri="http://schemas.openxmlformats.org/drawingml/2006/table">
            <a:tbl>
              <a:tblPr/>
              <a:tblGrid>
                <a:gridCol w="40490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5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59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59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52465">
                <a:tc>
                  <a:txBody>
                    <a:bodyPr/>
                    <a:lstStyle/>
                    <a:p>
                      <a:pPr algn="ctr" rtl="0" fontAlgn="ctr"/>
                      <a:r>
                        <a:rPr lang="mn-MN" sz="20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Үзүүлэлт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2023.12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2024.</a:t>
                      </a:r>
                      <a:r>
                        <a:rPr lang="mn-MN" sz="20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1</a:t>
                      </a:r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mn-MN" sz="20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Өсөлт бууралт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065"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Дүүргийн дундаж хүн ам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29387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29134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520"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Нийт үзлэг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215863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218914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3051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2065"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mn-MN" sz="2000" b="1" i="0" u="none" strike="noStrike">
                          <a:solidFill>
                            <a:schemeClr val="tx1"/>
                          </a:solidFill>
                          <a:latin typeface="Times New Roman"/>
                        </a:rPr>
                        <a:t>Амбулаторийн үзлэг </a:t>
                      </a:r>
                      <a:endParaRPr lang="mn-MN" sz="2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121186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125004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3818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2065"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Урьдчилан сэргийлэх үзлэг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54457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48068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-6389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2658"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Урьдчилан сэргийлэх үзлэгийн</a:t>
                      </a:r>
                      <a:r>
                        <a:rPr lang="mn-MN" sz="2000" b="1" i="0" u="none" strike="noStrike" baseline="0" dirty="0">
                          <a:solidFill>
                            <a:schemeClr val="tx1"/>
                          </a:solidFill>
                          <a:latin typeface="Times New Roman"/>
                        </a:rPr>
                        <a:t> хувь</a:t>
                      </a:r>
                      <a:endParaRPr lang="mn-MN" sz="2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25.23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21.96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-3.3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9793"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Идэвхитэй хяналт </a:t>
                      </a:r>
                    </a:p>
                    <a:p>
                      <a:pPr lvl="0" algn="l" rtl="0" fontAlgn="ctr"/>
                      <a:endParaRPr lang="mn-MN" sz="2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14235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20839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6604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6616295"/>
                  </a:ext>
                </a:extLst>
              </a:tr>
              <a:tr h="562065"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Гэрийн идэвхитэй хяналт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24517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23941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-576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2065">
                <a:tc>
                  <a:txBody>
                    <a:bodyPr/>
                    <a:lstStyle/>
                    <a:p>
                      <a:pPr lvl="0" algn="l" rtl="0" fontAlgn="ctr"/>
                      <a:r>
                        <a:rPr lang="mn-MN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Гэрийн дуудлага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1468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1062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-406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 advTm="3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1865"/>
            <a:ext cx="8229600" cy="1087335"/>
          </a:xfrm>
        </p:spPr>
        <p:txBody>
          <a:bodyPr>
            <a:normAutofit/>
          </a:bodyPr>
          <a:lstStyle/>
          <a:p>
            <a:r>
              <a:rPr lang="mn-MN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БЗДХ 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/10000 </a:t>
            </a:r>
            <a:r>
              <a:rPr lang="mn-MN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хүн амд/  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mn-MN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mn-MN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200" dirty="0">
              <a:solidFill>
                <a:srgbClr val="002060"/>
              </a:solidFill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B6ABB88-81EA-A628-18D8-126654FF0E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1498234"/>
              </p:ext>
            </p:extLst>
          </p:nvPr>
        </p:nvGraphicFramePr>
        <p:xfrm>
          <a:off x="152400" y="914400"/>
          <a:ext cx="85344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 advTm="3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Autofit/>
          </a:bodyPr>
          <a:lstStyle/>
          <a:p>
            <a:pPr algn="ctr"/>
            <a:r>
              <a:rPr lang="mn-MN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Цочмог халдварт өвчин,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mn-MN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Бодит тоогоор/</a:t>
            </a:r>
            <a:endParaRPr lang="en-US" sz="2000" dirty="0">
              <a:solidFill>
                <a:srgbClr val="00206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083494"/>
              </p:ext>
            </p:extLst>
          </p:nvPr>
        </p:nvGraphicFramePr>
        <p:xfrm>
          <a:off x="228601" y="838200"/>
          <a:ext cx="8686799" cy="5943592"/>
        </p:xfrm>
        <a:graphic>
          <a:graphicData uri="http://schemas.openxmlformats.org/drawingml/2006/table">
            <a:tbl>
              <a:tblPr/>
              <a:tblGrid>
                <a:gridCol w="33265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9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91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13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3131">
                <a:tc>
                  <a:txBody>
                    <a:bodyPr/>
                    <a:lstStyle/>
                    <a:p>
                      <a:pPr algn="ctr" rtl="0" fontAlgn="ctr"/>
                      <a:r>
                        <a:rPr lang="mn-MN" sz="20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Үзүүлэлт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2023.12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2024.12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mn-MN" sz="20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Өсөлт бууралт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Цочмог халдварт өвчин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61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-358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Цусан суулга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Халдварт шар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Салхин цэцэг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251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-210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Ковид-19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Гар хөл амны өвчин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Сальмонеллез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Боом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Хачигт рикеттиоз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Рож / ёлом/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Скарлатин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-39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Хоолны</a:t>
                      </a:r>
                      <a:r>
                        <a:rPr lang="mn-MN" sz="2000" b="1" i="0" u="none" strike="noStrike" baseline="0" dirty="0">
                          <a:solidFill>
                            <a:srgbClr val="000000"/>
                          </a:solidFill>
                          <a:latin typeface="Times New Roman"/>
                        </a:rPr>
                        <a:t> хордлого</a:t>
                      </a:r>
                      <a:endParaRPr lang="mn-MN" sz="2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08497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Краснух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 advTm="3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n-MN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Бүртгэгдсэн халдварт өвчин     </a:t>
            </a:r>
            <a:r>
              <a:rPr lang="mn-MN" sz="2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/10000 хүн амд, дүүргийн байршлаар/</a:t>
            </a:r>
            <a:endParaRPr lang="en-US" sz="2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4103550-640B-1FE3-9D2B-5015E1C22AFD}"/>
              </a:ext>
            </a:extLst>
          </p:cNvPr>
          <p:cNvGraphicFramePr/>
          <p:nvPr/>
        </p:nvGraphicFramePr>
        <p:xfrm>
          <a:off x="152400" y="1397000"/>
          <a:ext cx="8991600" cy="5186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med" advTm="3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52400" y="228601"/>
            <a:ext cx="8839200" cy="12191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Умайн хүзүүний өмөнгийн эрт илрүүлгийн үзлэгт хамрагдсан хүний тоо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259A807-9EB3-34CE-6A20-FED8A1DA28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891853"/>
              </p:ext>
            </p:extLst>
          </p:nvPr>
        </p:nvGraphicFramePr>
        <p:xfrm>
          <a:off x="533400" y="1397000"/>
          <a:ext cx="8305800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228601"/>
            <a:ext cx="9144000" cy="1295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Хөхний өмөнгийн эрт илрүүлгийн үзлэгт хамрагдсан хүний тоо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0BA51A8-0B33-18C3-2804-2071248C29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1143779"/>
              </p:ext>
            </p:extLst>
          </p:nvPr>
        </p:nvGraphicFramePr>
        <p:xfrm>
          <a:off x="533400" y="1752600"/>
          <a:ext cx="83058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28600" y="0"/>
            <a:ext cx="8686800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Артерийн гипертензи өвчний эрт илрүүлгийн үзлэгт хамрагдсан хүний тоо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2460F0C-A948-6CD6-60E7-BC243264B9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1941949"/>
              </p:ext>
            </p:extLst>
          </p:nvPr>
        </p:nvGraphicFramePr>
        <p:xfrm>
          <a:off x="609600" y="1371600"/>
          <a:ext cx="83058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048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Чихрийн шижин өвчний эрт илрүүлгийн үзлэгт хамрагдсан хүний тоо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6F965D5-74BC-2576-BB2E-BC1C07946A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8809641"/>
              </p:ext>
            </p:extLst>
          </p:nvPr>
        </p:nvGraphicFramePr>
        <p:xfrm>
          <a:off x="304800" y="1295400"/>
          <a:ext cx="85344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57200" y="304800"/>
            <a:ext cx="838200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Элэгний өмөнгийн эрт илрүүлгийн үзлэгт хамрагдсан хүний тоо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3D13C4A-3348-229B-36AA-31F048B5D7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8548461"/>
              </p:ext>
            </p:extLst>
          </p:nvPr>
        </p:nvGraphicFramePr>
        <p:xfrm>
          <a:off x="457200" y="1397000"/>
          <a:ext cx="8382000" cy="530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mn-MN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ХБӨ эрт илрүүлгийн үзлэгийг бусад дүүрэгтэй харьцуулсан байдал </a:t>
            </a:r>
            <a:r>
              <a:rPr lang="mn-MN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/20</a:t>
            </a: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mn-MN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mn-MN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mn-MN" sz="31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сар/</a:t>
            </a:r>
            <a:endParaRPr lang="en-US" sz="31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BEEB0EC-A12C-D8B6-5CC3-4699CED1FD0F}"/>
              </a:ext>
            </a:extLst>
          </p:cNvPr>
          <p:cNvGraphicFramePr/>
          <p:nvPr/>
        </p:nvGraphicFramePr>
        <p:xfrm>
          <a:off x="152400" y="1397000"/>
          <a:ext cx="8763000" cy="492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Эрт илрүүлгийн үзлэгийг өмнөх оны мөн үетэй харьцуулсан байдал, хувиар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2A1B4BB9-58AA-4969-973A-878DCBF05F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2962671"/>
              </p:ext>
            </p:extLst>
          </p:nvPr>
        </p:nvGraphicFramePr>
        <p:xfrm>
          <a:off x="457200" y="1828800"/>
          <a:ext cx="8229600" cy="4754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mn-MN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Үзлэгийн задаргаа</a:t>
            </a:r>
            <a:endParaRPr lang="en-US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296312971"/>
              </p:ext>
            </p:extLst>
          </p:nvPr>
        </p:nvGraphicFramePr>
        <p:xfrm>
          <a:off x="228600" y="1905000"/>
          <a:ext cx="52578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0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4959873"/>
              </p:ext>
            </p:extLst>
          </p:nvPr>
        </p:nvGraphicFramePr>
        <p:xfrm>
          <a:off x="990600" y="1397000"/>
          <a:ext cx="7315200" cy="477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50D3EC66-2172-1C0E-C157-C9301E4501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4971776"/>
              </p:ext>
            </p:extLst>
          </p:nvPr>
        </p:nvGraphicFramePr>
        <p:xfrm>
          <a:off x="685800" y="1397000"/>
          <a:ext cx="7620000" cy="500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 spd="slow"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81"/>
            <a:ext cx="9143999" cy="6865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Нийт үзлэгт урьдчилан сэргийлэх үзлэгийн хувь </a:t>
            </a:r>
            <a:b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mn-MN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mn-MN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mn-MN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оны 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mn-MN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сарын байдлаар, дүүргээр/</a:t>
            </a:r>
            <a:endParaRPr lang="en-US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7340DFF-28E6-083F-6725-FE39FFA7EC7F}"/>
              </a:ext>
            </a:extLst>
          </p:cNvPr>
          <p:cNvGraphicFramePr/>
          <p:nvPr/>
        </p:nvGraphicFramePr>
        <p:xfrm>
          <a:off x="228600" y="1600200"/>
          <a:ext cx="87630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 advClick="0" advTm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401762"/>
          </a:xfrm>
        </p:spPr>
        <p:txBody>
          <a:bodyPr>
            <a:normAutofit fontScale="90000"/>
          </a:bodyPr>
          <a:lstStyle/>
          <a:p>
            <a:r>
              <a:rPr lang="mn-M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ӨЭМТ-ийн үзлэгт гэрийн идэвхтэй хяналтын үзлэгийн эзлэх хувь</a:t>
            </a:r>
            <a:br>
              <a:rPr lang="mn-MN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mn-MN" sz="2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/202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mn-MN" sz="2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оны эхний 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mn-MN" sz="2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сарын байдлаар дүүргээр/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1A8958D-134C-63A4-BF1D-34F89A536D3C}"/>
              </a:ext>
            </a:extLst>
          </p:cNvPr>
          <p:cNvGraphicFramePr/>
          <p:nvPr/>
        </p:nvGraphicFramePr>
        <p:xfrm>
          <a:off x="228600" y="1981200"/>
          <a:ext cx="87630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rmAutofit/>
          </a:bodyPr>
          <a:lstStyle/>
          <a:p>
            <a:pPr algn="ctr"/>
            <a:r>
              <a:rPr lang="mn-MN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Амбулаторийн</a:t>
            </a:r>
            <a:r>
              <a:rPr lang="mn-MN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өвчлөл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735695"/>
              </p:ext>
            </p:extLst>
          </p:nvPr>
        </p:nvGraphicFramePr>
        <p:xfrm>
          <a:off x="304798" y="1142996"/>
          <a:ext cx="8610600" cy="5334001"/>
        </p:xfrm>
        <a:graphic>
          <a:graphicData uri="http://schemas.openxmlformats.org/drawingml/2006/table">
            <a:tbl>
              <a:tblPr/>
              <a:tblGrid>
                <a:gridCol w="4678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07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07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07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29798">
                <a:tc>
                  <a:txBody>
                    <a:bodyPr/>
                    <a:lstStyle/>
                    <a:p>
                      <a:pPr algn="ctr" rtl="0" fontAlgn="ctr"/>
                      <a:r>
                        <a:rPr lang="mn-MN" sz="2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Үзүүлэлт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2023.12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2024.12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mn-MN" sz="2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Өсөлт бууралт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4715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Бүртгэгдсэн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mn-MN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халдварт</a:t>
                      </a:r>
                      <a:r>
                        <a:rPr lang="mn-MN" sz="2400" b="1" i="0" u="none" strike="noStrike" baseline="0" dirty="0">
                          <a:solidFill>
                            <a:srgbClr val="000000"/>
                          </a:solidFill>
                          <a:latin typeface="Times New Roman"/>
                        </a:rPr>
                        <a:t> бус</a:t>
                      </a:r>
                      <a:r>
                        <a:rPr lang="mn-MN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өвчлөл 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6205</a:t>
                      </a:r>
                      <a:endParaRPr lang="mn-MN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6233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9872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Шинэ  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4093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3683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-410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9872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Хуучин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2112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9872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Осол гэмтэл 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196</a:t>
                      </a:r>
                      <a:endParaRPr lang="mn-MN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9872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Хорт</a:t>
                      </a:r>
                      <a:r>
                        <a:rPr lang="mn-MN" sz="2400" b="1" i="0" u="none" strike="noStrike" baseline="0" dirty="0">
                          <a:solidFill>
                            <a:srgbClr val="000000"/>
                          </a:solidFill>
                          <a:latin typeface="Times New Roman"/>
                        </a:rPr>
                        <a:t> х</a:t>
                      </a:r>
                      <a:r>
                        <a:rPr lang="mn-MN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авдрын</a:t>
                      </a:r>
                      <a:r>
                        <a:rPr lang="mn-MN" sz="2400" b="1" i="0" u="none" strike="noStrike" baseline="0" dirty="0">
                          <a:solidFill>
                            <a:srgbClr val="000000"/>
                          </a:solidFill>
                          <a:latin typeface="Times New Roman"/>
                        </a:rPr>
                        <a:t> өвчлөл</a:t>
                      </a:r>
                      <a:endParaRPr lang="mn-MN" sz="2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 advTm="3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2BB0E2F-43D5-A2A2-5E40-721A7D383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mn-MN" dirty="0">
                <a:latin typeface="Arial" pitchFamily="34" charset="0"/>
                <a:cs typeface="Arial" pitchFamily="34" charset="0"/>
              </a:rPr>
              <a:t>Өвчлөлийн тэргүүлэх шалтгаан</a:t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dirty="0">
                <a:latin typeface="Arial" pitchFamily="34" charset="0"/>
                <a:cs typeface="Arial" pitchFamily="34" charset="0"/>
              </a:rPr>
              <a:t>/10000 </a:t>
            </a:r>
            <a:r>
              <a:rPr lang="mn-MN" dirty="0">
                <a:latin typeface="Arial" pitchFamily="34" charset="0"/>
                <a:cs typeface="Arial" pitchFamily="34" charset="0"/>
              </a:rPr>
              <a:t>хүн амд/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6B21686C-AB51-6D5F-E446-60CF8B3D9D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07357"/>
              </p:ext>
            </p:extLst>
          </p:nvPr>
        </p:nvGraphicFramePr>
        <p:xfrm>
          <a:off x="152400" y="1600200"/>
          <a:ext cx="8839200" cy="4983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07310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mn-MN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Стационарын</a:t>
            </a:r>
            <a:r>
              <a:rPr lang="mn-MN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орны</a:t>
            </a:r>
            <a:r>
              <a:rPr lang="mn-MN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n-MN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үзүүлэлт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270354"/>
              </p:ext>
            </p:extLst>
          </p:nvPr>
        </p:nvGraphicFramePr>
        <p:xfrm>
          <a:off x="304800" y="1066802"/>
          <a:ext cx="8534400" cy="5486397"/>
        </p:xfrm>
        <a:graphic>
          <a:graphicData uri="http://schemas.openxmlformats.org/drawingml/2006/table">
            <a:tbl>
              <a:tblPr/>
              <a:tblGrid>
                <a:gridCol w="42523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73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73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73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3771">
                <a:tc>
                  <a:txBody>
                    <a:bodyPr/>
                    <a:lstStyle/>
                    <a:p>
                      <a:pPr algn="ctr" rtl="0" fontAlgn="ctr"/>
                      <a:r>
                        <a:rPr lang="mn-MN" sz="2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Үзүүлэлт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2023.12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2024.12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n-MN" sz="2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Өсөлт бууралт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Орны тоо 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Ор хоног 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64303</a:t>
                      </a:r>
                      <a:endParaRPr lang="mn-MN" sz="2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64901</a:t>
                      </a:r>
                      <a:endParaRPr lang="mn-MN" sz="2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FontTx/>
                        <a:buNone/>
                      </a:pP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Дундаж ор хоног 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6.86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6.91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Орны эргэлт 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37.03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41.75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4.72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Орны фонд ашиглалт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254.2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288.45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34.29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83771">
                <a:tc>
                  <a:txBody>
                    <a:bodyPr/>
                    <a:lstStyle/>
                    <a:p>
                      <a:pPr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Орны фонд ашиглалтын хувь 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77.02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87.41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10.39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 advTm="3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Төрөлт </a:t>
            </a:r>
            <a:br>
              <a:rPr lang="mn-MN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mn-MN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 бодит тоогоор/</a:t>
            </a:r>
            <a:endParaRPr lang="en-US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8404431"/>
              </p:ext>
            </p:extLst>
          </p:nvPr>
        </p:nvGraphicFramePr>
        <p:xfrm>
          <a:off x="152400" y="1211971"/>
          <a:ext cx="8839201" cy="5646029"/>
        </p:xfrm>
        <a:graphic>
          <a:graphicData uri="http://schemas.openxmlformats.org/drawingml/2006/table">
            <a:tbl>
              <a:tblPr/>
              <a:tblGrid>
                <a:gridCol w="3989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4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1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4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97498">
                <a:tc>
                  <a:txBody>
                    <a:bodyPr/>
                    <a:lstStyle/>
                    <a:p>
                      <a:pPr algn="ctr" rtl="0" fontAlgn="ctr"/>
                      <a:r>
                        <a:rPr lang="mn-MN" sz="2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Төрөлтийн үзүүлэлт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2023.12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latin typeface="Times New Roman"/>
                        </a:rPr>
                        <a:t>2024.12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mn-MN" sz="2400" b="1" i="0" u="none" strike="noStrike" dirty="0">
                          <a:solidFill>
                            <a:srgbClr val="FFFFFF"/>
                          </a:solidFill>
                          <a:latin typeface="Times New Roman"/>
                        </a:rPr>
                        <a:t>Өсөлт бууралт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6D0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9573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Төрсөн эхийн тоо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559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470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-89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9573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  үүнээс гадны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164</a:t>
                      </a:r>
                      <a:r>
                        <a:rPr lang="mn-MN" sz="2400" b="1" i="0" u="none" strike="noStrike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/</a:t>
                      </a:r>
                      <a:r>
                        <a:rPr lang="en-US" sz="2400" b="1" i="0" u="none" strike="noStrike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29.3</a:t>
                      </a:r>
                      <a:r>
                        <a:rPr lang="mn-MN" sz="2400" b="1" i="0" u="none" strike="noStrike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%/</a:t>
                      </a:r>
                      <a:endParaRPr lang="en-US" sz="2400" b="1" i="0" u="none" strike="noStrike" baseline="30000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148</a:t>
                      </a:r>
                      <a:r>
                        <a:rPr lang="mn-MN" sz="2400" b="1" i="0" u="none" strike="noStrike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/</a:t>
                      </a:r>
                      <a:r>
                        <a:rPr lang="en-US" sz="2400" b="1" i="0" u="none" strike="noStrike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31.5</a:t>
                      </a:r>
                      <a:r>
                        <a:rPr lang="mn-MN" sz="2400" b="1" i="0" u="none" strike="noStrike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%/</a:t>
                      </a:r>
                      <a:endParaRPr lang="en-US" sz="2400" b="1" i="0" u="none" strike="noStrike" baseline="30000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-16</a:t>
                      </a:r>
                      <a:r>
                        <a:rPr lang="en-US" sz="2400" b="1" i="0" u="none" strike="noStrike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/2.2</a:t>
                      </a:r>
                      <a:r>
                        <a:rPr lang="mn-MN" sz="2400" b="1" i="0" u="none" strike="noStrike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%/</a:t>
                      </a:r>
                      <a:endParaRPr lang="en-US" sz="2400" b="1" i="0" u="none" strike="noStrike" baseline="30000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573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Гэрийн төрөлт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9573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   үүнээс гадны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9573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Төрөлхийн гажиг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9573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Амьгүй төрсөн нярай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9573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Кесаров хагалгаа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136</a:t>
                      </a:r>
                      <a:r>
                        <a:rPr lang="en-US" sz="2400" b="1" i="0" u="none" strike="noStrike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/24.3%/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97</a:t>
                      </a:r>
                      <a:r>
                        <a:rPr lang="en-US" sz="2400" b="1" i="0" u="none" strike="noStrike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/20.6%/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-39</a:t>
                      </a:r>
                      <a:r>
                        <a:rPr lang="en-US" sz="2400" b="1" i="0" u="none" strike="noStrike" baseline="30000" dirty="0">
                          <a:solidFill>
                            <a:schemeClr val="tx1"/>
                          </a:solidFill>
                          <a:latin typeface="Times New Roman"/>
                        </a:rPr>
                        <a:t>/-3.7%/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93812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Охидын төрөлт </a:t>
                      </a:r>
                    </a:p>
                    <a:p>
                      <a:pPr lvl="1" algn="l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/10-19 нас/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mn-MN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</a:t>
                      </a:r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38796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 advTm="3000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48347</TotalTime>
  <Words>688</Words>
  <Application>Microsoft Office PowerPoint</Application>
  <PresentationFormat>On-screen Show (4:3)</PresentationFormat>
  <Paragraphs>296</Paragraphs>
  <Slides>30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Times New Roman</vt:lpstr>
      <vt:lpstr>Office Theme</vt:lpstr>
      <vt:lpstr>PowerPoint Presentation</vt:lpstr>
      <vt:lpstr>Амбулаторийн үзлэг</vt:lpstr>
      <vt:lpstr>Үзлэгийн задаргаа</vt:lpstr>
      <vt:lpstr>Нийт үзлэгт урьдчилан сэргийлэх үзлэгийн хувь  /2024 оны 11 сарын байдлаар, дүүргээр/</vt:lpstr>
      <vt:lpstr>ӨЭМТ-ийн үзлэгт гэрийн идэвхтэй хяналтын үзлэгийн эзлэх хувь /2024 оны эхний 11 сарын байдлаар дүүргээр/</vt:lpstr>
      <vt:lpstr>Амбулаторийн өвчлөл</vt:lpstr>
      <vt:lpstr>Өвчлөлийн тэргүүлэх шалтгаан /10000 хүн амд/</vt:lpstr>
      <vt:lpstr>Стационарын орны үзүүлэлт</vt:lpstr>
      <vt:lpstr>Төрөлт  / бодит тоогоор/</vt:lpstr>
      <vt:lpstr>Гэрийн төрөлт /дүүргүүдийн байршлаар, хувиар/</vt:lpstr>
      <vt:lpstr>Амьгүй төрөлт  /дүүргүүдийн байршлаар 1000 нийт төрөлтөнд/</vt:lpstr>
      <vt:lpstr>Хяналтгүй төрөлт   /дүүргүүдийн байршлаар, хувиар/</vt:lpstr>
      <vt:lpstr>Жирэмсний хяналт  / Бодит тоогоор /</vt:lpstr>
      <vt:lpstr>Жирэмсний эрт хяналтын хувь /дүүргүүдийн байршлаар/</vt:lpstr>
      <vt:lpstr>Нас баралт</vt:lpstr>
      <vt:lpstr>Нас баралтын шалтгаан  /хувиар/</vt:lpstr>
      <vt:lpstr>Нялхсын эндэгдэл                                   /1000 амьд төрөлтөнд, дүүргүүдийн байршлаар/</vt:lpstr>
      <vt:lpstr>5 хүртэлх насны хүүхдийн эндэгдэл /1000 амьд төрөлтөнд, дүүргүүдийн байршлаар/</vt:lpstr>
      <vt:lpstr>Халдварт өвчин   / 10000 хүн амд /</vt:lpstr>
      <vt:lpstr>БЗДХ /10000 хүн амд/                   </vt:lpstr>
      <vt:lpstr>Цочмог халдварт өвчин, /Бодит тоогоор/</vt:lpstr>
      <vt:lpstr>Бүртгэгдсэн халдварт өвчин     /10000 хүн амд, дүүргийн байршлаар/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ХБӨ эрт илрүүлгийн үзлэгийг бусад дүүрэгтэй харьцуулсан байдал /2024.11 сар/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Багануур дүүргийн эрүүл мэндийн үзүүлэлт</dc:title>
  <dc:creator>Owner</dc:creator>
  <cp:lastModifiedBy>Munkhchimeg</cp:lastModifiedBy>
  <cp:revision>4542</cp:revision>
  <dcterms:created xsi:type="dcterms:W3CDTF">2015-04-01T22:30:09Z</dcterms:created>
  <dcterms:modified xsi:type="dcterms:W3CDTF">2025-01-05T11:10:57Z</dcterms:modified>
</cp:coreProperties>
</file>