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32"/>
  </p:notesMasterIdLst>
  <p:handoutMasterIdLst>
    <p:handoutMasterId r:id="rId33"/>
  </p:handoutMasterIdLst>
  <p:sldIdLst>
    <p:sldId id="355" r:id="rId2"/>
    <p:sldId id="356" r:id="rId3"/>
    <p:sldId id="396" r:id="rId4"/>
    <p:sldId id="386" r:id="rId5"/>
    <p:sldId id="428" r:id="rId6"/>
    <p:sldId id="362" r:id="rId7"/>
    <p:sldId id="277" r:id="rId8"/>
    <p:sldId id="289" r:id="rId9"/>
    <p:sldId id="368" r:id="rId10"/>
    <p:sldId id="369" r:id="rId11"/>
    <p:sldId id="391" r:id="rId12"/>
    <p:sldId id="332" r:id="rId13"/>
    <p:sldId id="370" r:id="rId14"/>
    <p:sldId id="319" r:id="rId15"/>
    <p:sldId id="429" r:id="rId16"/>
    <p:sldId id="432" r:id="rId17"/>
    <p:sldId id="372" r:id="rId18"/>
    <p:sldId id="430" r:id="rId19"/>
    <p:sldId id="278" r:id="rId20"/>
    <p:sldId id="376" r:id="rId21"/>
    <p:sldId id="344" r:id="rId22"/>
    <p:sldId id="400" r:id="rId23"/>
    <p:sldId id="409" r:id="rId24"/>
    <p:sldId id="410" r:id="rId25"/>
    <p:sldId id="411" r:id="rId26"/>
    <p:sldId id="412" r:id="rId27"/>
    <p:sldId id="426" r:id="rId28"/>
    <p:sldId id="414" r:id="rId29"/>
    <p:sldId id="407" r:id="rId30"/>
    <p:sldId id="417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7" autoAdjust="0"/>
    <p:restoredTop sz="93525" autoAdjust="0"/>
  </p:normalViewPr>
  <p:slideViewPr>
    <p:cSldViewPr>
      <p:cViewPr varScale="1">
        <p:scale>
          <a:sx n="64" d="100"/>
          <a:sy n="64" d="100"/>
        </p:scale>
        <p:origin x="13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58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rmandakh\Desktop\munkhcimeg\2017%20&#1086;&#1085;\1-&#1088;%20&#1091;&#1083;&#1080;&#1088;&#1072;&#1083;\&#1089;&#1072;&#1088;&#1099;&#1085;%20&#1090;&#1086;&#1086;&#1085;%20&#1199;&#1079;&#1199;&#1199;&#1083;&#1101;&#1083;&#1090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083333333333326"/>
          <c:y val="0.11805555555555822"/>
          <c:w val="0.5083333333333333"/>
          <c:h val="0.84722222222222221"/>
        </c:manualLayout>
      </c:layout>
      <c:pie3D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209268951471231"/>
          <c:y val="6.4004318008636027E-2"/>
          <c:w val="0.23129831756568836"/>
          <c:h val="0.853060071120142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710-4002-9061-E00E9F8183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710-4002-9061-E00E9F8183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710-4002-9061-E00E9F8183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710-4002-9061-E00E9F8183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710-4002-9061-E00E9F8183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710-4002-9061-E00E9F8183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Sheet1!$A$3:$A$8</c:f>
              <c:strCache>
                <c:ptCount val="6"/>
                <c:pt idx="0">
                  <c:v>Хавдар/C00-C99/</c:v>
                </c:pt>
                <c:pt idx="1">
                  <c:v>АТӨ/J00-J99/</c:v>
                </c:pt>
                <c:pt idx="2">
                  <c:v>ОГ, гадны шалтгаан</c:v>
                </c:pt>
                <c:pt idx="3">
                  <c:v>ХБТӨ/K00-K99/</c:v>
                </c:pt>
                <c:pt idx="4">
                  <c:v>ШБТӨ/N00-N99/</c:v>
                </c:pt>
                <c:pt idx="5">
                  <c:v>Бусад</c:v>
                </c:pt>
              </c:strCache>
            </c:strRef>
          </c:cat>
          <c:val>
            <c:numRef>
              <c:f>Sheet1!$B$3:$B$8</c:f>
              <c:numCache>
                <c:formatCode>General</c:formatCode>
                <c:ptCount val="6"/>
                <c:pt idx="0">
                  <c:v>29.7</c:v>
                </c:pt>
                <c:pt idx="1">
                  <c:v>8</c:v>
                </c:pt>
                <c:pt idx="2">
                  <c:v>8.9</c:v>
                </c:pt>
                <c:pt idx="3">
                  <c:v>8</c:v>
                </c:pt>
                <c:pt idx="4">
                  <c:v>2</c:v>
                </c:pt>
                <c:pt idx="5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6E-4F9D-AB89-6E1E51CD23A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9.5</c:v>
                </c:pt>
                <c:pt idx="1">
                  <c:v>9.6</c:v>
                </c:pt>
                <c:pt idx="2">
                  <c:v>13.9</c:v>
                </c:pt>
                <c:pt idx="3">
                  <c:v>10.9</c:v>
                </c:pt>
                <c:pt idx="4">
                  <c:v>7.8</c:v>
                </c:pt>
                <c:pt idx="5">
                  <c:v>9.6999999999999993</c:v>
                </c:pt>
                <c:pt idx="6">
                  <c:v>7.7</c:v>
                </c:pt>
                <c:pt idx="7">
                  <c:v>11</c:v>
                </c:pt>
                <c:pt idx="8">
                  <c:v>0</c:v>
                </c:pt>
                <c:pt idx="9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E2-46DA-BD7B-4E7D7C9BAE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10.3</c:v>
                </c:pt>
                <c:pt idx="1">
                  <c:v>11.8</c:v>
                </c:pt>
                <c:pt idx="2">
                  <c:v>12.6</c:v>
                </c:pt>
                <c:pt idx="3">
                  <c:v>11.7</c:v>
                </c:pt>
                <c:pt idx="4">
                  <c:v>6.4</c:v>
                </c:pt>
                <c:pt idx="5">
                  <c:v>8.6</c:v>
                </c:pt>
                <c:pt idx="6">
                  <c:v>8.3000000000000007</c:v>
                </c:pt>
                <c:pt idx="7">
                  <c:v>17.5</c:v>
                </c:pt>
                <c:pt idx="8">
                  <c:v>0</c:v>
                </c:pt>
                <c:pt idx="9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E2-46DA-BD7B-4E7D7C9BAE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72896"/>
        <c:axId val="459468216"/>
        <c:axId val="0"/>
      </c:bar3DChart>
      <c:catAx>
        <c:axId val="45947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68216"/>
        <c:crosses val="autoZero"/>
        <c:auto val="1"/>
        <c:lblAlgn val="ctr"/>
        <c:lblOffset val="100"/>
        <c:noMultiLvlLbl val="0"/>
      </c:catAx>
      <c:valAx>
        <c:axId val="459468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11.5</c:v>
                </c:pt>
                <c:pt idx="1">
                  <c:v>11.2</c:v>
                </c:pt>
                <c:pt idx="2">
                  <c:v>14.8</c:v>
                </c:pt>
                <c:pt idx="3">
                  <c:v>14.4</c:v>
                </c:pt>
                <c:pt idx="4">
                  <c:v>9.8000000000000007</c:v>
                </c:pt>
                <c:pt idx="5">
                  <c:v>10.7</c:v>
                </c:pt>
                <c:pt idx="6">
                  <c:v>15.5</c:v>
                </c:pt>
                <c:pt idx="7">
                  <c:v>14.1</c:v>
                </c:pt>
                <c:pt idx="8">
                  <c:v>0</c:v>
                </c:pt>
                <c:pt idx="9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0-4A0D-8866-8B26EA8044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13.1</c:v>
                </c:pt>
                <c:pt idx="1">
                  <c:v>12.7</c:v>
                </c:pt>
                <c:pt idx="2">
                  <c:v>14.7</c:v>
                </c:pt>
                <c:pt idx="3">
                  <c:v>12.9</c:v>
                </c:pt>
                <c:pt idx="4">
                  <c:v>6.9</c:v>
                </c:pt>
                <c:pt idx="5">
                  <c:v>10.3</c:v>
                </c:pt>
                <c:pt idx="6">
                  <c:v>8.3000000000000007</c:v>
                </c:pt>
                <c:pt idx="7">
                  <c:v>17.5</c:v>
                </c:pt>
                <c:pt idx="8">
                  <c:v>19.2</c:v>
                </c:pt>
                <c:pt idx="9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F0-4A0D-8866-8B26EA8044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54896"/>
        <c:axId val="459462816"/>
        <c:axId val="0"/>
      </c:bar3DChart>
      <c:catAx>
        <c:axId val="45945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62816"/>
        <c:crosses val="autoZero"/>
        <c:auto val="1"/>
        <c:lblAlgn val="ctr"/>
        <c:lblOffset val="100"/>
        <c:noMultiLvlLbl val="0"/>
      </c:catAx>
      <c:valAx>
        <c:axId val="459462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5945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Нийт халдларт өвчин</c:v>
                </c:pt>
                <c:pt idx="1">
                  <c:v>Бэлгийн замын халдварт өвчин</c:v>
                </c:pt>
                <c:pt idx="2">
                  <c:v>Цочмог халдварт өвчин</c:v>
                </c:pt>
                <c:pt idx="3">
                  <c:v>Сүрьеэ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647.20000000000005</c:v>
                </c:pt>
                <c:pt idx="1">
                  <c:v>36.4</c:v>
                </c:pt>
                <c:pt idx="2">
                  <c:v>608.4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9-456C-84F2-5ABD0D6FE3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Нийт халдларт өвчин</c:v>
                </c:pt>
                <c:pt idx="1">
                  <c:v>Бэлгийн замын халдварт өвчин</c:v>
                </c:pt>
                <c:pt idx="2">
                  <c:v>Цочмог халдварт өвчин</c:v>
                </c:pt>
                <c:pt idx="3">
                  <c:v>Сүрьеэ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145.6</c:v>
                </c:pt>
                <c:pt idx="1">
                  <c:v>25.8</c:v>
                </c:pt>
                <c:pt idx="2">
                  <c:v>112.6</c:v>
                </c:pt>
                <c:pt idx="3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9-456C-84F2-5ABD0D6FE3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4985696"/>
        <c:axId val="304988936"/>
        <c:axId val="0"/>
      </c:bar3DChart>
      <c:catAx>
        <c:axId val="30498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988936"/>
        <c:crosses val="autoZero"/>
        <c:auto val="1"/>
        <c:lblAlgn val="ctr"/>
        <c:lblOffset val="100"/>
        <c:noMultiLvlLbl val="0"/>
      </c:catAx>
      <c:valAx>
        <c:axId val="304988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498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19.2</c:v>
                </c:pt>
                <c:pt idx="1">
                  <c:v>9.3000000000000007</c:v>
                </c:pt>
                <c:pt idx="2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9-48A2-BA4F-604BFA7D64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</c:v>
                </c:pt>
                <c:pt idx="1">
                  <c:v>9.9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C9-48A2-BA4F-604BFA7D64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УБ дундаж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8</c:v>
                </c:pt>
                <c:pt idx="1">
                  <c:v>14.2</c:v>
                </c:pt>
                <c:pt idx="2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B-44C4-BB68-F09465390D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70488"/>
        <c:axId val="582376248"/>
        <c:axId val="0"/>
      </c:bar3DChart>
      <c:catAx>
        <c:axId val="582370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6248"/>
        <c:crosses val="autoZero"/>
        <c:auto val="1"/>
        <c:lblAlgn val="ctr"/>
        <c:lblOffset val="100"/>
        <c:noMultiLvlLbl val="0"/>
      </c:catAx>
      <c:valAx>
        <c:axId val="58237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70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1026</c:v>
                </c:pt>
                <c:pt idx="1">
                  <c:v>1094.7</c:v>
                </c:pt>
                <c:pt idx="2">
                  <c:v>620.9</c:v>
                </c:pt>
                <c:pt idx="3">
                  <c:v>904.8</c:v>
                </c:pt>
                <c:pt idx="4">
                  <c:v>1232.0999999999999</c:v>
                </c:pt>
                <c:pt idx="5">
                  <c:v>718.6</c:v>
                </c:pt>
                <c:pt idx="6">
                  <c:v>1181.8</c:v>
                </c:pt>
                <c:pt idx="7">
                  <c:v>2048.6999999999998</c:v>
                </c:pt>
                <c:pt idx="8">
                  <c:v>2486</c:v>
                </c:pt>
                <c:pt idx="9">
                  <c:v>1160.9000000000001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69-44EE-A0E1-015E91764E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70.599999999999994</c:v>
                </c:pt>
                <c:pt idx="1">
                  <c:v>114.1</c:v>
                </c:pt>
                <c:pt idx="2">
                  <c:v>51.2</c:v>
                </c:pt>
                <c:pt idx="3">
                  <c:v>77.3</c:v>
                </c:pt>
                <c:pt idx="4">
                  <c:v>76.900000000000006</c:v>
                </c:pt>
                <c:pt idx="5">
                  <c:v>69.900000000000006</c:v>
                </c:pt>
                <c:pt idx="6">
                  <c:v>136.5</c:v>
                </c:pt>
                <c:pt idx="7">
                  <c:v>65</c:v>
                </c:pt>
                <c:pt idx="8">
                  <c:v>29.3</c:v>
                </c:pt>
                <c:pt idx="9">
                  <c:v>79.8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69-44EE-A0E1-015E91764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9470736"/>
        <c:axId val="459471096"/>
        <c:axId val="0"/>
      </c:bar3DChart>
      <c:catAx>
        <c:axId val="45947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71096"/>
        <c:crosses val="autoZero"/>
        <c:auto val="1"/>
        <c:lblAlgn val="ctr"/>
        <c:lblOffset val="100"/>
        <c:noMultiLvlLbl val="0"/>
      </c:catAx>
      <c:valAx>
        <c:axId val="4594710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944983818770227E-2"/>
                  <c:y val="-2.9729729729729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0F-4B7A-AAE7-10DC34B8D8FB}"/>
                </c:ext>
              </c:extLst>
            </c:dLbl>
            <c:dLbl>
              <c:idx val="1"/>
              <c:layout>
                <c:manualLayout>
                  <c:x val="3.2362459546925568E-3"/>
                  <c:y val="-2.4324324324324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30F-4B7A-AAE7-10DC34B8D8FB}"/>
                </c:ext>
              </c:extLst>
            </c:dLbl>
            <c:dLbl>
              <c:idx val="2"/>
              <c:layout>
                <c:manualLayout>
                  <c:x val="1.2944983818770227E-2"/>
                  <c:y val="-2.972972972972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0F-4B7A-AAE7-10DC34B8D8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630</c:v>
                </c:pt>
                <c:pt idx="1">
                  <c:v>934</c:v>
                </c:pt>
                <c:pt idx="2">
                  <c:v>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0F-4B7A-AAE7-10DC34B8D8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80582524271788E-2"/>
                  <c:y val="-1.351351351351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288/45.7%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30F-4B7A-AAE7-10DC34B8D8FB}"/>
                </c:ext>
              </c:extLst>
            </c:dLbl>
            <c:dLbl>
              <c:idx val="1"/>
              <c:layout>
                <c:manualLayout>
                  <c:x val="4.2071197411003236E-2"/>
                  <c:y val="-1.351351351351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377/40.4%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30F-4B7A-AAE7-10DC34B8D8FB}"/>
                </c:ext>
              </c:extLst>
            </c:dLbl>
            <c:dLbl>
              <c:idx val="2"/>
              <c:layout>
                <c:manualLayout>
                  <c:x val="4.3689320388349516E-2"/>
                  <c:y val="-1.351351351351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300/51.2%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30F-4B7A-AAE7-10DC34B8D8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288</c:v>
                </c:pt>
                <c:pt idx="1">
                  <c:v>377</c:v>
                </c:pt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0F-4B7A-AAE7-10DC34B8D8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90344"/>
        <c:axId val="453990704"/>
        <c:axId val="0"/>
      </c:bar3DChart>
      <c:catAx>
        <c:axId val="45399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90704"/>
        <c:crosses val="autoZero"/>
        <c:auto val="1"/>
        <c:lblAlgn val="ctr"/>
        <c:lblOffset val="100"/>
        <c:noMultiLvlLbl val="0"/>
      </c:catAx>
      <c:valAx>
        <c:axId val="453990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90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2822</c:v>
                </c:pt>
                <c:pt idx="1">
                  <c:v>4121</c:v>
                </c:pt>
                <c:pt idx="2">
                  <c:v>2573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A4-483A-A629-5D39E9B0E4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2662116040955662E-2"/>
                  <c:y val="-2.3391812865497075E-2"/>
                </c:manualLayout>
              </c:layout>
              <c:tx>
                <c:rich>
                  <a:bodyPr/>
                  <a:lstStyle/>
                  <a:p>
                    <a:fld id="{4CEDED11-7C33-4347-B059-9C6A18555BA7}" type="VALUE">
                      <a:rPr lang="en-US" smtClean="0"/>
                      <a:pPr/>
                      <a:t>[VALUE]</a:t>
                    </a:fld>
                    <a:r>
                      <a:rPr lang="en-US"/>
                      <a:t>/37.6%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A80-4B46-8561-7DAF25224ED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2577CFE-6085-4064-B56A-29396667806C}" type="VALUE">
                      <a:rPr lang="en-US" smtClean="0"/>
                      <a:pPr/>
                      <a:t>[VALUE]</a:t>
                    </a:fld>
                    <a:r>
                      <a:rPr lang="en-US"/>
                      <a:t>/70.5%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A80-4B46-8561-7DAF25224E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1062</c:v>
                </c:pt>
                <c:pt idx="1">
                  <c:v>2132</c:v>
                </c:pt>
                <c:pt idx="2">
                  <c:v>1813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A4-483A-A629-5D39E9B0E4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74808"/>
        <c:axId val="582376968"/>
        <c:axId val="0"/>
      </c:bar3DChart>
      <c:catAx>
        <c:axId val="58237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6968"/>
        <c:crosses val="autoZero"/>
        <c:auto val="1"/>
        <c:lblAlgn val="ctr"/>
        <c:lblOffset val="100"/>
        <c:noMultiLvlLbl val="0"/>
      </c:catAx>
      <c:valAx>
        <c:axId val="582376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7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5548</c:v>
                </c:pt>
                <c:pt idx="1">
                  <c:v>8312</c:v>
                </c:pt>
                <c:pt idx="2">
                  <c:v>5019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1A-4D84-9F10-27D0255F9C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CDA3DC2-7524-43F3-AD97-A31B4615321F}" type="VALUE">
                      <a:rPr lang="en-US" smtClean="0"/>
                      <a:pPr/>
                      <a:t>[VALUE]</a:t>
                    </a:fld>
                    <a:r>
                      <a:rPr lang="en-US"/>
                      <a:t>/66%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C83-46FF-B9E4-04B719B7BC2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3283/65.4%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C83-46FF-B9E4-04B719B7B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3666</c:v>
                </c:pt>
                <c:pt idx="1">
                  <c:v>3165</c:v>
                </c:pt>
                <c:pt idx="2">
                  <c:v>3283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1A-4D84-9F10-27D0255F9C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2462024"/>
        <c:axId val="452462744"/>
        <c:axId val="0"/>
      </c:bar3DChart>
      <c:catAx>
        <c:axId val="452462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2462744"/>
        <c:crosses val="autoZero"/>
        <c:auto val="1"/>
        <c:lblAlgn val="ctr"/>
        <c:lblOffset val="100"/>
        <c:noMultiLvlLbl val="0"/>
      </c:catAx>
      <c:valAx>
        <c:axId val="452462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2462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83333333333326"/>
          <c:y val="0.11805555555555559"/>
          <c:w val="0.5083333333333333"/>
          <c:h val="0.84722222222222221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5548</c:v>
                </c:pt>
                <c:pt idx="1">
                  <c:v>8312</c:v>
                </c:pt>
                <c:pt idx="2">
                  <c:v>5019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D-4AF2-B543-A2B41FCBB0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3660/66%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A2D-4AF2-B543-A2B41FCBB0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3008/36.2%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A2D-4AF2-B543-A2B41FCBB08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2958/51%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A2D-4AF2-B543-A2B41FCBB0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3660</c:v>
                </c:pt>
                <c:pt idx="1">
                  <c:v>3008</c:v>
                </c:pt>
                <c:pt idx="2">
                  <c:v>2958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2D-4AF2-B543-A2B41FCBB0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85304"/>
        <c:axId val="453981344"/>
        <c:axId val="0"/>
      </c:bar3DChart>
      <c:catAx>
        <c:axId val="453985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81344"/>
        <c:crosses val="autoZero"/>
        <c:auto val="1"/>
        <c:lblAlgn val="ctr"/>
        <c:lblOffset val="100"/>
        <c:noMultiLvlLbl val="0"/>
      </c:catAx>
      <c:valAx>
        <c:axId val="453981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85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430</c:v>
                </c:pt>
                <c:pt idx="1">
                  <c:v>890</c:v>
                </c:pt>
                <c:pt idx="2">
                  <c:v>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74-4383-BAE4-29B53E8F42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178/41.4%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974-4383-BAE4-29B53E8F42B7}"/>
                </c:ext>
              </c:extLst>
            </c:dLbl>
            <c:dLbl>
              <c:idx val="1"/>
              <c:layout>
                <c:manualLayout>
                  <c:x val="3.8461538461538394E-2"/>
                  <c:y val="-2.835051546391752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96/10.8%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84615384615385"/>
                      <c:h val="4.66494845360824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F974-4383-BAE4-29B53E8F42B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D4ABBD6-1525-43B9-9DB6-FE7B150DCB2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/100%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974-4383-BAE4-29B53E8F42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178</c:v>
                </c:pt>
                <c:pt idx="1">
                  <c:v>96</c:v>
                </c:pt>
                <c:pt idx="2">
                  <c:v>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74-4383-BAE4-29B53E8F42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67248"/>
        <c:axId val="582367608"/>
        <c:axId val="0"/>
      </c:bar3DChart>
      <c:catAx>
        <c:axId val="58236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67608"/>
        <c:crosses val="autoZero"/>
        <c:auto val="1"/>
        <c:lblAlgn val="ctr"/>
        <c:lblOffset val="100"/>
        <c:noMultiLvlLbl val="0"/>
      </c:catAx>
      <c:valAx>
        <c:axId val="582367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6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АГ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50.5</c:v>
                </c:pt>
                <c:pt idx="1">
                  <c:v>43</c:v>
                </c:pt>
                <c:pt idx="2">
                  <c:v>38.200000000000003</c:v>
                </c:pt>
                <c:pt idx="3">
                  <c:v>72.7</c:v>
                </c:pt>
                <c:pt idx="4">
                  <c:v>61.9</c:v>
                </c:pt>
                <c:pt idx="5">
                  <c:v>35</c:v>
                </c:pt>
                <c:pt idx="6">
                  <c:v>53.5</c:v>
                </c:pt>
                <c:pt idx="7">
                  <c:v>64.5</c:v>
                </c:pt>
                <c:pt idx="8">
                  <c:v>46.8</c:v>
                </c:pt>
                <c:pt idx="9">
                  <c:v>48.8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5-41E9-8F04-231C524793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ЧШ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66.7</c:v>
                </c:pt>
                <c:pt idx="1">
                  <c:v>66.400000000000006</c:v>
                </c:pt>
                <c:pt idx="2">
                  <c:v>53.7</c:v>
                </c:pt>
                <c:pt idx="3">
                  <c:v>106.1</c:v>
                </c:pt>
                <c:pt idx="4">
                  <c:v>84.4</c:v>
                </c:pt>
                <c:pt idx="5">
                  <c:v>47.4</c:v>
                </c:pt>
                <c:pt idx="6">
                  <c:v>82.4</c:v>
                </c:pt>
                <c:pt idx="7">
                  <c:v>91</c:v>
                </c:pt>
                <c:pt idx="8">
                  <c:v>78.7</c:v>
                </c:pt>
                <c:pt idx="9">
                  <c:v>68.900000000000006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25-41E9-8F04-231C524793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95384"/>
        <c:axId val="453996104"/>
        <c:axId val="0"/>
      </c:bar3DChart>
      <c:catAx>
        <c:axId val="453995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96104"/>
        <c:crosses val="autoZero"/>
        <c:auto val="1"/>
        <c:lblAlgn val="ctr"/>
        <c:lblOffset val="100"/>
        <c:noMultiLvlLbl val="0"/>
      </c:catAx>
      <c:valAx>
        <c:axId val="453996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95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Sheet1!$A$3:$A$8</c:f>
              <c:strCache>
                <c:ptCount val="5"/>
                <c:pt idx="0">
                  <c:v>АГ</c:v>
                </c:pt>
                <c:pt idx="1">
                  <c:v>ЧШ</c:v>
                </c:pt>
                <c:pt idx="2">
                  <c:v>Хөх</c:v>
                </c:pt>
                <c:pt idx="3">
                  <c:v>УХ</c:v>
                </c:pt>
                <c:pt idx="4">
                  <c:v>Элэг</c:v>
                </c:pt>
              </c:strCache>
            </c:strRef>
          </c:cat>
          <c:val>
            <c:numRef>
              <c:f>Sheet1!$B$3:$B$8</c:f>
              <c:numCache>
                <c:formatCode>General</c:formatCode>
                <c:ptCount val="6"/>
                <c:pt idx="0">
                  <c:v>58.2</c:v>
                </c:pt>
                <c:pt idx="1">
                  <c:v>55.2</c:v>
                </c:pt>
                <c:pt idx="2">
                  <c:v>59.8</c:v>
                </c:pt>
                <c:pt idx="3">
                  <c:v>55</c:v>
                </c:pt>
                <c:pt idx="4">
                  <c:v>74.7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BC-45B6-AA49-F204B4EDC466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Sheet1!$A$3:$A$8</c:f>
              <c:strCache>
                <c:ptCount val="5"/>
                <c:pt idx="0">
                  <c:v>АГ</c:v>
                </c:pt>
                <c:pt idx="1">
                  <c:v>ЧШ</c:v>
                </c:pt>
                <c:pt idx="2">
                  <c:v>Хөх</c:v>
                </c:pt>
                <c:pt idx="3">
                  <c:v>УХ</c:v>
                </c:pt>
                <c:pt idx="4">
                  <c:v>Элэг</c:v>
                </c:pt>
              </c:strCache>
            </c:strRef>
          </c:cat>
          <c:val>
            <c:numRef>
              <c:f>Sheet1!$C$3:$C$8</c:f>
              <c:numCache>
                <c:formatCode>General</c:formatCode>
                <c:ptCount val="6"/>
                <c:pt idx="0">
                  <c:v>55.2</c:v>
                </c:pt>
                <c:pt idx="1">
                  <c:v>84.7</c:v>
                </c:pt>
                <c:pt idx="2">
                  <c:v>56.1</c:v>
                </c:pt>
                <c:pt idx="3">
                  <c:v>47</c:v>
                </c:pt>
                <c:pt idx="4">
                  <c:v>41.1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BC-45B6-AA49-F204B4EDC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2459504"/>
        <c:axId val="452452304"/>
        <c:axId val="0"/>
      </c:bar3DChart>
      <c:catAx>
        <c:axId val="45245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2452304"/>
        <c:crosses val="autoZero"/>
        <c:auto val="1"/>
        <c:lblAlgn val="ctr"/>
        <c:lblOffset val="100"/>
        <c:noMultiLvlLbl val="0"/>
      </c:catAx>
      <c:valAx>
        <c:axId val="452452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245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175495108565983"/>
          <c:y val="0.92765796139953205"/>
          <c:w val="0.34490747368700125"/>
          <c:h val="5.7649658855282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29D-4831-B90E-1F4C2BC75F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29D-4831-B90E-1F4C2BC75F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29D-4831-B90E-1F4C2BC75F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29D-4831-B90E-1F4C2BC75FC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29D-4831-B90E-1F4C2BC75F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Өвчний учир амбулатори</c:v>
                </c:pt>
                <c:pt idx="1">
                  <c:v>Урьдчилан сэргийлэх</c:v>
                </c:pt>
                <c:pt idx="2">
                  <c:v>Идэвхтэй хяналт</c:v>
                </c:pt>
                <c:pt idx="3">
                  <c:v>Гэрийн эргэлт</c:v>
                </c:pt>
                <c:pt idx="4">
                  <c:v>Гэрийн дуудлага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57.8</c:v>
                </c:pt>
                <c:pt idx="1">
                  <c:v>25.4</c:v>
                </c:pt>
                <c:pt idx="2">
                  <c:v>5.5</c:v>
                </c:pt>
                <c:pt idx="3">
                  <c:v>10.7</c:v>
                </c:pt>
                <c:pt idx="4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8D-4283-A248-C830AF7C41C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302493438320207E-2"/>
          <c:y val="0.75885187257684161"/>
          <c:w val="0.97139501312335963"/>
          <c:h val="0.225919701027219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32.5</c:v>
                </c:pt>
                <c:pt idx="1">
                  <c:v>35.6</c:v>
                </c:pt>
                <c:pt idx="2">
                  <c:v>36.4</c:v>
                </c:pt>
                <c:pt idx="3">
                  <c:v>27.8</c:v>
                </c:pt>
                <c:pt idx="4">
                  <c:v>37.4</c:v>
                </c:pt>
                <c:pt idx="5">
                  <c:v>32.299999999999997</c:v>
                </c:pt>
                <c:pt idx="6">
                  <c:v>32.6</c:v>
                </c:pt>
                <c:pt idx="7">
                  <c:v>22.5</c:v>
                </c:pt>
                <c:pt idx="8">
                  <c:v>44.3</c:v>
                </c:pt>
                <c:pt idx="9">
                  <c:v>33.5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E4-4999-8F4E-7B93FE426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0906148867313909E-3"/>
                  <c:y val="8.54700854700854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E4-4999-8F4E-7B93FE4268DA}"/>
                </c:ext>
              </c:extLst>
            </c:dLbl>
            <c:dLbl>
              <c:idx val="2"/>
              <c:layout>
                <c:manualLayout>
                  <c:x val="9.70873786407770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E4-4999-8F4E-7B93FE4268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34.9</c:v>
                </c:pt>
                <c:pt idx="1">
                  <c:v>36.4</c:v>
                </c:pt>
                <c:pt idx="2">
                  <c:v>36.299999999999997</c:v>
                </c:pt>
                <c:pt idx="3">
                  <c:v>30</c:v>
                </c:pt>
                <c:pt idx="4">
                  <c:v>44.7</c:v>
                </c:pt>
                <c:pt idx="5">
                  <c:v>35</c:v>
                </c:pt>
                <c:pt idx="6">
                  <c:v>25.4</c:v>
                </c:pt>
                <c:pt idx="7">
                  <c:v>19</c:v>
                </c:pt>
                <c:pt idx="8">
                  <c:v>44.8</c:v>
                </c:pt>
                <c:pt idx="9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E4-4999-8F4E-7B93FE4268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70016"/>
        <c:axId val="459466056"/>
        <c:axId val="0"/>
      </c:bar3DChart>
      <c:catAx>
        <c:axId val="4594700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9466056"/>
        <c:crosses val="autoZero"/>
        <c:auto val="1"/>
        <c:lblAlgn val="ctr"/>
        <c:lblOffset val="100"/>
        <c:noMultiLvlLbl val="0"/>
      </c:catAx>
      <c:valAx>
        <c:axId val="4594660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5947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0.2</c:v>
                </c:pt>
                <c:pt idx="1">
                  <c:v>0.3</c:v>
                </c:pt>
                <c:pt idx="2">
                  <c:v>0.4</c:v>
                </c:pt>
                <c:pt idx="3">
                  <c:v>0.5</c:v>
                </c:pt>
                <c:pt idx="4">
                  <c:v>0.1</c:v>
                </c:pt>
                <c:pt idx="5">
                  <c:v>0.4</c:v>
                </c:pt>
                <c:pt idx="6">
                  <c:v>0.5</c:v>
                </c:pt>
                <c:pt idx="7">
                  <c:v>0</c:v>
                </c:pt>
                <c:pt idx="8">
                  <c:v>1.5</c:v>
                </c:pt>
                <c:pt idx="9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C-4CB7-8FDE-D899CE15DC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0.2</c:v>
                </c:pt>
                <c:pt idx="1">
                  <c:v>0.3</c:v>
                </c:pt>
                <c:pt idx="2">
                  <c:v>0.4</c:v>
                </c:pt>
                <c:pt idx="3">
                  <c:v>0</c:v>
                </c:pt>
                <c:pt idx="4">
                  <c:v>0.1</c:v>
                </c:pt>
                <c:pt idx="5">
                  <c:v>0.2</c:v>
                </c:pt>
                <c:pt idx="6">
                  <c:v>0</c:v>
                </c:pt>
                <c:pt idx="7">
                  <c:v>0.2</c:v>
                </c:pt>
                <c:pt idx="8">
                  <c:v>3.8</c:v>
                </c:pt>
                <c:pt idx="9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BC-4CB7-8FDE-D899CE15DC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1"/>
        <c:overlap val="-25"/>
        <c:axId val="582389208"/>
        <c:axId val="582379128"/>
      </c:barChart>
      <c:catAx>
        <c:axId val="582389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9128"/>
        <c:crosses val="autoZero"/>
        <c:auto val="1"/>
        <c:lblAlgn val="ctr"/>
        <c:lblOffset val="100"/>
        <c:noMultiLvlLbl val="0"/>
      </c:catAx>
      <c:valAx>
        <c:axId val="582379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89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6.4</c:v>
                </c:pt>
                <c:pt idx="1">
                  <c:v>5.4</c:v>
                </c:pt>
                <c:pt idx="2">
                  <c:v>5</c:v>
                </c:pt>
                <c:pt idx="3">
                  <c:v>6.3</c:v>
                </c:pt>
                <c:pt idx="4">
                  <c:v>4.7</c:v>
                </c:pt>
                <c:pt idx="5">
                  <c:v>3</c:v>
                </c:pt>
                <c:pt idx="6">
                  <c:v>2.6</c:v>
                </c:pt>
                <c:pt idx="7">
                  <c:v>6.2</c:v>
                </c:pt>
                <c:pt idx="8">
                  <c:v>30.3</c:v>
                </c:pt>
                <c:pt idx="9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E-42A2-AC1C-37E2983F70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3.8</c:v>
                </c:pt>
                <c:pt idx="1">
                  <c:v>6</c:v>
                </c:pt>
                <c:pt idx="2">
                  <c:v>6.6</c:v>
                </c:pt>
                <c:pt idx="3">
                  <c:v>5.5</c:v>
                </c:pt>
                <c:pt idx="4">
                  <c:v>2.9</c:v>
                </c:pt>
                <c:pt idx="5">
                  <c:v>4.5999999999999996</c:v>
                </c:pt>
                <c:pt idx="6">
                  <c:v>0</c:v>
                </c:pt>
                <c:pt idx="7">
                  <c:v>3.2</c:v>
                </c:pt>
                <c:pt idx="8">
                  <c:v>18.899999999999999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FE-42A2-AC1C-37E2983F70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80208"/>
        <c:axId val="582380568"/>
        <c:axId val="0"/>
      </c:bar3DChart>
      <c:catAx>
        <c:axId val="58238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380568"/>
        <c:crosses val="autoZero"/>
        <c:auto val="1"/>
        <c:lblAlgn val="ctr"/>
        <c:lblOffset val="100"/>
        <c:noMultiLvlLbl val="0"/>
      </c:catAx>
      <c:valAx>
        <c:axId val="582380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38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0.1</c:v>
                </c:pt>
                <c:pt idx="1">
                  <c:v>0.6</c:v>
                </c:pt>
                <c:pt idx="2">
                  <c:v>0.2</c:v>
                </c:pt>
                <c:pt idx="3">
                  <c:v>0.6</c:v>
                </c:pt>
                <c:pt idx="4">
                  <c:v>0</c:v>
                </c:pt>
                <c:pt idx="5">
                  <c:v>0.1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E-422B-9E3E-8B2074733D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0.2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0.2</c:v>
                </c:pt>
                <c:pt idx="5">
                  <c:v>0.8</c:v>
                </c:pt>
                <c:pt idx="6">
                  <c:v>0.3</c:v>
                </c:pt>
                <c:pt idx="7">
                  <c:v>0.8</c:v>
                </c:pt>
                <c:pt idx="8">
                  <c:v>3.8</c:v>
                </c:pt>
                <c:pt idx="9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CE-422B-9E3E-8B2074733D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4993976"/>
        <c:axId val="304994696"/>
        <c:axId val="0"/>
      </c:bar3DChart>
      <c:catAx>
        <c:axId val="304993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994696"/>
        <c:crosses val="autoZero"/>
        <c:auto val="1"/>
        <c:lblAlgn val="ctr"/>
        <c:lblOffset val="100"/>
        <c:noMultiLvlLbl val="0"/>
      </c:catAx>
      <c:valAx>
        <c:axId val="304994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993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шинээр хяналтанд авсан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0.00</c:formatCode>
                <c:ptCount val="2"/>
                <c:pt idx="0">
                  <c:v>2022.1</c:v>
                </c:pt>
                <c:pt idx="1">
                  <c:v>2023.1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538</c:v>
                </c:pt>
                <c:pt idx="1">
                  <c:v>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F-4371-9928-0F6A503CDB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Эхний 3 сартайд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29629629629631E-2"/>
                  <c:y val="-0.04"/>
                </c:manualLayout>
              </c:layout>
              <c:tx>
                <c:rich>
                  <a:bodyPr/>
                  <a:lstStyle/>
                  <a:p>
                    <a:fld id="{B21A197E-6E00-467A-BB1A-6AFDAB30E0F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/88.5%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1DB-425A-8CE8-50BE60B35B96}"/>
                </c:ext>
              </c:extLst>
            </c:dLbl>
            <c:dLbl>
              <c:idx val="1"/>
              <c:layout>
                <c:manualLayout>
                  <c:x val="2.4074074074074074E-2"/>
                  <c:y val="-0.0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512/87.4%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DB-425A-8CE8-50BE60B35B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0.00</c:formatCode>
                <c:ptCount val="2"/>
                <c:pt idx="0">
                  <c:v>2022.1</c:v>
                </c:pt>
                <c:pt idx="1">
                  <c:v>2023.1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516</c:v>
                </c:pt>
                <c:pt idx="1">
                  <c:v>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4F-4371-9928-0F6A503CDB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95328"/>
        <c:axId val="582393168"/>
        <c:axId val="0"/>
      </c:bar3DChart>
      <c:catAx>
        <c:axId val="582395328"/>
        <c:scaling>
          <c:orientation val="minMax"/>
        </c:scaling>
        <c:delete val="0"/>
        <c:axPos val="b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93168"/>
        <c:crosses val="autoZero"/>
        <c:auto val="1"/>
        <c:lblAlgn val="ctr"/>
        <c:lblOffset val="100"/>
        <c:noMultiLvlLbl val="0"/>
      </c:catAx>
      <c:valAx>
        <c:axId val="582393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9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2022.09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95</c:v>
                </c:pt>
                <c:pt idx="1">
                  <c:v>90.5</c:v>
                </c:pt>
                <c:pt idx="2">
                  <c:v>91.5</c:v>
                </c:pt>
                <c:pt idx="3">
                  <c:v>89.9</c:v>
                </c:pt>
                <c:pt idx="4">
                  <c:v>91.8</c:v>
                </c:pt>
                <c:pt idx="5">
                  <c:v>88.9</c:v>
                </c:pt>
                <c:pt idx="6">
                  <c:v>87.7</c:v>
                </c:pt>
                <c:pt idx="7">
                  <c:v>92.9</c:v>
                </c:pt>
                <c:pt idx="8">
                  <c:v>79.2</c:v>
                </c:pt>
                <c:pt idx="9">
                  <c:v>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C0-4FA6-BC63-262E8F7FD4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2023.09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93.1</c:v>
                </c:pt>
                <c:pt idx="1">
                  <c:v>89.5</c:v>
                </c:pt>
                <c:pt idx="2">
                  <c:v>93.6</c:v>
                </c:pt>
                <c:pt idx="3">
                  <c:v>90.7</c:v>
                </c:pt>
                <c:pt idx="4">
                  <c:v>91.6</c:v>
                </c:pt>
                <c:pt idx="5">
                  <c:v>91.2</c:v>
                </c:pt>
                <c:pt idx="6">
                  <c:v>86.5</c:v>
                </c:pt>
                <c:pt idx="7">
                  <c:v>91.7</c:v>
                </c:pt>
                <c:pt idx="8">
                  <c:v>90.9</c:v>
                </c:pt>
                <c:pt idx="9">
                  <c:v>91.4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C0-4FA6-BC63-262E8F7FD4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74696"/>
        <c:axId val="459475056"/>
        <c:axId val="0"/>
      </c:bar3DChart>
      <c:catAx>
        <c:axId val="459474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75056"/>
        <c:crosses val="autoZero"/>
        <c:auto val="1"/>
        <c:lblAlgn val="ctr"/>
        <c:lblOffset val="100"/>
        <c:noMultiLvlLbl val="0"/>
      </c:catAx>
      <c:valAx>
        <c:axId val="459475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B6F6D8D-066A-47F1-A605-BE4B55E4D86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F9C7BD-0C94-443A-B2FE-0E4CAA5F3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45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82D534-5181-4629-B475-415B7D6DFE1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A94BD35-CEB8-41EC-8460-FBA6D2B231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0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0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67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3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07B65-F6FE-4F77-B1FD-6A7BCA0BCC04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tistic\Desktop\munkhcimeg\2019 он\Mark EM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mn-M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Багануур дүүргийн эрүүл мэндийн төвийн үндсэн үзүүлэлт</a:t>
            </a:r>
          </a:p>
          <a:p>
            <a:pPr algn="ctr"/>
            <a:r>
              <a:rPr lang="mn-M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mn-M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оны 10 сарын байдлаар/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Амьгүй төрөлт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 1000 нийт төрөлтөнд/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A37FD4-372A-0F62-4FDF-57888E1E25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751440"/>
              </p:ext>
            </p:extLst>
          </p:nvPr>
        </p:nvGraphicFramePr>
        <p:xfrm>
          <a:off x="457200" y="1397000"/>
          <a:ext cx="7848600" cy="469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Хяналтгүй төрөлт  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байршлаар, хувиар/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66B99CB-6410-72A5-24CD-3DB5B900B5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2422122"/>
              </p:ext>
            </p:extLst>
          </p:nvPr>
        </p:nvGraphicFramePr>
        <p:xfrm>
          <a:off x="762000" y="1397000"/>
          <a:ext cx="7543800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0668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Жирэмсний хяналт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Бодит тоогоор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7A9849A-1802-3639-F9F1-D58A2C5CA2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654459"/>
              </p:ext>
            </p:extLst>
          </p:nvPr>
        </p:nvGraphicFramePr>
        <p:xfrm>
          <a:off x="609600" y="1371600"/>
          <a:ext cx="78486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/>
          </a:bodyPr>
          <a:lstStyle/>
          <a:p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Жирэмсний эрт хяналтын хувь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06AF3C8-305F-8E99-A451-81A52A5CE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049152"/>
              </p:ext>
            </p:extLst>
          </p:nvPr>
        </p:nvGraphicFramePr>
        <p:xfrm>
          <a:off x="609600" y="1397000"/>
          <a:ext cx="80772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762000"/>
          </a:xfrm>
        </p:spPr>
        <p:txBody>
          <a:bodyPr>
            <a:normAutofit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mn-M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баралт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398141"/>
              </p:ext>
            </p:extLst>
          </p:nvPr>
        </p:nvGraphicFramePr>
        <p:xfrm>
          <a:off x="152400" y="1066799"/>
          <a:ext cx="8839201" cy="5606453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Үзүүлэлт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2022.09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2023.09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Нийт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Эмнэлгийн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Гэрийн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869">
                <a:tc row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Хоног болоогүй нас баралт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Бодит</a:t>
                      </a:r>
                      <a:r>
                        <a:rPr lang="mn-MN" sz="1600" b="1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тоо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869">
                <a:tc v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Хувь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Перинаталь эндэгдэл /1000 нийт төрлөгт/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2/5.5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0/0.4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4850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0-1 насны хүүхдийн нас баралт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/1000 амьд төрлөгт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3/8.3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0/0.6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4850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1-5 насны хүүхдийн нас баралт/ 1000 амьд төрлөгт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</a:t>
                      </a:r>
                      <a:r>
                        <a:rPr lang="en-US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-3/7.7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Хорт хавдрын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Гадны шалтгаант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 баралтын шалтгаан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/хувиар/</a:t>
            </a:r>
            <a:endParaRPr lang="en-US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FBB51BF-95D9-30DB-E2F0-2C3A3F9B5E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254244"/>
              </p:ext>
            </p:extLst>
          </p:nvPr>
        </p:nvGraphicFramePr>
        <p:xfrm>
          <a:off x="457200" y="4114800"/>
          <a:ext cx="42672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8DEA782-E226-EEA1-A6F3-32E56844E8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0521607"/>
              </p:ext>
            </p:extLst>
          </p:nvPr>
        </p:nvGraphicFramePr>
        <p:xfrm>
          <a:off x="990600" y="1397000"/>
          <a:ext cx="70866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572000"/>
          </a:xfrm>
        </p:spPr>
        <p:txBody>
          <a:bodyPr>
            <a:normAutofit/>
          </a:bodyPr>
          <a:lstStyle/>
          <a:p>
            <a:r>
              <a:rPr lang="mn-MN" sz="3600" b="1" dirty="0">
                <a:latin typeface="Arial" pitchFamily="34" charset="0"/>
                <a:cs typeface="Arial" pitchFamily="34" charset="0"/>
              </a:rPr>
              <a:t>Амбулатори:</a:t>
            </a: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АТӨ-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237.5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ХБТӨ-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161.6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Осол гэмтэл-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122.8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ЗСТӨ-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84.7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МТӨ-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43.5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828800"/>
            <a:ext cx="3810000" cy="4495800"/>
          </a:xfrm>
        </p:spPr>
        <p:txBody>
          <a:bodyPr>
            <a:normAutofit/>
          </a:bodyPr>
          <a:lstStyle/>
          <a:p>
            <a:r>
              <a:rPr lang="mn-MN" sz="3600" b="1" dirty="0">
                <a:latin typeface="Arial" pitchFamily="34" charset="0"/>
                <a:cs typeface="Arial" pitchFamily="34" charset="0"/>
              </a:rPr>
              <a:t>Стационар:</a:t>
            </a: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АТӨ-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417.8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ЗСТӨ-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131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ШБТӨ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-124.5</a:t>
            </a: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МТӨ-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111.9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mn-MN" sz="3600" dirty="0">
                <a:latin typeface="Arial" pitchFamily="34" charset="0"/>
                <a:cs typeface="Arial" pitchFamily="34" charset="0"/>
              </a:rPr>
              <a:t>ХБТӨ-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107.1</a:t>
            </a:r>
            <a:endParaRPr lang="mn-MN" sz="3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n-MN" dirty="0">
                <a:latin typeface="Arial" pitchFamily="34" charset="0"/>
                <a:cs typeface="Arial" pitchFamily="34" charset="0"/>
              </a:rPr>
              <a:t>Өвчлөлийн тэргүүлэх шалтгаан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/10000 </a:t>
            </a:r>
            <a:r>
              <a:rPr lang="mn-MN" dirty="0">
                <a:latin typeface="Arial" pitchFamily="34" charset="0"/>
                <a:cs typeface="Arial" pitchFamily="34" charset="0"/>
              </a:rPr>
              <a:t>хүн амд/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Нялхсын эндэгдэл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 амьд төрөлтөнд, дүүргүүдийн байршлаар/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3347E77-960A-A74A-F8F4-E732B7BF8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620302"/>
              </p:ext>
            </p:extLst>
          </p:nvPr>
        </p:nvGraphicFramePr>
        <p:xfrm>
          <a:off x="609600" y="1397000"/>
          <a:ext cx="80772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хүртэлх насны хүүхдийн эндэгдэл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 амьд төрөлтөнд, дүүргүүдийн байршлаар/</a:t>
            </a:r>
            <a:endParaRPr lang="en-US" sz="22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F16B3AA-F05E-5327-B473-1AF3042368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461557"/>
              </p:ext>
            </p:extLst>
          </p:nvPr>
        </p:nvGraphicFramePr>
        <p:xfrm>
          <a:off x="457200" y="1397000"/>
          <a:ext cx="8077200" cy="50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Халдварт өвчин 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10000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хүн амд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CAD0C36-1E9C-C06B-E7C5-CE705C111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2832269"/>
              </p:ext>
            </p:extLst>
          </p:nvPr>
        </p:nvGraphicFramePr>
        <p:xfrm>
          <a:off x="609600" y="1447800"/>
          <a:ext cx="7467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Амбулаторийн</a:t>
            </a:r>
            <a:r>
              <a:rPr lang="mn-M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үзлэг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757047"/>
              </p:ext>
            </p:extLst>
          </p:nvPr>
        </p:nvGraphicFramePr>
        <p:xfrm>
          <a:off x="228601" y="1066804"/>
          <a:ext cx="8686798" cy="5580686"/>
        </p:xfrm>
        <a:graphic>
          <a:graphicData uri="http://schemas.openxmlformats.org/drawingml/2006/table">
            <a:tbl>
              <a:tblPr/>
              <a:tblGrid>
                <a:gridCol w="4049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5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</a:t>
                      </a:r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2023.0</a:t>
                      </a:r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9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Дүүргийн дундаж хүн ам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29387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262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6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Нийт үзлэг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181744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158808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22936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Амбулаторийн үзлэг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97676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91790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-5886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Урьдчилан сэргийлэх үзлэг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59236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40324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-18912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Урьдчилан сэргийлэх үзлэгийн</a:t>
                      </a:r>
                      <a:r>
                        <a:rPr lang="mn-MN" sz="2000" b="1" i="0" u="none" strike="noStrike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 хувь</a:t>
                      </a:r>
                      <a:endParaRPr lang="mn-MN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32.59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.</a:t>
                      </a:r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39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Идэвхитэй хяналт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8069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8662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Гэрийн идэвхитэй хяналт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15763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16952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83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Гэрийн дуудлага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БЗДХ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/10000 </a:t>
            </a: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хүн амд/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B6ABB88-81EA-A628-18D8-126654FF0E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397756"/>
              </p:ext>
            </p:extLst>
          </p:nvPr>
        </p:nvGraphicFramePr>
        <p:xfrm>
          <a:off x="762000" y="1397000"/>
          <a:ext cx="7239000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mn-M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Цочмог халдварт өвчин,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Бодит тоогоор/</a:t>
            </a:r>
            <a:endParaRPr lang="en-US" sz="2000" dirty="0">
              <a:solidFill>
                <a:srgbClr val="00206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698293"/>
              </p:ext>
            </p:extLst>
          </p:nvPr>
        </p:nvGraphicFramePr>
        <p:xfrm>
          <a:off x="228601" y="838200"/>
          <a:ext cx="8686799" cy="5943592"/>
        </p:xfrm>
        <a:graphic>
          <a:graphicData uri="http://schemas.openxmlformats.org/drawingml/2006/table">
            <a:tbl>
              <a:tblPr/>
              <a:tblGrid>
                <a:gridCol w="332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1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3131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202</a:t>
                      </a:r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.09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Цочмог халдварт өвчин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1772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-1344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Цусан суулга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Халдварт шар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Салхин цэцэг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Ковид-19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-1681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Гар хөл амны өвчин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Сальмонеллез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Корь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Хачигт рикеттиоз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Рож / ёлом/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Скарлатин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Хоолны</a:t>
                      </a:r>
                      <a:r>
                        <a:rPr lang="mn-MN" sz="20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хордлого</a:t>
                      </a:r>
                      <a:endParaRPr lang="mn-MN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Краснух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Бүртгэгдсэн халдварт өвчин     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/10000 хүн амд, дүүргийн байршлаар/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4103550-640B-1FE3-9D2B-5015E1C22A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394146"/>
              </p:ext>
            </p:extLst>
          </p:nvPr>
        </p:nvGraphicFramePr>
        <p:xfrm>
          <a:off x="685800" y="1397000"/>
          <a:ext cx="7543800" cy="485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228601"/>
            <a:ext cx="8839200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Умайн хүзүүний өмөнгийн эрт илрүүлгийн үзлэгт хамрагдсан хүний тоо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259A807-9EB3-34CE-6A20-FED8A1DA2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033308"/>
              </p:ext>
            </p:extLst>
          </p:nvPr>
        </p:nvGraphicFramePr>
        <p:xfrm>
          <a:off x="533400" y="1397000"/>
          <a:ext cx="7848600" cy="469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28601"/>
            <a:ext cx="9144000" cy="1295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Хөхний өмөнгийн эрт илрүүлгийн үзлэгт хамрагдсан хүний тоо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BA51A8-0B33-18C3-2804-2071248C2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5881803"/>
              </p:ext>
            </p:extLst>
          </p:nvPr>
        </p:nvGraphicFramePr>
        <p:xfrm>
          <a:off x="533400" y="1752600"/>
          <a:ext cx="7442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00" y="0"/>
            <a:ext cx="86868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Артерийн гипертензи өвчний эрт илрүүлгийн үзлэгт хамрагдсан хүний тоо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2460F0C-A948-6CD6-60E7-BC243264B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6529475"/>
              </p:ext>
            </p:extLst>
          </p:nvPr>
        </p:nvGraphicFramePr>
        <p:xfrm>
          <a:off x="609600" y="1371600"/>
          <a:ext cx="7924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Чихрийн шижин өвчний эрт илрүүлгийн үзлэгт хамрагдсан хүний тоо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F965D5-74BC-2576-BB2E-BC1C07946A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395629"/>
              </p:ext>
            </p:extLst>
          </p:nvPr>
        </p:nvGraphicFramePr>
        <p:xfrm>
          <a:off x="838200" y="1295400"/>
          <a:ext cx="7696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304800"/>
            <a:ext cx="8382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Элэгний өмөнгийн эрт илрүүлгийн үзлэгт хамрагдсан хүний тоо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3D13C4A-3348-229B-36AA-31F048B5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2822662"/>
              </p:ext>
            </p:extLst>
          </p:nvPr>
        </p:nvGraphicFramePr>
        <p:xfrm>
          <a:off x="1524000" y="1397000"/>
          <a:ext cx="69342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mn-MN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ХБӨ эрт илрүүлгийн үзлэгийг бусад дүүрэгтэй харьцуулсан байдал 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23.0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сар/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BEEB0EC-A12C-D8B6-5CC3-4699CED1F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111116"/>
              </p:ext>
            </p:extLst>
          </p:nvPr>
        </p:nvGraphicFramePr>
        <p:xfrm>
          <a:off x="457200" y="1397000"/>
          <a:ext cx="81534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Эрт илрүүлгийн үзлэгийг өмнөх оны мөн үетэй харьцуулсан байдал, хувиар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A1B4BB9-58AA-4969-973A-878DCBF05F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8925902"/>
              </p:ext>
            </p:extLst>
          </p:nvPr>
        </p:nvGraphicFramePr>
        <p:xfrm>
          <a:off x="838200" y="1397000"/>
          <a:ext cx="7543800" cy="5186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mn-M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Үзлэгийн задаргаа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96312971"/>
              </p:ext>
            </p:extLst>
          </p:nvPr>
        </p:nvGraphicFramePr>
        <p:xfrm>
          <a:off x="228600" y="1905000"/>
          <a:ext cx="5257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959873"/>
              </p:ext>
            </p:extLst>
          </p:nvPr>
        </p:nvGraphicFramePr>
        <p:xfrm>
          <a:off x="990600" y="1397000"/>
          <a:ext cx="7315200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0D3EC66-2172-1C0E-C157-C9301E450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996485"/>
              </p:ext>
            </p:extLst>
          </p:nvPr>
        </p:nvGraphicFramePr>
        <p:xfrm>
          <a:off x="685800" y="1397000"/>
          <a:ext cx="7620000" cy="50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"/>
            <a:ext cx="9143999" cy="686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Нийт үзлэгт урьдчилан сэргийлэх үзлэгийн хувь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оны эхний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сарын байдлаар, дүүргээр/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03C994B-C7BB-2B75-E1FB-4320BBB20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345391"/>
              </p:ext>
            </p:extLst>
          </p:nvPr>
        </p:nvGraphicFramePr>
        <p:xfrm>
          <a:off x="647700" y="1943100"/>
          <a:ext cx="7962900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 advClick="0"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01762"/>
          </a:xfrm>
        </p:spPr>
        <p:txBody>
          <a:bodyPr>
            <a:normAutofit fontScale="90000"/>
          </a:bodyPr>
          <a:lstStyle/>
          <a:p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ӨЭМТ-ийн үзлэгт гэрийн идэвхтэй хяналтын үзлэгийн эзлэх хувь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оны эхний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сарын байдлаар дүүргээр/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3404EF-94FE-B633-5C58-DD718E676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02" y="2305049"/>
            <a:ext cx="8184397" cy="40239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Амбулаторийн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өвчлөл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030727"/>
              </p:ext>
            </p:extLst>
          </p:nvPr>
        </p:nvGraphicFramePr>
        <p:xfrm>
          <a:off x="304799" y="1142996"/>
          <a:ext cx="8534402" cy="5486403"/>
        </p:xfrm>
        <a:graphic>
          <a:graphicData uri="http://schemas.openxmlformats.org/drawingml/2006/table">
            <a:tbl>
              <a:tblPr/>
              <a:tblGrid>
                <a:gridCol w="4636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9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9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15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202</a:t>
                      </a:r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190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Бүртгэгдсэн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халдварт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бус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өвчлөл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4789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4190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Шинэ 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190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Хуучин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4190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Осол гэмтэл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763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190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Хорт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х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авдрын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өвчлөл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Стационарын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үзүүлэлт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212046"/>
              </p:ext>
            </p:extLst>
          </p:nvPr>
        </p:nvGraphicFramePr>
        <p:xfrm>
          <a:off x="304800" y="1066802"/>
          <a:ext cx="8534400" cy="5486397"/>
        </p:xfrm>
        <a:graphic>
          <a:graphicData uri="http://schemas.openxmlformats.org/drawingml/2006/table">
            <a:tbl>
              <a:tblPr/>
              <a:tblGrid>
                <a:gridCol w="4252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202</a:t>
                      </a:r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тоо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 хоног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39025</a:t>
                      </a:r>
                      <a:endParaRPr lang="mn-MN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45694</a:t>
                      </a:r>
                      <a:endParaRPr lang="mn-MN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Tx/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Дундаж ор хоног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эргэлт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22.60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26.34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фонд ашиглалт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180.6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фонд ашиглалтын хувь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62.32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72.97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10.65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Төрөлт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 бодит тоогоор/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629650"/>
              </p:ext>
            </p:extLst>
          </p:nvPr>
        </p:nvGraphicFramePr>
        <p:xfrm>
          <a:off x="381002" y="1371601"/>
          <a:ext cx="8458198" cy="5105401"/>
        </p:xfrm>
        <a:graphic>
          <a:graphicData uri="http://schemas.openxmlformats.org/drawingml/2006/table">
            <a:tbl>
              <a:tblPr/>
              <a:tblGrid>
                <a:gridCol w="3817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6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4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6245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Төрөлтийн үзүүлэлт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202</a:t>
                      </a:r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Төрсөн эхийн тоо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үүнээс гадны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115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27.1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125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29.3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15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2.2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Гэрийн төрөлт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үүнээс гадны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Төрөлхийн гажиг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Амьгүй төрсөн нярай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1308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Кесаров хагалгаа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123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/29%/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111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/26.1%/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-12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/-2.9%/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Гэрийн төрөлт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байршлаар, хувиар/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0410FF-ECC8-9EA0-C701-29EB9D8DC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4259203"/>
              </p:ext>
            </p:extLst>
          </p:nvPr>
        </p:nvGraphicFramePr>
        <p:xfrm>
          <a:off x="609600" y="1397000"/>
          <a:ext cx="76962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45496</TotalTime>
  <Words>689</Words>
  <Application>Microsoft Office PowerPoint</Application>
  <PresentationFormat>On-screen Show (4:3)</PresentationFormat>
  <Paragraphs>288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PowerPoint Presentation</vt:lpstr>
      <vt:lpstr>Амбулаторийн үзлэг</vt:lpstr>
      <vt:lpstr>Үзлэгийн задаргаа</vt:lpstr>
      <vt:lpstr>Нийт үзлэгт урьдчилан сэргийлэх үзлэгийн хувь  /2023 оны эхний 9 сарын байдлаар, дүүргээр/</vt:lpstr>
      <vt:lpstr>ӨЭМТ-ийн үзлэгт гэрийн идэвхтэй хяналтын үзлэгийн эзлэх хувь /2023 оны эхний 9 сарын байдлаар дүүргээр/</vt:lpstr>
      <vt:lpstr>Амбулаторийн өвчлөл</vt:lpstr>
      <vt:lpstr>Стационарын орны үзүүлэлт</vt:lpstr>
      <vt:lpstr>Төрөлт  / бодит тоогоор/</vt:lpstr>
      <vt:lpstr>Гэрийн төрөлт /дүүргүүдийн байршлаар, хувиар/</vt:lpstr>
      <vt:lpstr>Амьгүй төрөлт  /дүүргүүдийн байршлаар 1000 нийт төрөлтөнд/</vt:lpstr>
      <vt:lpstr>Хяналтгүй төрөлт   /дүүргүүдийн байршлаар, хувиар/</vt:lpstr>
      <vt:lpstr>Жирэмсний хяналт  / Бодит тоогоор /</vt:lpstr>
      <vt:lpstr>Жирэмсний эрт хяналтын хувь /дүүргүүдийн байршлаар/</vt:lpstr>
      <vt:lpstr>Нас баралт</vt:lpstr>
      <vt:lpstr>Нас баралтын шалтгаан  /хувиар/</vt:lpstr>
      <vt:lpstr>Өвчлөлийн тэргүүлэх шалтгаан /10000 хүн амд/</vt:lpstr>
      <vt:lpstr>Нялхсын эндэгдэл                                   /1000 амьд төрөлтөнд, дүүргүүдийн байршлаар/</vt:lpstr>
      <vt:lpstr>5 хүртэлх насны хүүхдийн эндэгдэл /1000 амьд төрөлтөнд, дүүргүүдийн байршлаар/</vt:lpstr>
      <vt:lpstr>Халдварт өвчин   / 10000 хүн амд /</vt:lpstr>
      <vt:lpstr>БЗДХ /10000 хүн амд/                   </vt:lpstr>
      <vt:lpstr>Цочмог халдварт өвчин, /Бодит тоогоор/</vt:lpstr>
      <vt:lpstr>Бүртгэгдсэн халдварт өвчин     /10000 хүн амд, дүүргийн байршлаар/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ХБӨ эрт илрүүлгийн үзлэгийг бусад дүүрэгтэй харьцуулсан байдал /2023.09 сар/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Багануур дүүргийн эрүүл мэндийн үзүүлэлт</dc:title>
  <dc:creator>Owner</dc:creator>
  <cp:lastModifiedBy>Munkhchimeg</cp:lastModifiedBy>
  <cp:revision>4204</cp:revision>
  <dcterms:created xsi:type="dcterms:W3CDTF">2015-04-01T22:30:09Z</dcterms:created>
  <dcterms:modified xsi:type="dcterms:W3CDTF">2023-12-04T02:20:54Z</dcterms:modified>
</cp:coreProperties>
</file>