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handoutMasterIdLst>
    <p:handoutMasterId r:id="rId32"/>
  </p:handoutMasterIdLst>
  <p:sldIdLst>
    <p:sldId id="355" r:id="rId2"/>
    <p:sldId id="356" r:id="rId3"/>
    <p:sldId id="396" r:id="rId4"/>
    <p:sldId id="386" r:id="rId5"/>
    <p:sldId id="428" r:id="rId6"/>
    <p:sldId id="362" r:id="rId7"/>
    <p:sldId id="277" r:id="rId8"/>
    <p:sldId id="289" r:id="rId9"/>
    <p:sldId id="368" r:id="rId10"/>
    <p:sldId id="369" r:id="rId11"/>
    <p:sldId id="391" r:id="rId12"/>
    <p:sldId id="332" r:id="rId13"/>
    <p:sldId id="370" r:id="rId14"/>
    <p:sldId id="319" r:id="rId15"/>
    <p:sldId id="429" r:id="rId16"/>
    <p:sldId id="372" r:id="rId17"/>
    <p:sldId id="430" r:id="rId18"/>
    <p:sldId id="278" r:id="rId19"/>
    <p:sldId id="376" r:id="rId20"/>
    <p:sldId id="344" r:id="rId21"/>
    <p:sldId id="400" r:id="rId22"/>
    <p:sldId id="409" r:id="rId23"/>
    <p:sldId id="410" r:id="rId24"/>
    <p:sldId id="411" r:id="rId25"/>
    <p:sldId id="412" r:id="rId26"/>
    <p:sldId id="426" r:id="rId27"/>
    <p:sldId id="414" r:id="rId28"/>
    <p:sldId id="407" r:id="rId29"/>
    <p:sldId id="417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483" autoAdjust="0"/>
    <p:restoredTop sz="93525" autoAdjust="0"/>
  </p:normalViewPr>
  <p:slideViewPr>
    <p:cSldViewPr>
      <p:cViewPr>
        <p:scale>
          <a:sx n="50" d="100"/>
          <a:sy n="50" d="100"/>
        </p:scale>
        <p:origin x="-6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8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armandakh\Desktop\munkhcimeg\2017%20&#1086;&#1085;\1-&#1088;%20&#1091;&#1083;&#1080;&#1088;&#1072;&#1083;\&#1089;&#1072;&#1088;&#1099;&#1085;%20&#1090;&#1086;&#1086;&#1085;%20&#1199;&#1079;&#1199;&#1199;&#1083;&#1101;&#1083;&#109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Chart%206%20i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Chart%207%20in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Chart%202%20in%20Microsoft%20Office%20PowerPoin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27083333333333326"/>
          <c:y val="0.1180555555555587"/>
          <c:w val="0.5083333333333333"/>
          <c:h val="0.84722222222222221"/>
        </c:manualLayout>
      </c:layout>
      <c:pieChart>
        <c:varyColors val="1"/>
        <c:dLbls>
          <c:showVal val="1"/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7777777777778949E-2"/>
          <c:w val="0.96666666666666667"/>
          <c:h val="0.76275431480155964"/>
        </c:manualLayout>
      </c:layout>
      <c:bar3DChart>
        <c:barDir val="col"/>
        <c:grouping val="clustered"/>
        <c:ser>
          <c:idx val="0"/>
          <c:order val="0"/>
          <c:tx>
            <c:strRef>
              <c:f>'нялхасын эндэгдэл'!$B$2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эндэгдэл'!$B$3:$B$12</c:f>
              <c:numCache>
                <c:formatCode>0.0</c:formatCode>
                <c:ptCount val="10"/>
                <c:pt idx="0">
                  <c:v>9.3000000000000007</c:v>
                </c:pt>
                <c:pt idx="1">
                  <c:v>8</c:v>
                </c:pt>
                <c:pt idx="2">
                  <c:v>12</c:v>
                </c:pt>
                <c:pt idx="3">
                  <c:v>7.8</c:v>
                </c:pt>
                <c:pt idx="4">
                  <c:v>5.5</c:v>
                </c:pt>
                <c:pt idx="5">
                  <c:v>9</c:v>
                </c:pt>
                <c:pt idx="6">
                  <c:v>20.5</c:v>
                </c:pt>
                <c:pt idx="7">
                  <c:v>17.600000000000001</c:v>
                </c:pt>
                <c:pt idx="8">
                  <c:v>0</c:v>
                </c:pt>
                <c:pt idx="9">
                  <c:v>10.9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4D-4215-82D2-C01188A0D4C0}"/>
            </c:ext>
          </c:extLst>
        </c:ser>
        <c:ser>
          <c:idx val="1"/>
          <c:order val="1"/>
          <c:tx>
            <c:strRef>
              <c:f>'нялхасын эндэгдэл'!$C$2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rgbClr val="990000"/>
            </a:solidFill>
          </c:spPr>
          <c:dLbls>
            <c:dLbl>
              <c:idx val="2"/>
              <c:layout>
                <c:manualLayout>
                  <c:x val="1.363636363636364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D-4215-82D2-C01188A0D4C0}"/>
                </c:ext>
              </c:extLst>
            </c:dLbl>
            <c:dLbl>
              <c:idx val="7"/>
              <c:layout>
                <c:manualLayout>
                  <c:x val="1.0606060606060601E-2"/>
                  <c:y val="-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D-4215-82D2-C01188A0D4C0}"/>
                </c:ext>
              </c:extLst>
            </c:dLbl>
            <c:dLbl>
              <c:idx val="9"/>
              <c:layout>
                <c:manualLayout>
                  <c:x val="7.5757575757573834E-3"/>
                  <c:y val="5.050505050505047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D-4215-82D2-C01188A0D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'нялхасын эндэгдэл'!$A$3:$A$12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'нялхасын эндэгдэл'!$C$3:$C$12</c:f>
              <c:numCache>
                <c:formatCode>0.0</c:formatCode>
                <c:ptCount val="10"/>
                <c:pt idx="0">
                  <c:v>7.4</c:v>
                </c:pt>
                <c:pt idx="1">
                  <c:v>10.1</c:v>
                </c:pt>
                <c:pt idx="2">
                  <c:v>13.8</c:v>
                </c:pt>
                <c:pt idx="3">
                  <c:v>8.6999999999999993</c:v>
                </c:pt>
                <c:pt idx="4">
                  <c:v>8.6</c:v>
                </c:pt>
                <c:pt idx="5">
                  <c:v>8.6999999999999993</c:v>
                </c:pt>
                <c:pt idx="6">
                  <c:v>9.1</c:v>
                </c:pt>
                <c:pt idx="7">
                  <c:v>5.9</c:v>
                </c:pt>
                <c:pt idx="8">
                  <c:v>18.2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04D-4215-82D2-C01188A0D4C0}"/>
            </c:ext>
          </c:extLst>
        </c:ser>
        <c:dLbls>
          <c:showVal val="1"/>
        </c:dLbls>
        <c:gapWidth val="75"/>
        <c:shape val="cylinder"/>
        <c:axId val="154073344"/>
        <c:axId val="154157056"/>
        <c:axId val="0"/>
      </c:bar3DChart>
      <c:catAx>
        <c:axId val="154073344"/>
        <c:scaling>
          <c:orientation val="minMax"/>
        </c:scaling>
        <c:axPos val="b"/>
        <c:numFmt formatCode="General" sourceLinked="0"/>
        <c:majorTickMark val="none"/>
        <c:tickLblPos val="nextTo"/>
        <c:crossAx val="154157056"/>
        <c:crosses val="autoZero"/>
        <c:auto val="1"/>
        <c:lblAlgn val="ctr"/>
        <c:lblOffset val="100"/>
      </c:catAx>
      <c:valAx>
        <c:axId val="154157056"/>
        <c:scaling>
          <c:orientation val="minMax"/>
        </c:scaling>
        <c:axPos val="l"/>
        <c:numFmt formatCode="0.0" sourceLinked="1"/>
        <c:majorTickMark val="none"/>
        <c:tickLblPos val="none"/>
        <c:crossAx val="1540733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6 in Microsoft Office PowerPoint]5 хүртэлх насны хүүхдийн эндэгд'!$B$1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6 in Microsoft Office PowerPoint]5 хүртэлх насны хүүхдийн эндэгд'!$B$2:$B$11</c:f>
              <c:numCache>
                <c:formatCode>0.0</c:formatCode>
                <c:ptCount val="10"/>
                <c:pt idx="0">
                  <c:v>9.9</c:v>
                </c:pt>
                <c:pt idx="1">
                  <c:v>10.9</c:v>
                </c:pt>
                <c:pt idx="2">
                  <c:v>13.3</c:v>
                </c:pt>
                <c:pt idx="3">
                  <c:v>9</c:v>
                </c:pt>
                <c:pt idx="4">
                  <c:v>6.1</c:v>
                </c:pt>
                <c:pt idx="5">
                  <c:v>10</c:v>
                </c:pt>
                <c:pt idx="6">
                  <c:v>20.2</c:v>
                </c:pt>
                <c:pt idx="7">
                  <c:v>20.5</c:v>
                </c:pt>
                <c:pt idx="8">
                  <c:v>0</c:v>
                </c:pt>
                <c:pt idx="9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56-4DE0-9E2A-9CCF0CFC928E}"/>
            </c:ext>
          </c:extLst>
        </c:ser>
        <c:ser>
          <c:idx val="1"/>
          <c:order val="1"/>
          <c:tx>
            <c:strRef>
              <c:f>'[Chart 6 in Microsoft Office PowerPoint]5 хүртэлх насны хүүхдийн эндэгд'!$C$1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771929824561403E-3"/>
                  <c:y val="-2.6041666666666188E-3"/>
                </c:manualLayout>
              </c:layout>
              <c:showVal val="1"/>
            </c:dLbl>
            <c:dLbl>
              <c:idx val="5"/>
              <c:layout>
                <c:manualLayout>
                  <c:x val="7.3099415204678359E-3"/>
                  <c:y val="2.6041666666666665E-3"/>
                </c:manualLayout>
              </c:layout>
              <c:showVal val="1"/>
            </c:dLbl>
            <c:dLbl>
              <c:idx val="9"/>
              <c:layout>
                <c:manualLayout>
                  <c:x val="1.9005847953216373E-2"/>
                  <c:y val="4.7742504030074975E-17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6 in Microsoft Office PowerPoint]5 хүртэлх насны хүүхдийн эндэгд'!$A$2:$A$11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'[Chart 6 in Microsoft Office PowerPoint]5 хүртэлх насны хүүхдийн эндэгд'!$C$2:$C$11</c:f>
              <c:numCache>
                <c:formatCode>0.0</c:formatCode>
                <c:ptCount val="10"/>
                <c:pt idx="0">
                  <c:v>10.1</c:v>
                </c:pt>
                <c:pt idx="1">
                  <c:v>11.9</c:v>
                </c:pt>
                <c:pt idx="2">
                  <c:v>14.5</c:v>
                </c:pt>
                <c:pt idx="3">
                  <c:v>12.6</c:v>
                </c:pt>
                <c:pt idx="4">
                  <c:v>10.200000000000001</c:v>
                </c:pt>
                <c:pt idx="5">
                  <c:v>9.8000000000000007</c:v>
                </c:pt>
                <c:pt idx="6">
                  <c:v>14.8</c:v>
                </c:pt>
                <c:pt idx="7">
                  <c:v>12.7</c:v>
                </c:pt>
                <c:pt idx="8">
                  <c:v>18.100000000000001</c:v>
                </c:pt>
                <c:pt idx="9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56-4DE0-9E2A-9CCF0CFC928E}"/>
            </c:ext>
          </c:extLst>
        </c:ser>
        <c:dLbls>
          <c:showVal val="1"/>
        </c:dLbls>
        <c:gapWidth val="75"/>
        <c:shape val="cylinder"/>
        <c:axId val="101345536"/>
        <c:axId val="101619200"/>
        <c:axId val="0"/>
      </c:bar3DChart>
      <c:catAx>
        <c:axId val="101345536"/>
        <c:scaling>
          <c:orientation val="minMax"/>
        </c:scaling>
        <c:axPos val="b"/>
        <c:numFmt formatCode="General" sourceLinked="0"/>
        <c:majorTickMark val="none"/>
        <c:tickLblPos val="nextTo"/>
        <c:crossAx val="101619200"/>
        <c:crosses val="autoZero"/>
        <c:auto val="1"/>
        <c:lblAlgn val="ctr"/>
        <c:lblOffset val="100"/>
      </c:catAx>
      <c:valAx>
        <c:axId val="101619200"/>
        <c:scaling>
          <c:orientation val="minMax"/>
        </c:scaling>
        <c:axPos val="l"/>
        <c:numFmt formatCode="0.0" sourceLinked="1"/>
        <c:majorTickMark val="none"/>
        <c:tickLblPos val="none"/>
        <c:crossAx val="10134553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224188790560611E-2"/>
          <c:y val="2.8645833333333332E-2"/>
          <c:w val="0.96755162241888493"/>
          <c:h val="0.73188545767716906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өвчин'!$G$1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өвчин'!$G$2:$G$5</c:f>
              <c:numCache>
                <c:formatCode>0.0</c:formatCode>
                <c:ptCount val="4"/>
                <c:pt idx="0">
                  <c:v>867.9</c:v>
                </c:pt>
                <c:pt idx="1">
                  <c:v>30.1</c:v>
                </c:pt>
                <c:pt idx="2">
                  <c:v>832.3</c:v>
                </c:pt>
                <c:pt idx="3">
                  <c:v>5.53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AA-46F0-96F2-94BAB56F3B70}"/>
            </c:ext>
          </c:extLst>
        </c:ser>
        <c:ser>
          <c:idx val="1"/>
          <c:order val="1"/>
          <c:tx>
            <c:strRef>
              <c:f>'цочмог халдварт өвчин'!$H$1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өвчин'!$F$2:$F$5</c:f>
              <c:strCache>
                <c:ptCount val="4"/>
                <c:pt idx="0">
                  <c:v>Нийт халдварт өвчин</c:v>
                </c:pt>
                <c:pt idx="1">
                  <c:v>Бэлгийн замын халдварт өвчин</c:v>
                </c:pt>
                <c:pt idx="2">
                  <c:v>Цочмог халдварт өвчин</c:v>
                </c:pt>
                <c:pt idx="3">
                  <c:v>Сүрьеэ</c:v>
                </c:pt>
              </c:strCache>
            </c:strRef>
          </c:cat>
          <c:val>
            <c:numRef>
              <c:f>'цочмог халдварт өвчин'!$H$2:$H$5</c:f>
              <c:numCache>
                <c:formatCode>0.0</c:formatCode>
                <c:ptCount val="4"/>
                <c:pt idx="0">
                  <c:v>641.03</c:v>
                </c:pt>
                <c:pt idx="1">
                  <c:v>31.93</c:v>
                </c:pt>
                <c:pt idx="2">
                  <c:v>607.04</c:v>
                </c:pt>
                <c:pt idx="3">
                  <c:v>2.06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AA-46F0-96F2-94BAB56F3B70}"/>
            </c:ext>
          </c:extLst>
        </c:ser>
        <c:shape val="cylinder"/>
        <c:axId val="154838528"/>
        <c:axId val="154840064"/>
        <c:axId val="0"/>
      </c:bar3DChart>
      <c:catAx>
        <c:axId val="154838528"/>
        <c:scaling>
          <c:orientation val="minMax"/>
        </c:scaling>
        <c:axPos val="b"/>
        <c:numFmt formatCode="General" sourceLinked="0"/>
        <c:tickLblPos val="nextTo"/>
        <c:crossAx val="154840064"/>
        <c:crosses val="autoZero"/>
        <c:auto val="1"/>
        <c:lblAlgn val="ctr"/>
        <c:lblOffset val="100"/>
      </c:catAx>
      <c:valAx>
        <c:axId val="154840064"/>
        <c:scaling>
          <c:orientation val="minMax"/>
        </c:scaling>
        <c:delete val="1"/>
        <c:axPos val="l"/>
        <c:numFmt formatCode="0.0" sourceLinked="1"/>
        <c:tickLblPos val="none"/>
        <c:crossAx val="1548385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7 in Microsoft Office PowerPoint]БЗДХӨ'!$B$11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7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7 in Microsoft Office PowerPoint]БЗДХӨ'!$B$12:$B$14</c:f>
              <c:numCache>
                <c:formatCode>0.0</c:formatCode>
                <c:ptCount val="3"/>
                <c:pt idx="0">
                  <c:v>14.18</c:v>
                </c:pt>
                <c:pt idx="1">
                  <c:v>7.96</c:v>
                </c:pt>
                <c:pt idx="2">
                  <c:v>6.57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3C-419F-8DA6-AE4CB222141E}"/>
            </c:ext>
          </c:extLst>
        </c:ser>
        <c:ser>
          <c:idx val="1"/>
          <c:order val="1"/>
          <c:tx>
            <c:strRef>
              <c:f>'[Chart 7 in Microsoft Office PowerPoint]БЗДХӨ'!$C$11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7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7 in Microsoft Office PowerPoint]БЗДХӨ'!$C$12:$C$14</c:f>
              <c:numCache>
                <c:formatCode>0.0</c:formatCode>
                <c:ptCount val="3"/>
                <c:pt idx="0">
                  <c:v>15.450000000000001</c:v>
                </c:pt>
                <c:pt idx="1">
                  <c:v>6.52</c:v>
                </c:pt>
                <c:pt idx="2">
                  <c:v>8.58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3C-419F-8DA6-AE4CB222141E}"/>
            </c:ext>
          </c:extLst>
        </c:ser>
        <c:ser>
          <c:idx val="2"/>
          <c:order val="2"/>
          <c:tx>
            <c:strRef>
              <c:f>'[Chart 7 in Microsoft Office PowerPoint]БЗДХӨ'!$D$11</c:f>
              <c:strCache>
                <c:ptCount val="1"/>
                <c:pt idx="0">
                  <c:v>УБ дундаж</c:v>
                </c:pt>
              </c:strCache>
            </c:strRef>
          </c:tx>
          <c:dLbls>
            <c:showVal val="1"/>
          </c:dLbls>
          <c:cat>
            <c:strRef>
              <c:f>'[Chart 7 in Microsoft Office PowerPoint]БЗДХӨ'!$A$12:$A$14</c:f>
              <c:strCache>
                <c:ptCount val="3"/>
                <c:pt idx="0">
                  <c:v>Заг хүйтэн </c:v>
                </c:pt>
                <c:pt idx="1">
                  <c:v>Тэмбүү </c:v>
                </c:pt>
                <c:pt idx="2">
                  <c:v>Трихомониаз </c:v>
                </c:pt>
              </c:strCache>
            </c:strRef>
          </c:cat>
          <c:val>
            <c:numRef>
              <c:f>'[Chart 7 in Microsoft Office PowerPoint]БЗДХӨ'!$D$12:$D$14</c:f>
              <c:numCache>
                <c:formatCode>0.0</c:formatCode>
                <c:ptCount val="3"/>
                <c:pt idx="0">
                  <c:v>6</c:v>
                </c:pt>
                <c:pt idx="1">
                  <c:v>10.6</c:v>
                </c:pt>
                <c:pt idx="2">
                  <c:v>5.2</c:v>
                </c:pt>
              </c:numCache>
            </c:numRef>
          </c:val>
        </c:ser>
        <c:shape val="cylinder"/>
        <c:axId val="101969280"/>
        <c:axId val="102196352"/>
        <c:axId val="0"/>
      </c:bar3DChart>
      <c:catAx>
        <c:axId val="101969280"/>
        <c:scaling>
          <c:orientation val="minMax"/>
        </c:scaling>
        <c:axPos val="b"/>
        <c:numFmt formatCode="General" sourceLinked="0"/>
        <c:tickLblPos val="nextTo"/>
        <c:crossAx val="102196352"/>
        <c:crosses val="autoZero"/>
        <c:auto val="1"/>
        <c:lblAlgn val="ctr"/>
        <c:lblOffset val="100"/>
      </c:catAx>
      <c:valAx>
        <c:axId val="102196352"/>
        <c:scaling>
          <c:orientation val="minMax"/>
        </c:scaling>
        <c:delete val="1"/>
        <c:axPos val="l"/>
        <c:numFmt formatCode="0.0" sourceLinked="1"/>
        <c:tickLblPos val="none"/>
        <c:crossAx val="1019692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224190674771873E-2"/>
          <c:y val="2.7202480897413211E-2"/>
          <c:w val="0.96755161865046424"/>
          <c:h val="0.76122160753226464"/>
        </c:manualLayout>
      </c:layout>
      <c:bar3DChart>
        <c:barDir val="col"/>
        <c:grouping val="clustered"/>
        <c:ser>
          <c:idx val="0"/>
          <c:order val="0"/>
          <c:tx>
            <c:strRef>
              <c:f>'цочмог халдварт өвчин'!$B$47</c:f>
              <c:strCache>
                <c:ptCount val="1"/>
                <c:pt idx="0">
                  <c:v>2021.08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өвчин'!$B$48:$B$57</c:f>
              <c:numCache>
                <c:formatCode>General</c:formatCode>
                <c:ptCount val="10"/>
                <c:pt idx="0">
                  <c:v>734.3</c:v>
                </c:pt>
                <c:pt idx="1">
                  <c:v>804.9</c:v>
                </c:pt>
                <c:pt idx="2">
                  <c:v>487.5</c:v>
                </c:pt>
                <c:pt idx="3">
                  <c:v>777.5</c:v>
                </c:pt>
                <c:pt idx="4">
                  <c:v>821.6</c:v>
                </c:pt>
                <c:pt idx="5">
                  <c:v>661.6</c:v>
                </c:pt>
                <c:pt idx="6">
                  <c:v>659.9</c:v>
                </c:pt>
                <c:pt idx="7">
                  <c:v>538.29999999999995</c:v>
                </c:pt>
                <c:pt idx="8">
                  <c:v>398.8</c:v>
                </c:pt>
                <c:pt idx="9">
                  <c:v>697.6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FE-4003-BAA0-052AE4B9AF77}"/>
            </c:ext>
          </c:extLst>
        </c:ser>
        <c:ser>
          <c:idx val="1"/>
          <c:order val="1"/>
          <c:tx>
            <c:strRef>
              <c:f>'цочмог халдварт өвчин'!$C$47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1.0324484974854824E-2"/>
                  <c:y val="-4.533694442610961E-1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FE-4003-BAA0-052AE4B9AF77}"/>
                </c:ext>
              </c:extLst>
            </c:dLbl>
            <c:dLbl>
              <c:idx val="3"/>
              <c:layout>
                <c:manualLayout>
                  <c:x val="1.1799411399834201E-2"/>
                  <c:y val="4.94590561771148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FE-4003-BAA0-052AE4B9AF77}"/>
                </c:ext>
              </c:extLst>
            </c:dLbl>
            <c:dLbl>
              <c:idx val="6"/>
              <c:layout>
                <c:manualLayout>
                  <c:x val="1.3274337824813239E-2"/>
                  <c:y val="-4.94590561771153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E-4003-BAA0-052AE4B9AF77}"/>
                </c:ext>
              </c:extLst>
            </c:dLbl>
            <c:dLbl>
              <c:idx val="7"/>
              <c:layout>
                <c:manualLayout>
                  <c:x val="1.0324484974854824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FE-4003-BAA0-052AE4B9AF77}"/>
                </c:ext>
              </c:extLst>
            </c:dLbl>
            <c:dLbl>
              <c:idx val="8"/>
              <c:layout>
                <c:manualLayout>
                  <c:x val="7.3746321248964134E-3"/>
                  <c:y val="-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FE-4003-BAA0-052AE4B9AF77}"/>
                </c:ext>
              </c:extLst>
            </c:dLbl>
            <c:dLbl>
              <c:idx val="9"/>
              <c:layout>
                <c:manualLayout>
                  <c:x val="1.4749264249792523E-2"/>
                  <c:y val="2.472952808855740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FE-4003-BAA0-052AE4B9A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'цочмог халдварт өвчин'!$A$48:$A$57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'цочмог халдварт өвчин'!$C$48:$C$57</c:f>
              <c:numCache>
                <c:formatCode>General</c:formatCode>
                <c:ptCount val="10"/>
                <c:pt idx="0">
                  <c:v>1016.2</c:v>
                </c:pt>
                <c:pt idx="1">
                  <c:v>1085.5999999999999</c:v>
                </c:pt>
                <c:pt idx="2">
                  <c:v>612.4</c:v>
                </c:pt>
                <c:pt idx="3">
                  <c:v>887.1</c:v>
                </c:pt>
                <c:pt idx="4">
                  <c:v>1220.7</c:v>
                </c:pt>
                <c:pt idx="5">
                  <c:v>709.1</c:v>
                </c:pt>
                <c:pt idx="6">
                  <c:v>2039.4</c:v>
                </c:pt>
                <c:pt idx="7">
                  <c:v>1157.3</c:v>
                </c:pt>
                <c:pt idx="8">
                  <c:v>2447.9</c:v>
                </c:pt>
                <c:pt idx="9">
                  <c:v>960.9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4FE-4003-BAA0-052AE4B9AF77}"/>
            </c:ext>
          </c:extLst>
        </c:ser>
        <c:dLbls>
          <c:showVal val="1"/>
        </c:dLbls>
        <c:gapWidth val="75"/>
        <c:shape val="cylinder"/>
        <c:axId val="153792896"/>
        <c:axId val="153794432"/>
        <c:axId val="0"/>
      </c:bar3DChart>
      <c:catAx>
        <c:axId val="153792896"/>
        <c:scaling>
          <c:orientation val="minMax"/>
        </c:scaling>
        <c:axPos val="b"/>
        <c:numFmt formatCode="General" sourceLinked="0"/>
        <c:majorTickMark val="none"/>
        <c:tickLblPos val="nextTo"/>
        <c:crossAx val="153794432"/>
        <c:crosses val="autoZero"/>
        <c:auto val="1"/>
        <c:lblAlgn val="ctr"/>
        <c:lblOffset val="100"/>
      </c:catAx>
      <c:valAx>
        <c:axId val="1537944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5379289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илрүүлгэ'!$G$21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илрүүлгэ'!$F$22:$F$26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илрүүлгэ'!$G$22:$G$26</c:f>
              <c:numCache>
                <c:formatCode>General</c:formatCode>
                <c:ptCount val="5"/>
                <c:pt idx="0">
                  <c:v>499</c:v>
                </c:pt>
                <c:pt idx="1">
                  <c:v>395</c:v>
                </c:pt>
                <c:pt idx="2">
                  <c:v>478</c:v>
                </c:pt>
                <c:pt idx="3">
                  <c:v>366</c:v>
                </c:pt>
                <c:pt idx="4">
                  <c:v>1738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4-4771-974F-20369AA4C589}"/>
            </c:ext>
          </c:extLst>
        </c:ser>
        <c:ser>
          <c:idx val="1"/>
          <c:order val="1"/>
          <c:tx>
            <c:strRef>
              <c:f>'[Chart in Microsoft Office PowerPoint]эрт илрүүлгэ'!$H$21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4.442698265795358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166/33.3%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D4-4771-974F-20369AA4C589}"/>
                </c:ext>
              </c:extLst>
            </c:dLbl>
            <c:dLbl>
              <c:idx val="1"/>
              <c:layout>
                <c:manualLayout>
                  <c:x val="3.6096923409587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298/75.4%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8D4-4771-974F-20369AA4C589}"/>
                </c:ext>
              </c:extLst>
            </c:dLbl>
            <c:dLbl>
              <c:idx val="2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232/48.5%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D4-4771-974F-20369AA4C589}"/>
                </c:ext>
              </c:extLst>
            </c:dLbl>
            <c:dLbl>
              <c:idx val="3"/>
              <c:layout>
                <c:manualLayout>
                  <c:x val="3.332023699346516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136/37.2%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8D4-4771-974F-20369AA4C589}"/>
                </c:ext>
              </c:extLst>
            </c:dLbl>
            <c:dLbl>
              <c:idx val="4"/>
              <c:layout>
                <c:manualLayout>
                  <c:x val="4.44269826579535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838/48.2%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8D4-4771-974F-20369AA4C58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илрүүлгэ'!$F$22:$F$26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илрүүлгэ'!$H$22:$H$26</c:f>
              <c:numCache>
                <c:formatCode>General</c:formatCode>
                <c:ptCount val="5"/>
                <c:pt idx="0">
                  <c:v>166</c:v>
                </c:pt>
                <c:pt idx="1">
                  <c:v>298</c:v>
                </c:pt>
                <c:pt idx="2">
                  <c:v>238</c:v>
                </c:pt>
                <c:pt idx="3">
                  <c:v>136</c:v>
                </c:pt>
                <c:pt idx="4">
                  <c:v>838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8D4-4771-974F-20369AA4C589}"/>
            </c:ext>
          </c:extLst>
        </c:ser>
        <c:shape val="cylinder"/>
        <c:axId val="99199616"/>
        <c:axId val="99217792"/>
        <c:axId val="0"/>
      </c:bar3DChart>
      <c:catAx>
        <c:axId val="99199616"/>
        <c:scaling>
          <c:orientation val="minMax"/>
        </c:scaling>
        <c:axPos val="b"/>
        <c:numFmt formatCode="General" sourceLinked="0"/>
        <c:tickLblPos val="nextTo"/>
        <c:crossAx val="99217792"/>
        <c:crosses val="autoZero"/>
        <c:auto val="1"/>
        <c:lblAlgn val="ctr"/>
        <c:lblOffset val="100"/>
      </c:catAx>
      <c:valAx>
        <c:axId val="99217792"/>
        <c:scaling>
          <c:orientation val="minMax"/>
        </c:scaling>
        <c:delete val="1"/>
        <c:axPos val="l"/>
        <c:numFmt formatCode="General" sourceLinked="1"/>
        <c:tickLblPos val="none"/>
        <c:crossAx val="991996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9843071409667423E-2"/>
          <c:y val="2.7803278305707724E-2"/>
          <c:w val="0.92362671213560865"/>
          <c:h val="0.52231924585249456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илрүүлгэ'!$B$21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илрүүлгэ'!$A$22:$A$26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илрүүлгэ'!$B$22:$B$26</c:f>
              <c:numCache>
                <c:formatCode>General</c:formatCode>
                <c:ptCount val="5"/>
                <c:pt idx="0">
                  <c:v>2122</c:v>
                </c:pt>
                <c:pt idx="1">
                  <c:v>1351</c:v>
                </c:pt>
                <c:pt idx="2">
                  <c:v>2100</c:v>
                </c:pt>
                <c:pt idx="3">
                  <c:v>1788</c:v>
                </c:pt>
                <c:pt idx="4">
                  <c:v>7361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7-4501-9725-0A99C22AC3CA}"/>
            </c:ext>
          </c:extLst>
        </c:ser>
        <c:ser>
          <c:idx val="1"/>
          <c:order val="1"/>
          <c:tx>
            <c:strRef>
              <c:f>'[Chart in Microsoft Office PowerPoint]эрт илрүүлгэ'!$C$21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38834320806106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890/41.9%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147-4501-9725-0A99C22AC3CA}"/>
                </c:ext>
              </c:extLst>
            </c:dLbl>
            <c:dLbl>
              <c:idx val="1"/>
              <c:layout>
                <c:manualLayout>
                  <c:x val="4.5430662910255493E-2"/>
                  <c:y val="5.291005291005292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1215/89.9%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147-4501-9725-0A99C22AC3CA}"/>
                </c:ext>
              </c:extLst>
            </c:dLbl>
            <c:dLbl>
              <c:idx val="2"/>
              <c:layout>
                <c:manualLayout>
                  <c:x val="4.1650296241831523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1120/53.3%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147-4501-9725-0A99C22AC3CA}"/>
                </c:ext>
              </c:extLst>
            </c:dLbl>
            <c:dLbl>
              <c:idx val="3"/>
              <c:layout>
                <c:manualLayout>
                  <c:x val="3.3320236993465167E-2"/>
                  <c:y val="9.2677594352358755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382/21.4%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147-4501-9725-0A99C22AC3CA}"/>
                </c:ext>
              </c:extLst>
            </c:dLbl>
            <c:dLbl>
              <c:idx val="4"/>
              <c:layout>
                <c:manualLayout>
                  <c:x val="4.1650077605105779E-2"/>
                  <c:y val="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3607/49%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147-4501-9725-0A99C22AC3C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илрүүлгэ'!$A$22:$A$26</c:f>
              <c:strCache>
                <c:ptCount val="5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Ач-Элбэрэл</c:v>
                </c:pt>
                <c:pt idx="4">
                  <c:v>Нийт</c:v>
                </c:pt>
              </c:strCache>
            </c:strRef>
          </c:cat>
          <c:val>
            <c:numRef>
              <c:f>'[Chart in Microsoft Office PowerPoint]эрт илрүүлгэ'!$C$22:$C$26</c:f>
              <c:numCache>
                <c:formatCode>General</c:formatCode>
                <c:ptCount val="5"/>
                <c:pt idx="0">
                  <c:v>890</c:v>
                </c:pt>
                <c:pt idx="1">
                  <c:v>1215</c:v>
                </c:pt>
                <c:pt idx="2">
                  <c:v>1120</c:v>
                </c:pt>
                <c:pt idx="3">
                  <c:v>382</c:v>
                </c:pt>
                <c:pt idx="4">
                  <c:v>3607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147-4501-9725-0A99C22AC3CA}"/>
            </c:ext>
          </c:extLst>
        </c:ser>
        <c:shape val="cylinder"/>
        <c:axId val="99256960"/>
        <c:axId val="99283328"/>
        <c:axId val="0"/>
      </c:bar3DChart>
      <c:catAx>
        <c:axId val="99256960"/>
        <c:scaling>
          <c:orientation val="minMax"/>
        </c:scaling>
        <c:axPos val="b"/>
        <c:numFmt formatCode="General" sourceLinked="0"/>
        <c:tickLblPos val="nextTo"/>
        <c:crossAx val="99283328"/>
        <c:crosses val="autoZero"/>
        <c:auto val="1"/>
        <c:lblAlgn val="ctr"/>
        <c:lblOffset val="100"/>
      </c:catAx>
      <c:valAx>
        <c:axId val="99283328"/>
        <c:scaling>
          <c:orientation val="minMax"/>
        </c:scaling>
        <c:delete val="1"/>
        <c:axPos val="l"/>
        <c:numFmt formatCode="General" sourceLinked="1"/>
        <c:tickLblPos val="none"/>
        <c:crossAx val="9925696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5.2914897622260024E-2"/>
          <c:y val="6.9781701905785837E-2"/>
          <c:w val="0.93142891566652963"/>
          <c:h val="0.59775308497469237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илрүүлгэ'!$B$3:$B$6</c:f>
              <c:numCache>
                <c:formatCode>General</c:formatCode>
                <c:ptCount val="4"/>
                <c:pt idx="0">
                  <c:v>5514</c:v>
                </c:pt>
                <c:pt idx="1">
                  <c:v>5114</c:v>
                </c:pt>
                <c:pt idx="2">
                  <c:v>8365</c:v>
                </c:pt>
                <c:pt idx="3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5D-4944-BE56-8EE1126AA656}"/>
            </c:ext>
          </c:extLst>
        </c:ser>
        <c:ser>
          <c:idx val="1"/>
          <c:order val="1"/>
          <c:tx>
            <c:strRef>
              <c:f>'[Chart in Microsoft Office PowerPoint]эрт илрүүлгэ'!$C$2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1813/32.9%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5D-4944-BE56-8EE1126AA656}"/>
                </c:ext>
              </c:extLst>
            </c:dLbl>
            <c:dLbl>
              <c:idx val="1"/>
              <c:layout>
                <c:manualLayout>
                  <c:x val="4.41666620297477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2895/56.6%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D-4944-BE56-8EE1126AA656}"/>
                </c:ext>
              </c:extLst>
            </c:dLbl>
            <c:dLbl>
              <c:idx val="2"/>
              <c:layout>
                <c:manualLayout>
                  <c:x val="4.122221789443042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4394/52.5%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15D-4944-BE56-8EE1126AA656}"/>
                </c:ext>
              </c:extLst>
            </c:dLbl>
            <c:dLbl>
              <c:idx val="3"/>
              <c:layout>
                <c:manualLayout>
                  <c:x val="4.711110616506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9102/47.9%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D-4944-BE56-8EE1126AA656}"/>
                </c:ext>
              </c:extLst>
            </c:dLbl>
            <c:dLbl>
              <c:idx val="4"/>
              <c:layout>
                <c:manualLayout>
                  <c:x val="7.0666659247594882E-2"/>
                  <c:y val="-5.630810375588352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8036/42.3%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15D-4944-BE56-8EE1126AA656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илрүүлгэ'!$A$3:$A$6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илрүүлгэ'!$C$3:$C$6</c:f>
              <c:numCache>
                <c:formatCode>General</c:formatCode>
                <c:ptCount val="4"/>
                <c:pt idx="0">
                  <c:v>1813</c:v>
                </c:pt>
                <c:pt idx="1">
                  <c:v>2895</c:v>
                </c:pt>
                <c:pt idx="2">
                  <c:v>4394</c:v>
                </c:pt>
                <c:pt idx="3">
                  <c:v>9102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5D-4944-BE56-8EE1126AA656}"/>
            </c:ext>
          </c:extLst>
        </c:ser>
        <c:shape val="cylinder"/>
        <c:axId val="99314304"/>
        <c:axId val="99320192"/>
        <c:axId val="0"/>
      </c:bar3DChart>
      <c:catAx>
        <c:axId val="99314304"/>
        <c:scaling>
          <c:orientation val="minMax"/>
        </c:scaling>
        <c:axPos val="b"/>
        <c:numFmt formatCode="General" sourceLinked="0"/>
        <c:tickLblPos val="nextTo"/>
        <c:crossAx val="99320192"/>
        <c:crosses val="autoZero"/>
        <c:auto val="1"/>
        <c:lblAlgn val="ctr"/>
        <c:lblOffset val="100"/>
      </c:catAx>
      <c:valAx>
        <c:axId val="99320192"/>
        <c:scaling>
          <c:orientation val="minMax"/>
        </c:scaling>
        <c:delete val="1"/>
        <c:axPos val="l"/>
        <c:numFmt formatCode="General" sourceLinked="1"/>
        <c:tickLblPos val="none"/>
        <c:crossAx val="9931430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илрүүлгэ'!$G$2</c:f>
              <c:strCache>
                <c:ptCount val="1"/>
                <c:pt idx="0">
                  <c:v>үзлэгт хамрагдвал зохих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илрүүлгэ'!$G$3:$G$6</c:f>
              <c:numCache>
                <c:formatCode>General</c:formatCode>
                <c:ptCount val="4"/>
                <c:pt idx="0">
                  <c:v>5514</c:v>
                </c:pt>
                <c:pt idx="1">
                  <c:v>5114</c:v>
                </c:pt>
                <c:pt idx="2">
                  <c:v>8365</c:v>
                </c:pt>
                <c:pt idx="3">
                  <c:v>18993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5-4F6F-A1F0-8ACEDD01763F}"/>
            </c:ext>
          </c:extLst>
        </c:ser>
        <c:ser>
          <c:idx val="1"/>
          <c:order val="1"/>
          <c:tx>
            <c:strRef>
              <c:f>'[Chart in Microsoft Office PowerPoint]эрт илрүүлгэ'!$H$2</c:f>
              <c:strCache>
                <c:ptCount val="1"/>
                <c:pt idx="0">
                  <c:v>үзлэгт хамрагдсан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dLbls>
            <c:dLbl>
              <c:idx val="0"/>
              <c:layout>
                <c:manualLayout>
                  <c:x val="1.38834320806105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804/32.7%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4B5-4F6F-A1F0-8ACEDD0176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2850/55.7%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4B5-4F6F-A1F0-8ACEDD0176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4207/50.3%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4B5-4F6F-A1F0-8ACEDD01763F}"/>
                </c:ext>
              </c:extLst>
            </c:dLbl>
            <c:dLbl>
              <c:idx val="3"/>
              <c:layout>
                <c:manualLayout>
                  <c:x val="4.998035549019774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8861/46.7%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4B5-4F6F-A1F0-8ACEDD01763F}"/>
                </c:ext>
              </c:extLst>
            </c:dLbl>
            <c:dLbl>
              <c:idx val="4"/>
              <c:layout>
                <c:manualLayout>
                  <c:x val="3.88736098257093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7851/41.3%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4B5-4F6F-A1F0-8ACEDD01763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илрүүлгэ'!$F$3:$F$6</c:f>
              <c:strCache>
                <c:ptCount val="4"/>
                <c:pt idx="0">
                  <c:v>Энэрэлт-Өлзий</c:v>
                </c:pt>
                <c:pt idx="1">
                  <c:v>Биваангирд</c:v>
                </c:pt>
                <c:pt idx="2">
                  <c:v>Энх-Өрх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илрүүлгэ'!$H$3:$H$6</c:f>
              <c:numCache>
                <c:formatCode>General</c:formatCode>
                <c:ptCount val="4"/>
                <c:pt idx="0">
                  <c:v>1804</c:v>
                </c:pt>
                <c:pt idx="1">
                  <c:v>2850</c:v>
                </c:pt>
                <c:pt idx="2">
                  <c:v>4207</c:v>
                </c:pt>
                <c:pt idx="3">
                  <c:v>8861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B5-4F6F-A1F0-8ACEDD01763F}"/>
            </c:ext>
          </c:extLst>
        </c:ser>
        <c:shape val="cylinder"/>
        <c:axId val="99453568"/>
        <c:axId val="99459456"/>
        <c:axId val="0"/>
      </c:bar3DChart>
      <c:catAx>
        <c:axId val="99453568"/>
        <c:scaling>
          <c:orientation val="minMax"/>
        </c:scaling>
        <c:axPos val="b"/>
        <c:numFmt formatCode="General" sourceLinked="0"/>
        <c:tickLblPos val="nextTo"/>
        <c:crossAx val="99459456"/>
        <c:crosses val="autoZero"/>
        <c:auto val="1"/>
        <c:lblAlgn val="ctr"/>
        <c:lblOffset val="100"/>
      </c:catAx>
      <c:valAx>
        <c:axId val="99459456"/>
        <c:scaling>
          <c:orientation val="minMax"/>
        </c:scaling>
        <c:delete val="1"/>
        <c:axPos val="l"/>
        <c:numFmt formatCode="General" sourceLinked="1"/>
        <c:tickLblPos val="none"/>
        <c:crossAx val="994535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6.1099344811324161E-2"/>
          <c:y val="5.0972676893797433E-2"/>
          <c:w val="0.92779390952418905"/>
          <c:h val="0.49914984726440648"/>
        </c:manualLayout>
      </c:layout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илрүүлгэ'!$L$2</c:f>
              <c:strCache>
                <c:ptCount val="1"/>
                <c:pt idx="0">
                  <c:v>хамрагдах ёстой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илрүүлгэ'!$L$3:$L$6</c:f>
              <c:numCache>
                <c:formatCode>General</c:formatCode>
                <c:ptCount val="4"/>
                <c:pt idx="0">
                  <c:v>450</c:v>
                </c:pt>
                <c:pt idx="1">
                  <c:v>860</c:v>
                </c:pt>
                <c:pt idx="2">
                  <c:v>435</c:v>
                </c:pt>
                <c:pt idx="3">
                  <c:v>1745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EE-42EE-AE52-A9070FB202B4}"/>
            </c:ext>
          </c:extLst>
        </c:ser>
        <c:ser>
          <c:idx val="1"/>
          <c:order val="1"/>
          <c:tx>
            <c:strRef>
              <c:f>'[Chart in Microsoft Office PowerPoint]эрт илрүүлгэ'!$M$2</c:f>
              <c:strCache>
                <c:ptCount val="1"/>
                <c:pt idx="0">
                  <c:v>хамрагдсан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77668641612210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361/80.2%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EE-42EE-AE52-A9070FB202B4}"/>
                </c:ext>
              </c:extLst>
            </c:dLbl>
            <c:dLbl>
              <c:idx val="1"/>
              <c:layout>
                <c:manualLayout>
                  <c:x val="3.88736098257096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687/79.9%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EE-42EE-AE52-A9070FB202B4}"/>
                </c:ext>
              </c:extLst>
            </c:dLbl>
            <c:dLbl>
              <c:idx val="2"/>
              <c:layout>
                <c:manualLayout>
                  <c:x val="4.165029624183152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237/54.5%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0EE-42EE-AE52-A9070FB202B4}"/>
                </c:ext>
              </c:extLst>
            </c:dLbl>
            <c:dLbl>
              <c:idx val="3"/>
              <c:layout>
                <c:manualLayout>
                  <c:x val="4.4426982657953584E-2"/>
                  <c:y val="-4.6338797176179404E-3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1285/73.6%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EE-42EE-AE52-A9070FB202B4}"/>
                </c:ext>
              </c:extLst>
            </c:dLbl>
            <c:dLbl>
              <c:idx val="4"/>
              <c:layout>
                <c:manualLayout>
                  <c:x val="3.887360982570963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1030/13%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EE-42EE-AE52-A9070FB202B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илрүүлгэ'!$K$3:$K$6</c:f>
              <c:strCache>
                <c:ptCount val="4"/>
                <c:pt idx="0">
                  <c:v>Энэрэлт-Өлзий</c:v>
                </c:pt>
                <c:pt idx="1">
                  <c:v>Энх-Өрх</c:v>
                </c:pt>
                <c:pt idx="2">
                  <c:v>Биваангирд</c:v>
                </c:pt>
                <c:pt idx="3">
                  <c:v>Нийт</c:v>
                </c:pt>
              </c:strCache>
            </c:strRef>
          </c:cat>
          <c:val>
            <c:numRef>
              <c:f>'[Chart in Microsoft Office PowerPoint]эрт илрүүлгэ'!$M$3:$M$6</c:f>
              <c:numCache>
                <c:formatCode>General</c:formatCode>
                <c:ptCount val="4"/>
                <c:pt idx="0">
                  <c:v>361</c:v>
                </c:pt>
                <c:pt idx="1">
                  <c:v>687</c:v>
                </c:pt>
                <c:pt idx="2">
                  <c:v>237</c:v>
                </c:pt>
                <c:pt idx="3">
                  <c:v>1285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EE-42EE-AE52-A9070FB202B4}"/>
            </c:ext>
          </c:extLst>
        </c:ser>
        <c:shape val="cylinder"/>
        <c:axId val="99506816"/>
        <c:axId val="99529088"/>
        <c:axId val="0"/>
      </c:bar3DChart>
      <c:catAx>
        <c:axId val="99506816"/>
        <c:scaling>
          <c:orientation val="minMax"/>
        </c:scaling>
        <c:axPos val="b"/>
        <c:numFmt formatCode="General" sourceLinked="0"/>
        <c:tickLblPos val="nextTo"/>
        <c:crossAx val="99529088"/>
        <c:crosses val="autoZero"/>
        <c:auto val="1"/>
        <c:lblAlgn val="ctr"/>
        <c:lblOffset val="100"/>
      </c:catAx>
      <c:valAx>
        <c:axId val="99529088"/>
        <c:scaling>
          <c:orientation val="minMax"/>
        </c:scaling>
        <c:delete val="1"/>
        <c:axPos val="l"/>
        <c:numFmt formatCode="General" sourceLinked="1"/>
        <c:tickLblPos val="none"/>
        <c:crossAx val="99506816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'амбулторийн үзлэг'!$B$45</c:f>
              <c:strCache>
                <c:ptCount val="1"/>
                <c:pt idx="0">
                  <c:v>2022.08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'амбулторийн үзлэг'!$A$46:$A$50</c:f>
              <c:strCache>
                <c:ptCount val="5"/>
                <c:pt idx="0">
                  <c:v>урьдчилан сэргийлэх </c:v>
                </c:pt>
                <c:pt idx="1">
                  <c:v>гэрийн эргэлт</c:v>
                </c:pt>
                <c:pt idx="2">
                  <c:v>идэвхитэй диспансер</c:v>
                </c:pt>
                <c:pt idx="3">
                  <c:v>өвчний учир амбулатори</c:v>
                </c:pt>
                <c:pt idx="4">
                  <c:v>гэрийн дуудлага</c:v>
                </c:pt>
              </c:strCache>
            </c:strRef>
          </c:cat>
          <c:val>
            <c:numRef>
              <c:f>'амбулторийн үзлэг'!$B$46:$B$50</c:f>
              <c:numCache>
                <c:formatCode>0.0%</c:formatCode>
                <c:ptCount val="5"/>
                <c:pt idx="0">
                  <c:v>0.34899999999999998</c:v>
                </c:pt>
                <c:pt idx="1">
                  <c:v>8.3000000000000004E-2</c:v>
                </c:pt>
                <c:pt idx="2">
                  <c:v>4.3999999999999997E-2</c:v>
                </c:pt>
                <c:pt idx="3">
                  <c:v>0.51800000000000002</c:v>
                </c:pt>
                <c:pt idx="4">
                  <c:v>6.0000000000000001E-3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BE-405B-8422-2FF10E268384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67211216407683549"/>
          <c:y val="0.18380335150414268"/>
          <c:w val="0.31903827840104082"/>
          <c:h val="0.58644457904300462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2.7760720446273052E-2"/>
          <c:y val="2.6960784313725478E-2"/>
          <c:w val="0.95696150010515091"/>
          <c:h val="0.6803331017446218"/>
        </c:manualLayout>
      </c:layout>
      <c:bar3DChart>
        <c:barDir val="col"/>
        <c:grouping val="clustered"/>
        <c:ser>
          <c:idx val="0"/>
          <c:order val="0"/>
          <c:tx>
            <c:strRef>
              <c:f>'эрт илрүүлгэ'!$A$48</c:f>
              <c:strCache>
                <c:ptCount val="1"/>
                <c:pt idx="0">
                  <c:v>АГ хамрагдалтын хувь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5015015015015485E-3"/>
                  <c:y val="-1.50753078942055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E-4D9A-94A0-AB756FC29BBD}"/>
                </c:ext>
              </c:extLst>
            </c:dLbl>
            <c:dLbl>
              <c:idx val="1"/>
              <c:layout>
                <c:manualLayout>
                  <c:x val="1.1106745664488884E-2"/>
                  <c:y val="-1.85355188704717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E-4D9A-94A0-AB756FC29BBD}"/>
                </c:ext>
              </c:extLst>
            </c:dLbl>
            <c:dLbl>
              <c:idx val="3"/>
              <c:layout>
                <c:manualLayout>
                  <c:x val="1.0489229386867638E-3"/>
                  <c:y val="-1.4488390874217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E-4D9A-94A0-AB756FC29BBD}"/>
                </c:ext>
              </c:extLst>
            </c:dLbl>
            <c:dLbl>
              <c:idx val="7"/>
              <c:layout>
                <c:manualLayout>
                  <c:x val="4.0519259416897224E-3"/>
                  <c:y val="-9.2469210579446796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илрүүлгэ'!$B$48:$K$48</c:f>
              <c:numCache>
                <c:formatCode>0.0</c:formatCode>
                <c:ptCount val="10"/>
                <c:pt idx="0">
                  <c:v>41.8</c:v>
                </c:pt>
                <c:pt idx="1">
                  <c:v>37.799999999999997</c:v>
                </c:pt>
                <c:pt idx="2">
                  <c:v>36.5</c:v>
                </c:pt>
                <c:pt idx="3">
                  <c:v>47.8</c:v>
                </c:pt>
                <c:pt idx="4">
                  <c:v>52.8</c:v>
                </c:pt>
                <c:pt idx="5">
                  <c:v>17.399999999999999</c:v>
                </c:pt>
                <c:pt idx="6">
                  <c:v>47.9</c:v>
                </c:pt>
                <c:pt idx="7">
                  <c:v>59.1</c:v>
                </c:pt>
                <c:pt idx="8">
                  <c:v>37.5</c:v>
                </c:pt>
                <c:pt idx="9">
                  <c:v>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E-4D9A-94A0-AB756FC29BBD}"/>
            </c:ext>
          </c:extLst>
        </c:ser>
        <c:ser>
          <c:idx val="1"/>
          <c:order val="1"/>
          <c:tx>
            <c:strRef>
              <c:f>'эрт илрүүлгэ'!$A$49</c:f>
              <c:strCache>
                <c:ptCount val="1"/>
                <c:pt idx="0">
                  <c:v>ЧШ хамрагдалтын хувь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8.1037336549147528E-3"/>
                  <c:y val="5.71492025035329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E-4D9A-94A0-AB756FC29BBD}"/>
                </c:ext>
              </c:extLst>
            </c:dLbl>
            <c:dLbl>
              <c:idx val="1"/>
              <c:layout>
                <c:manualLayout>
                  <c:x val="8.5564304461944966E-3"/>
                  <c:y val="-2.965879265091863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E-4D9A-94A0-AB756FC29BBD}"/>
                </c:ext>
              </c:extLst>
            </c:dLbl>
            <c:dLbl>
              <c:idx val="2"/>
              <c:layout>
                <c:manualLayout>
                  <c:x val="9.0090090090093698E-3"/>
                  <c:y val="2.5641025641026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E-4D9A-94A0-AB756FC29BBD}"/>
                </c:ext>
              </c:extLst>
            </c:dLbl>
            <c:dLbl>
              <c:idx val="3"/>
              <c:layout>
                <c:manualLayout>
                  <c:x val="9.8312879808942245E-3"/>
                  <c:y val="1.66787805370483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AE-4D9A-94A0-AB756FC29BBD}"/>
                </c:ext>
              </c:extLst>
            </c:dLbl>
            <c:dLbl>
              <c:idx val="4"/>
              <c:layout>
                <c:manualLayout>
                  <c:x val="1.0510510510510523E-2"/>
                  <c:y val="-5.128104179285186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5795795795795798E-2"/>
                      <c:h val="4.8974358974358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3AE-4D9A-94A0-AB756FC29BBD}"/>
                </c:ext>
              </c:extLst>
            </c:dLbl>
            <c:dLbl>
              <c:idx val="5"/>
              <c:layout>
                <c:manualLayout>
                  <c:x val="1.0510510510510405E-2"/>
                  <c:y val="-7.6923076923077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AE-4D9A-94A0-AB756FC29BBD}"/>
                </c:ext>
              </c:extLst>
            </c:dLbl>
            <c:dLbl>
              <c:idx val="6"/>
              <c:layout>
                <c:manualLayout>
                  <c:x val="1.3204464306826405E-2"/>
                  <c:y val="-4.32444982838686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AE-4D9A-94A0-AB756FC29BBD}"/>
                </c:ext>
              </c:extLst>
            </c:dLbl>
            <c:dLbl>
              <c:idx val="7"/>
              <c:layout>
                <c:manualLayout>
                  <c:x val="2.1021021021021036E-2"/>
                  <c:y val="5.71492025035332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AE-4D9A-94A0-AB756FC29BBD}"/>
                </c:ext>
              </c:extLst>
            </c:dLbl>
            <c:dLbl>
              <c:idx val="8"/>
              <c:layout>
                <c:manualLayout>
                  <c:x val="1.3513513513513521E-2"/>
                  <c:y val="-2.56410256410264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AE-4D9A-94A0-AB756FC29BBD}"/>
                </c:ext>
              </c:extLst>
            </c:dLbl>
            <c:dLbl>
              <c:idx val="9"/>
              <c:layout>
                <c:manualLayout>
                  <c:x val="1.3513513513513521E-2"/>
                  <c:y val="-1.28205128205128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AE-4D9A-94A0-AB756FC29B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'эрт илрүүлгэ'!$B$47:$K$47</c:f>
              <c:strCache>
                <c:ptCount val="10"/>
                <c:pt idx="0">
                  <c:v>БГДЭМТ</c:v>
                </c:pt>
                <c:pt idx="1">
                  <c:v>БЗДЭМТ</c:v>
                </c:pt>
                <c:pt idx="2">
                  <c:v>СХДЭМТ</c:v>
                </c:pt>
                <c:pt idx="3">
                  <c:v>СБДЭМТ</c:v>
                </c:pt>
                <c:pt idx="4">
                  <c:v>ХУДЭМТ</c:v>
                </c:pt>
                <c:pt idx="5">
                  <c:v>ЧДЭМТ</c:v>
                </c:pt>
                <c:pt idx="6">
                  <c:v>БНДЭМТ</c:v>
                </c:pt>
                <c:pt idx="7">
                  <c:v>НаДЭМТ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'эрт илрүүлгэ'!$B$49:$K$49</c:f>
              <c:numCache>
                <c:formatCode>0.0</c:formatCode>
                <c:ptCount val="10"/>
                <c:pt idx="0">
                  <c:v>39</c:v>
                </c:pt>
                <c:pt idx="1">
                  <c:v>34.5</c:v>
                </c:pt>
                <c:pt idx="2">
                  <c:v>30.8</c:v>
                </c:pt>
                <c:pt idx="3">
                  <c:v>44.4</c:v>
                </c:pt>
                <c:pt idx="4">
                  <c:v>46.4</c:v>
                </c:pt>
                <c:pt idx="5">
                  <c:v>13.6</c:v>
                </c:pt>
                <c:pt idx="6">
                  <c:v>46.7</c:v>
                </c:pt>
                <c:pt idx="7">
                  <c:v>57.9</c:v>
                </c:pt>
                <c:pt idx="8">
                  <c:v>37.5</c:v>
                </c:pt>
                <c:pt idx="9" formatCode="General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AE-4D9A-94A0-AB756FC29BBD}"/>
            </c:ext>
          </c:extLst>
        </c:ser>
        <c:shape val="cylinder"/>
        <c:axId val="155082752"/>
        <c:axId val="155084288"/>
        <c:axId val="0"/>
      </c:bar3DChart>
      <c:catAx>
        <c:axId val="155082752"/>
        <c:scaling>
          <c:orientation val="minMax"/>
        </c:scaling>
        <c:axPos val="b"/>
        <c:numFmt formatCode="General" sourceLinked="0"/>
        <c:tickLblPos val="nextTo"/>
        <c:crossAx val="155084288"/>
        <c:crosses val="autoZero"/>
        <c:auto val="1"/>
        <c:lblAlgn val="ctr"/>
        <c:lblOffset val="100"/>
      </c:catAx>
      <c:valAx>
        <c:axId val="155084288"/>
        <c:scaling>
          <c:orientation val="minMax"/>
        </c:scaling>
        <c:delete val="1"/>
        <c:axPos val="l"/>
        <c:numFmt formatCode="0.0" sourceLinked="1"/>
        <c:tickLblPos val="none"/>
        <c:crossAx val="1550827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'[Chart in Microsoft Office PowerPoint]эрт илрүүлгэ'!$B$54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илрүүлгэ'!$A$55:$A$59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илрүүлгэ'!$B$55:$B$59</c:f>
              <c:numCache>
                <c:formatCode>General</c:formatCode>
                <c:ptCount val="5"/>
                <c:pt idx="0">
                  <c:v>31.6</c:v>
                </c:pt>
                <c:pt idx="1">
                  <c:v>52.1</c:v>
                </c:pt>
                <c:pt idx="2">
                  <c:v>42</c:v>
                </c:pt>
                <c:pt idx="3">
                  <c:v>50.8</c:v>
                </c:pt>
                <c:pt idx="4">
                  <c:v>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DD-4ED6-910B-45A6594E66CD}"/>
            </c:ext>
          </c:extLst>
        </c:ser>
        <c:ser>
          <c:idx val="1"/>
          <c:order val="1"/>
          <c:tx>
            <c:strRef>
              <c:f>'[Chart in Microsoft Office PowerPoint]эрт илрүүлгэ'!$C$54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'[Chart in Microsoft Office PowerPoint]эрт илрүүлгэ'!$A$55:$A$59</c:f>
              <c:strCache>
                <c:ptCount val="5"/>
                <c:pt idx="0">
                  <c:v>АГ</c:v>
                </c:pt>
                <c:pt idx="1">
                  <c:v>ЧШ</c:v>
                </c:pt>
                <c:pt idx="2">
                  <c:v>Хөх</c:v>
                </c:pt>
                <c:pt idx="3">
                  <c:v>УХ</c:v>
                </c:pt>
                <c:pt idx="4">
                  <c:v>Элэг </c:v>
                </c:pt>
              </c:strCache>
            </c:strRef>
          </c:cat>
          <c:val>
            <c:numRef>
              <c:f>'[Chart in Microsoft Office PowerPoint]эрт илрүүлгэ'!$C$55:$C$59</c:f>
              <c:numCache>
                <c:formatCode>General</c:formatCode>
                <c:ptCount val="5"/>
                <c:pt idx="0">
                  <c:v>47.9</c:v>
                </c:pt>
                <c:pt idx="1">
                  <c:v>46.7</c:v>
                </c:pt>
                <c:pt idx="2">
                  <c:v>49</c:v>
                </c:pt>
                <c:pt idx="3">
                  <c:v>48.2</c:v>
                </c:pt>
                <c:pt idx="4">
                  <c:v>73.599999999999994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DD-4ED6-910B-45A6594E66CD}"/>
            </c:ext>
          </c:extLst>
        </c:ser>
        <c:dLbls>
          <c:showVal val="1"/>
        </c:dLbls>
        <c:gapWidth val="75"/>
        <c:shape val="box"/>
        <c:axId val="99560064"/>
        <c:axId val="99586432"/>
        <c:axId val="0"/>
      </c:bar3DChart>
      <c:catAx>
        <c:axId val="99560064"/>
        <c:scaling>
          <c:orientation val="minMax"/>
        </c:scaling>
        <c:axPos val="b"/>
        <c:numFmt formatCode="General" sourceLinked="0"/>
        <c:majorTickMark val="none"/>
        <c:tickLblPos val="nextTo"/>
        <c:crossAx val="99586432"/>
        <c:crosses val="autoZero"/>
        <c:auto val="1"/>
        <c:lblAlgn val="ctr"/>
        <c:lblOffset val="100"/>
      </c:catAx>
      <c:valAx>
        <c:axId val="9958643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9956006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'амбулторийн үзлэг'!$B$13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үзлэг'!$B$14:$B$22</c:f>
              <c:numCache>
                <c:formatCode>0.0</c:formatCode>
                <c:ptCount val="9"/>
                <c:pt idx="0">
                  <c:v>28.8</c:v>
                </c:pt>
                <c:pt idx="1">
                  <c:v>40</c:v>
                </c:pt>
                <c:pt idx="2">
                  <c:v>38.700000000000003</c:v>
                </c:pt>
                <c:pt idx="3">
                  <c:v>31.1</c:v>
                </c:pt>
                <c:pt idx="4">
                  <c:v>35.5</c:v>
                </c:pt>
                <c:pt idx="5">
                  <c:v>37.9</c:v>
                </c:pt>
                <c:pt idx="6">
                  <c:v>24.2</c:v>
                </c:pt>
                <c:pt idx="7">
                  <c:v>35.1</c:v>
                </c:pt>
                <c:pt idx="8">
                  <c:v>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75-4B89-B7F2-2F030046CA6D}"/>
            </c:ext>
          </c:extLst>
        </c:ser>
        <c:ser>
          <c:idx val="1"/>
          <c:order val="1"/>
          <c:tx>
            <c:strRef>
              <c:f>'амбулторийн үзлэг'!$C$13</c:f>
              <c:strCache>
                <c:ptCount val="1"/>
                <c:pt idx="0">
                  <c:v>2022.08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'амбулторийн үзлэг'!$A$14:$A$22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Дүүргийн дундаж</c:v>
                </c:pt>
              </c:strCache>
            </c:strRef>
          </c:cat>
          <c:val>
            <c:numRef>
              <c:f>'амбулторийн үзлэг'!$C$14:$C$22</c:f>
              <c:numCache>
                <c:formatCode>0.0</c:formatCode>
                <c:ptCount val="9"/>
                <c:pt idx="0">
                  <c:v>32.9</c:v>
                </c:pt>
                <c:pt idx="1">
                  <c:v>35.4</c:v>
                </c:pt>
                <c:pt idx="2">
                  <c:v>36.799999999999997</c:v>
                </c:pt>
                <c:pt idx="3">
                  <c:v>27</c:v>
                </c:pt>
                <c:pt idx="4">
                  <c:v>37</c:v>
                </c:pt>
                <c:pt idx="5">
                  <c:v>31.8</c:v>
                </c:pt>
                <c:pt idx="6">
                  <c:v>35</c:v>
                </c:pt>
                <c:pt idx="7">
                  <c:v>22.6</c:v>
                </c:pt>
                <c:pt idx="8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75-4B89-B7F2-2F030046CA6D}"/>
            </c:ext>
          </c:extLst>
        </c:ser>
        <c:shape val="cylinder"/>
        <c:axId val="142855552"/>
        <c:axId val="142857344"/>
        <c:axId val="0"/>
      </c:bar3DChart>
      <c:catAx>
        <c:axId val="142855552"/>
        <c:scaling>
          <c:orientation val="minMax"/>
        </c:scaling>
        <c:axPos val="b"/>
        <c:numFmt formatCode="General" sourceLinked="0"/>
        <c:tickLblPos val="nextTo"/>
        <c:crossAx val="142857344"/>
        <c:crosses val="autoZero"/>
        <c:auto val="1"/>
        <c:lblAlgn val="ctr"/>
        <c:lblOffset val="100"/>
      </c:catAx>
      <c:valAx>
        <c:axId val="142857344"/>
        <c:scaling>
          <c:orientation val="minMax"/>
        </c:scaling>
        <c:delete val="1"/>
        <c:axPos val="l"/>
        <c:numFmt formatCode="0.0" sourceLinked="1"/>
        <c:tickLblPos val="nextTo"/>
        <c:crossAx val="14285555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9753086419757E-2"/>
          <c:y val="2.7777777777778949E-2"/>
          <c:w val="0.96604938271604934"/>
          <c:h val="0.79983178239083763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жирэмслэлт'!$C$26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жирэмслэлт'!$C$27:$C$36</c:f>
              <c:numCache>
                <c:formatCode>General</c:formatCode>
                <c:ptCount val="10"/>
                <c:pt idx="0" formatCode="0.0">
                  <c:v>0.1</c:v>
                </c:pt>
                <c:pt idx="1">
                  <c:v>0.1</c:v>
                </c:pt>
                <c:pt idx="2">
                  <c:v>0.4</c:v>
                </c:pt>
                <c:pt idx="3">
                  <c:v>0.1</c:v>
                </c:pt>
                <c:pt idx="4">
                  <c:v>0.3</c:v>
                </c:pt>
                <c:pt idx="5">
                  <c:v>0.2</c:v>
                </c:pt>
                <c:pt idx="6" formatCode="0.0">
                  <c:v>0.3</c:v>
                </c:pt>
                <c:pt idx="7">
                  <c:v>0</c:v>
                </c:pt>
                <c:pt idx="8" formatCode="0.0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C7-44EC-AF31-1860809C41F9}"/>
            </c:ext>
          </c:extLst>
        </c:ser>
        <c:ser>
          <c:idx val="1"/>
          <c:order val="1"/>
          <c:tx>
            <c:strRef>
              <c:f>'Төрөлт жирэмслэлт'!$D$26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1"/>
              <c:layout>
                <c:manualLayout>
                  <c:x val="9.2592592592595779E-3"/>
                  <c:y val="2.5252525252524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C7-44EC-AF31-1860809C41F9}"/>
                </c:ext>
              </c:extLst>
            </c:dLbl>
            <c:dLbl>
              <c:idx val="6"/>
              <c:layout>
                <c:manualLayout>
                  <c:x val="4.6296296296297014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C7-44EC-AF31-1860809C41F9}"/>
                </c:ext>
              </c:extLst>
            </c:dLbl>
            <c:dLbl>
              <c:idx val="8"/>
              <c:layout>
                <c:manualLayout>
                  <c:x val="6.1728395061728392E-3"/>
                  <c:y val="2.52525252525252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C7-44EC-AF31-1860809C41F9}"/>
                </c:ext>
              </c:extLst>
            </c:dLbl>
            <c:dLbl>
              <c:idx val="9"/>
              <c:layout>
                <c:manualLayout>
                  <c:x val="1.54320987654323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C7-44EC-AF31-1860809C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жирэмслэлт'!$B$27:$B$36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жирэмслэлт'!$D$27:$D$36</c:f>
              <c:numCache>
                <c:formatCode>General</c:formatCode>
                <c:ptCount val="10"/>
                <c:pt idx="0" formatCode="0.0">
                  <c:v>0.2</c:v>
                </c:pt>
                <c:pt idx="1">
                  <c:v>0.3</c:v>
                </c:pt>
                <c:pt idx="2">
                  <c:v>0.5</c:v>
                </c:pt>
                <c:pt idx="3">
                  <c:v>0.4</c:v>
                </c:pt>
                <c:pt idx="4">
                  <c:v>0.1</c:v>
                </c:pt>
                <c:pt idx="5">
                  <c:v>0.5</c:v>
                </c:pt>
                <c:pt idx="6" formatCode="0.0">
                  <c:v>0.6</c:v>
                </c:pt>
                <c:pt idx="7">
                  <c:v>0</c:v>
                </c:pt>
                <c:pt idx="8" formatCode="0.0">
                  <c:v>1.8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7C7-44EC-AF31-1860809C41F9}"/>
            </c:ext>
          </c:extLst>
        </c:ser>
        <c:dLbls>
          <c:showVal val="1"/>
        </c:dLbls>
        <c:shape val="cylinder"/>
        <c:axId val="152199168"/>
        <c:axId val="152200704"/>
        <c:axId val="0"/>
      </c:bar3DChart>
      <c:catAx>
        <c:axId val="152199168"/>
        <c:scaling>
          <c:orientation val="minMax"/>
        </c:scaling>
        <c:axPos val="b"/>
        <c:numFmt formatCode="General" sourceLinked="0"/>
        <c:tickLblPos val="nextTo"/>
        <c:crossAx val="152200704"/>
        <c:crosses val="autoZero"/>
        <c:auto val="1"/>
        <c:lblAlgn val="ctr"/>
        <c:lblOffset val="100"/>
      </c:catAx>
      <c:valAx>
        <c:axId val="152200704"/>
        <c:scaling>
          <c:orientation val="minMax"/>
        </c:scaling>
        <c:delete val="1"/>
        <c:axPos val="l"/>
        <c:numFmt formatCode="0.0" sourceLinked="1"/>
        <c:tickLblPos val="none"/>
        <c:crossAx val="15219916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6369047619047623E-2"/>
          <c:y val="2.8645833333333332E-2"/>
          <c:w val="0.96726190476189999"/>
          <c:h val="0.77858616305773032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жирэмслэлт'!$C$54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жирэмслэлт'!$C$55:$C$64</c:f>
              <c:numCache>
                <c:formatCode>General</c:formatCode>
                <c:ptCount val="10"/>
                <c:pt idx="0" formatCode="0.0">
                  <c:v>6.2</c:v>
                </c:pt>
                <c:pt idx="1">
                  <c:v>4.8</c:v>
                </c:pt>
                <c:pt idx="2">
                  <c:v>4.5</c:v>
                </c:pt>
                <c:pt idx="3">
                  <c:v>7.2</c:v>
                </c:pt>
                <c:pt idx="4" formatCode="0.0">
                  <c:v>3.1</c:v>
                </c:pt>
                <c:pt idx="5">
                  <c:v>5.2</c:v>
                </c:pt>
                <c:pt idx="6" formatCode="0.0">
                  <c:v>3.1</c:v>
                </c:pt>
                <c:pt idx="7" formatCode="0.0">
                  <c:v>7.5</c:v>
                </c:pt>
                <c:pt idx="8" formatCode="0.0">
                  <c:v>15.9</c:v>
                </c:pt>
                <c:pt idx="9" formatCode="0.0">
                  <c:v>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88-4DDD-AEFE-EAE346663115}"/>
            </c:ext>
          </c:extLst>
        </c:ser>
        <c:ser>
          <c:idx val="1"/>
          <c:order val="1"/>
          <c:tx>
            <c:strRef>
              <c:f>'Төрөлт жирэмслэлт'!$D$54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7"/>
              <c:layout>
                <c:manualLayout>
                  <c:x val="8.9285714285714159E-3"/>
                  <c:y val="-7.8125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жирэмслэлт'!$B$55:$B$64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БНД</c:v>
                </c:pt>
                <c:pt idx="8">
                  <c:v>БХД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жирэмслэлт'!$D$55:$D$64</c:f>
              <c:numCache>
                <c:formatCode>General</c:formatCode>
                <c:ptCount val="10"/>
                <c:pt idx="0" formatCode="0.0">
                  <c:v>6.6</c:v>
                </c:pt>
                <c:pt idx="1">
                  <c:v>5.6</c:v>
                </c:pt>
                <c:pt idx="2" formatCode="0.0">
                  <c:v>4</c:v>
                </c:pt>
                <c:pt idx="3">
                  <c:v>6.6</c:v>
                </c:pt>
                <c:pt idx="4" formatCode="0.0">
                  <c:v>5.0999999999999996</c:v>
                </c:pt>
                <c:pt idx="5">
                  <c:v>3.5</c:v>
                </c:pt>
                <c:pt idx="6" formatCode="0.0">
                  <c:v>5.4</c:v>
                </c:pt>
                <c:pt idx="7" formatCode="0.0">
                  <c:v>3</c:v>
                </c:pt>
                <c:pt idx="8" formatCode="0.0">
                  <c:v>35.1</c:v>
                </c:pt>
                <c:pt idx="9" formatCode="0.0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88-4DDD-AEFE-EAE346663115}"/>
            </c:ext>
          </c:extLst>
        </c:ser>
        <c:dLbls>
          <c:showVal val="1"/>
        </c:dLbls>
        <c:shape val="cylinder"/>
        <c:axId val="152312448"/>
        <c:axId val="152327296"/>
        <c:axId val="0"/>
      </c:bar3DChart>
      <c:catAx>
        <c:axId val="152312448"/>
        <c:scaling>
          <c:orientation val="minMax"/>
        </c:scaling>
        <c:axPos val="b"/>
        <c:numFmt formatCode="General" sourceLinked="0"/>
        <c:tickLblPos val="nextTo"/>
        <c:crossAx val="152327296"/>
        <c:crosses val="autoZero"/>
        <c:auto val="1"/>
        <c:lblAlgn val="ctr"/>
        <c:lblOffset val="100"/>
      </c:catAx>
      <c:valAx>
        <c:axId val="152327296"/>
        <c:scaling>
          <c:orientation val="minMax"/>
        </c:scaling>
        <c:delete val="1"/>
        <c:axPos val="l"/>
        <c:numFmt formatCode="0.0" sourceLinked="1"/>
        <c:tickLblPos val="none"/>
        <c:crossAx val="152312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6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2.8645833333333332E-2"/>
          <c:w val="0.96666666666666667"/>
          <c:h val="0.77795152559056491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жирэмслэлт'!$C$70</c:f>
              <c:strCache>
                <c:ptCount val="1"/>
                <c:pt idx="0">
                  <c:v>2021.08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жирэмслэлт'!$C$71:$C$80</c:f>
              <c:numCache>
                <c:formatCode>0.0</c:formatCode>
                <c:ptCount val="10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  <c:pt idx="5">
                  <c:v>0.2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05-4CE3-96F1-DA88681F4D13}"/>
            </c:ext>
          </c:extLst>
        </c:ser>
        <c:ser>
          <c:idx val="1"/>
          <c:order val="1"/>
          <c:tx>
            <c:strRef>
              <c:f>'Төрөлт жирэмслэлт'!$D$70</c:f>
              <c:strCache>
                <c:ptCount val="1"/>
                <c:pt idx="0">
                  <c:v>2022.08</c:v>
                </c:pt>
              </c:strCache>
            </c:strRef>
          </c:tx>
          <c:dLbls>
            <c:dLbl>
              <c:idx val="2"/>
              <c:layout>
                <c:manualLayout>
                  <c:x val="1.0396361273554254E-2"/>
                  <c:y val="2.43309002433090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5-4CE3-96F1-DA88681F4D13}"/>
                </c:ext>
              </c:extLst>
            </c:dLbl>
            <c:dLbl>
              <c:idx val="4"/>
              <c:layout>
                <c:manualLayout>
                  <c:x val="1.0396361273554254E-2"/>
                  <c:y val="4.86618004866180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5-4CE3-96F1-DA88681F4D13}"/>
                </c:ext>
              </c:extLst>
            </c:dLbl>
            <c:dLbl>
              <c:idx val="5"/>
              <c:layout>
                <c:manualLayout>
                  <c:x val="1.0396361273554254E-2"/>
                  <c:y val="1.45985401459854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05-4CE3-96F1-DA88681F4D13}"/>
                </c:ext>
              </c:extLst>
            </c:dLbl>
            <c:dLbl>
              <c:idx val="7"/>
              <c:layout>
                <c:manualLayout>
                  <c:x val="1.0396361273554158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05-4CE3-96F1-DA88681F4D13}"/>
                </c:ext>
              </c:extLst>
            </c:dLbl>
            <c:dLbl>
              <c:idx val="8"/>
              <c:layout>
                <c:manualLayout>
                  <c:x val="1.0396361273554254E-2"/>
                  <c:y val="9.7323600973236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05-4CE3-96F1-DA88681F4D13}"/>
                </c:ext>
              </c:extLst>
            </c:dLbl>
            <c:dLbl>
              <c:idx val="9"/>
              <c:layout>
                <c:manualLayout>
                  <c:x val="1.0416666666666666E-2"/>
                  <c:y val="-1.30208333333336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05-4CE3-96F1-DA88681F4D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жирэмслэлт'!$B$71:$B$80</c:f>
              <c:strCache>
                <c:ptCount val="10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НД</c:v>
                </c:pt>
                <c:pt idx="7">
                  <c:v>БХД</c:v>
                </c:pt>
                <c:pt idx="8">
                  <c:v>БНД</c:v>
                </c:pt>
                <c:pt idx="9">
                  <c:v>УБ</c:v>
                </c:pt>
              </c:strCache>
            </c:strRef>
          </c:cat>
          <c:val>
            <c:numRef>
              <c:f>'Төрөлт жирэмслэлт'!$D$71:$D$80</c:f>
              <c:numCache>
                <c:formatCode>0.0</c:formatCode>
                <c:ptCount val="10"/>
                <c:pt idx="0">
                  <c:v>1.1000000000000001</c:v>
                </c:pt>
                <c:pt idx="1">
                  <c:v>0.1</c:v>
                </c:pt>
                <c:pt idx="2">
                  <c:v>0.6</c:v>
                </c:pt>
                <c:pt idx="3">
                  <c:v>0.5</c:v>
                </c:pt>
                <c:pt idx="4">
                  <c:v>0.7</c:v>
                </c:pt>
                <c:pt idx="5">
                  <c:v>0.8</c:v>
                </c:pt>
                <c:pt idx="6">
                  <c:v>0.7</c:v>
                </c:pt>
                <c:pt idx="7">
                  <c:v>0</c:v>
                </c:pt>
                <c:pt idx="8">
                  <c:v>0.3</c:v>
                </c:pt>
                <c:pt idx="9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05-4CE3-96F1-DA88681F4D13}"/>
            </c:ext>
          </c:extLst>
        </c:ser>
        <c:dLbls>
          <c:showVal val="1"/>
        </c:dLbls>
        <c:shape val="cylinder"/>
        <c:axId val="152898944"/>
        <c:axId val="152937600"/>
        <c:axId val="0"/>
      </c:bar3DChart>
      <c:catAx>
        <c:axId val="152898944"/>
        <c:scaling>
          <c:orientation val="minMax"/>
        </c:scaling>
        <c:axPos val="b"/>
        <c:numFmt formatCode="General" sourceLinked="0"/>
        <c:tickLblPos val="nextTo"/>
        <c:crossAx val="152937600"/>
        <c:crosses val="autoZero"/>
        <c:auto val="1"/>
        <c:lblAlgn val="ctr"/>
        <c:lblOffset val="100"/>
      </c:catAx>
      <c:valAx>
        <c:axId val="152937600"/>
        <c:scaling>
          <c:orientation val="minMax"/>
        </c:scaling>
        <c:delete val="1"/>
        <c:axPos val="l"/>
        <c:numFmt formatCode="0.0" sourceLinked="1"/>
        <c:tickLblPos val="none"/>
        <c:crossAx val="15289894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1.7730496453900711E-2"/>
          <c:y val="0.1672196789354819"/>
          <c:w val="0.96099290780141844"/>
          <c:h val="0.63761753036684365"/>
        </c:manualLayout>
      </c:layout>
      <c:bar3DChart>
        <c:barDir val="col"/>
        <c:grouping val="clustered"/>
        <c:ser>
          <c:idx val="0"/>
          <c:order val="0"/>
          <c:tx>
            <c:strRef>
              <c:f>'[Chart 2 in Microsoft Office PowerPoint]Төрөлт жирэмслэлт'!$G$9</c:f>
              <c:strCache>
                <c:ptCount val="1"/>
                <c:pt idx="0">
                  <c:v>шинээр хяналтанд авсан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жирэмслэлт'!$H$8:$I$8</c:f>
              <c:numCache>
                <c:formatCode>0.00</c:formatCode>
                <c:ptCount val="2"/>
                <c:pt idx="0">
                  <c:v>2021.07</c:v>
                </c:pt>
                <c:pt idx="1">
                  <c:v>2022.07</c:v>
                </c:pt>
              </c:numCache>
            </c:numRef>
          </c:cat>
          <c:val>
            <c:numRef>
              <c:f>'[Chart 2 in Microsoft Office PowerPoint]Төрөлт жирэмслэлт'!$H$9:$I$9</c:f>
              <c:numCache>
                <c:formatCode>General</c:formatCode>
                <c:ptCount val="2"/>
                <c:pt idx="0">
                  <c:v>283</c:v>
                </c:pt>
                <c:pt idx="1">
                  <c:v>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F5-4C76-8890-7CA54ADBC5BF}"/>
            </c:ext>
          </c:extLst>
        </c:ser>
        <c:ser>
          <c:idx val="1"/>
          <c:order val="1"/>
          <c:tx>
            <c:strRef>
              <c:f>'[Chart 2 in Microsoft Office PowerPoint]Төрөлт жирэмслэлт'!$G$10</c:f>
              <c:strCache>
                <c:ptCount val="1"/>
                <c:pt idx="0">
                  <c:v>эхний 3 сартайд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3041127886537106E-2"/>
                  <c:y val="-2.6101970462647412E-2"/>
                </c:manualLayout>
              </c:layout>
              <c:tx>
                <c:rich>
                  <a:bodyPr/>
                  <a:lstStyle/>
                  <a:p>
                    <a:r>
                      <a:rPr lang="mn-MN">
                        <a:latin typeface="Times New Roman" pitchFamily="18" charset="0"/>
                        <a:cs typeface="Times New Roman" pitchFamily="18" charset="0"/>
                      </a:rPr>
                      <a:t>257/90</a:t>
                    </a:r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.8%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BF5-4C76-8890-7CA54ADBC5BF}"/>
                </c:ext>
              </c:extLst>
            </c:dLbl>
            <c:dLbl>
              <c:idx val="1"/>
              <c:layout>
                <c:manualLayout>
                  <c:x val="3.1849791711815852E-2"/>
                  <c:y val="-1.8604614721667266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367/88%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BF5-4C76-8890-7CA54ADBC5B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2 in Microsoft Office PowerPoint]Төрөлт жирэмслэлт'!$H$8:$I$8</c:f>
              <c:numCache>
                <c:formatCode>0.00</c:formatCode>
                <c:ptCount val="2"/>
                <c:pt idx="0">
                  <c:v>2021.07</c:v>
                </c:pt>
                <c:pt idx="1">
                  <c:v>2022.07</c:v>
                </c:pt>
              </c:numCache>
            </c:numRef>
          </c:cat>
          <c:val>
            <c:numRef>
              <c:f>'[Chart 2 in Microsoft Office PowerPoint]Төрөлт жирэмслэлт'!$H$10:$I$10</c:f>
              <c:numCache>
                <c:formatCode>General</c:formatCode>
                <c:ptCount val="2"/>
                <c:pt idx="0">
                  <c:v>257</c:v>
                </c:pt>
                <c:pt idx="1">
                  <c:v>367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F5-4C76-8890-7CA54ADBC5BF}"/>
            </c:ext>
          </c:extLst>
        </c:ser>
        <c:dLbls>
          <c:showVal val="1"/>
        </c:dLbls>
        <c:shape val="cylinder"/>
        <c:axId val="97010432"/>
        <c:axId val="97011968"/>
        <c:axId val="0"/>
      </c:bar3DChart>
      <c:catAx>
        <c:axId val="97010432"/>
        <c:scaling>
          <c:orientation val="minMax"/>
        </c:scaling>
        <c:axPos val="b"/>
        <c:numFmt formatCode="0.00" sourceLinked="1"/>
        <c:majorTickMark val="none"/>
        <c:tickLblPos val="nextTo"/>
        <c:crossAx val="97011968"/>
        <c:crosses val="autoZero"/>
        <c:auto val="1"/>
        <c:lblAlgn val="ctr"/>
        <c:lblOffset val="100"/>
      </c:catAx>
      <c:valAx>
        <c:axId val="97011968"/>
        <c:scaling>
          <c:orientation val="minMax"/>
        </c:scaling>
        <c:delete val="1"/>
        <c:axPos val="l"/>
        <c:numFmt formatCode="General" sourceLinked="1"/>
        <c:tickLblPos val="none"/>
        <c:crossAx val="97010432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>
        <c:manualLayout>
          <c:layoutTarget val="inner"/>
          <c:xMode val="edge"/>
          <c:yMode val="edge"/>
          <c:x val="1.7295597484276729E-2"/>
          <c:y val="3.0555555555555582E-2"/>
          <c:w val="0.96540880503144655"/>
          <c:h val="0.78359951881014878"/>
        </c:manualLayout>
      </c:layout>
      <c:bar3DChart>
        <c:barDir val="col"/>
        <c:grouping val="clustered"/>
        <c:ser>
          <c:idx val="0"/>
          <c:order val="0"/>
          <c:tx>
            <c:strRef>
              <c:f>'Төрөлт жирэмслэлт'!$C$42</c:f>
              <c:strCache>
                <c:ptCount val="1"/>
                <c:pt idx="0">
                  <c:v>2021.08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жирэмслэлт'!$C$43:$C$51</c:f>
              <c:numCache>
                <c:formatCode>0.0</c:formatCode>
                <c:ptCount val="9"/>
                <c:pt idx="0">
                  <c:v>92.2</c:v>
                </c:pt>
                <c:pt idx="1">
                  <c:v>87.7</c:v>
                </c:pt>
                <c:pt idx="2">
                  <c:v>88.5</c:v>
                </c:pt>
                <c:pt idx="3">
                  <c:v>89.8</c:v>
                </c:pt>
                <c:pt idx="4">
                  <c:v>90</c:v>
                </c:pt>
                <c:pt idx="5">
                  <c:v>90.2</c:v>
                </c:pt>
                <c:pt idx="6">
                  <c:v>92.8</c:v>
                </c:pt>
                <c:pt idx="7">
                  <c:v>90.8</c:v>
                </c:pt>
                <c:pt idx="8">
                  <c:v>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36-41D1-951D-F00EAADF9D5A}"/>
            </c:ext>
          </c:extLst>
        </c:ser>
        <c:ser>
          <c:idx val="1"/>
          <c:order val="1"/>
          <c:tx>
            <c:strRef>
              <c:f>'Төрөлт жирэмслэлт'!$D$42</c:f>
              <c:strCache>
                <c:ptCount val="1"/>
                <c:pt idx="0">
                  <c:v>2022.08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1"/>
              <c:layout>
                <c:manualLayout>
                  <c:x val="1.9444444444444445E-2"/>
                  <c:y val="5.0314465408805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36-41D1-951D-F00EAADF9D5A}"/>
                </c:ext>
              </c:extLst>
            </c:dLbl>
            <c:dLbl>
              <c:idx val="2"/>
              <c:layout>
                <c:manualLayout>
                  <c:x val="4.1666666666666683E-3"/>
                  <c:y val="2.77777777777787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36-41D1-951D-F00EAADF9D5A}"/>
                </c:ext>
              </c:extLst>
            </c:dLbl>
            <c:dLbl>
              <c:idx val="3"/>
              <c:layout>
                <c:manualLayout>
                  <c:x val="4.1666666666666683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36-41D1-951D-F00EAADF9D5A}"/>
                </c:ext>
              </c:extLst>
            </c:dLbl>
            <c:dLbl>
              <c:idx val="4"/>
              <c:layout>
                <c:manualLayout>
                  <c:x val="1.2500000000000001E-2"/>
                  <c:y val="-2.77777777777787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36-41D1-951D-F00EAADF9D5A}"/>
                </c:ext>
              </c:extLst>
            </c:dLbl>
            <c:dLbl>
              <c:idx val="5"/>
              <c:layout>
                <c:manualLayout>
                  <c:x val="1.2500000000000001E-2"/>
                  <c:y val="-2.77777777777787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36-41D1-951D-F00EAADF9D5A}"/>
                </c:ext>
              </c:extLst>
            </c:dLbl>
            <c:dLbl>
              <c:idx val="6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36-41D1-951D-F00EAADF9D5A}"/>
                </c:ext>
              </c:extLst>
            </c:dLbl>
            <c:dLbl>
              <c:idx val="7"/>
              <c:layout>
                <c:manualLayout>
                  <c:x val="2.7777777777778742E-3"/>
                  <c:y val="-8.333333333333336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936-41D1-951D-F00EAADF9D5A}"/>
                </c:ext>
              </c:extLst>
            </c:dLbl>
            <c:dLbl>
              <c:idx val="8"/>
              <c:layout>
                <c:manualLayout>
                  <c:x val="1.111111111111112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936-41D1-951D-F00EAADF9D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'Төрөлт жирэмслэлт'!$B$43:$B$51</c:f>
              <c:strCache>
                <c:ptCount val="9"/>
                <c:pt idx="0">
                  <c:v>БГД</c:v>
                </c:pt>
                <c:pt idx="1">
                  <c:v>БЗД</c:v>
                </c:pt>
                <c:pt idx="2">
                  <c:v>СХД</c:v>
                </c:pt>
                <c:pt idx="3">
                  <c:v>СБД</c:v>
                </c:pt>
                <c:pt idx="4">
                  <c:v>ХУД</c:v>
                </c:pt>
                <c:pt idx="5">
                  <c:v>ЧД</c:v>
                </c:pt>
                <c:pt idx="6">
                  <c:v>БНД</c:v>
                </c:pt>
                <c:pt idx="7">
                  <c:v>НД</c:v>
                </c:pt>
                <c:pt idx="8">
                  <c:v>УБ</c:v>
                </c:pt>
              </c:strCache>
            </c:strRef>
          </c:cat>
          <c:val>
            <c:numRef>
              <c:f>'Төрөлт жирэмслэлт'!$D$43:$D$51</c:f>
              <c:numCache>
                <c:formatCode>0.0</c:formatCode>
                <c:ptCount val="9"/>
                <c:pt idx="0">
                  <c:v>95.6</c:v>
                </c:pt>
                <c:pt idx="1">
                  <c:v>89.5</c:v>
                </c:pt>
                <c:pt idx="2">
                  <c:v>88.2</c:v>
                </c:pt>
                <c:pt idx="3">
                  <c:v>90.4</c:v>
                </c:pt>
                <c:pt idx="4">
                  <c:v>92.3</c:v>
                </c:pt>
                <c:pt idx="5">
                  <c:v>90.9</c:v>
                </c:pt>
                <c:pt idx="6">
                  <c:v>87.8</c:v>
                </c:pt>
                <c:pt idx="7">
                  <c:v>91.8</c:v>
                </c:pt>
                <c:pt idx="8">
                  <c:v>91.1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936-41D1-951D-F00EAADF9D5A}"/>
            </c:ext>
          </c:extLst>
        </c:ser>
        <c:shape val="cylinder"/>
        <c:axId val="153181184"/>
        <c:axId val="153187072"/>
        <c:axId val="0"/>
      </c:bar3DChart>
      <c:catAx>
        <c:axId val="153181184"/>
        <c:scaling>
          <c:orientation val="minMax"/>
        </c:scaling>
        <c:axPos val="b"/>
        <c:numFmt formatCode="General" sourceLinked="0"/>
        <c:tickLblPos val="nextTo"/>
        <c:crossAx val="153187072"/>
        <c:crosses val="autoZero"/>
        <c:auto val="1"/>
        <c:lblAlgn val="ctr"/>
        <c:lblOffset val="100"/>
      </c:catAx>
      <c:valAx>
        <c:axId val="153187072"/>
        <c:scaling>
          <c:orientation val="minMax"/>
        </c:scaling>
        <c:delete val="1"/>
        <c:axPos val="l"/>
        <c:numFmt formatCode="0.0" sourceLinked="1"/>
        <c:tickLblPos val="none"/>
        <c:crossAx val="1531811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'[Chart in Microsoft Office PowerPoint]нас баралт'!$J$36</c:f>
              <c:strCache>
                <c:ptCount val="1"/>
                <c:pt idx="0">
                  <c:v>2022.07</c:v>
                </c:pt>
              </c:strCache>
            </c:strRef>
          </c:tx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  <a:r>
                      <a:rPr lang="mn-MN"/>
                      <a:t>.6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C7-4F67-A406-0E8589A176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'[Chart in Microsoft Office PowerPoint]нас баралт'!$I$37:$I$47</c:f>
              <c:strCache>
                <c:ptCount val="11"/>
                <c:pt idx="0">
                  <c:v>ЗСТӨ / I00-I99/</c:v>
                </c:pt>
                <c:pt idx="1">
                  <c:v>Хавдар /C00-D48/</c:v>
                </c:pt>
                <c:pt idx="2">
                  <c:v>Осол гэмтэл /S00-T98/</c:v>
                </c:pt>
                <c:pt idx="3">
                  <c:v>ХБТӨ /K00-K93/</c:v>
                </c:pt>
                <c:pt idx="4">
                  <c:v>ШБТЭ/N00-N99/</c:v>
                </c:pt>
                <c:pt idx="5">
                  <c:v>АТӨ/J00-J99/</c:v>
                </c:pt>
                <c:pt idx="6">
                  <c:v>ПҮЭ/P00-P99/</c:v>
                </c:pt>
                <c:pt idx="7">
                  <c:v>ЧШХШ-2</c:v>
                </c:pt>
                <c:pt idx="8">
                  <c:v>Ковид-19</c:v>
                </c:pt>
                <c:pt idx="9">
                  <c:v>Төрөлх гажиг</c:v>
                </c:pt>
                <c:pt idx="10">
                  <c:v>Бусад</c:v>
                </c:pt>
              </c:strCache>
            </c:strRef>
          </c:cat>
          <c:val>
            <c:numRef>
              <c:f>'[Chart in Microsoft Office PowerPoint]нас баралт'!$J$37:$J$47</c:f>
              <c:numCache>
                <c:formatCode>General</c:formatCode>
                <c:ptCount val="11"/>
                <c:pt idx="0">
                  <c:v>31.8</c:v>
                </c:pt>
                <c:pt idx="1">
                  <c:v>23</c:v>
                </c:pt>
                <c:pt idx="2">
                  <c:v>15</c:v>
                </c:pt>
                <c:pt idx="3">
                  <c:v>7.9</c:v>
                </c:pt>
                <c:pt idx="4">
                  <c:v>4.4000000000000004</c:v>
                </c:pt>
                <c:pt idx="5">
                  <c:v>7.9</c:v>
                </c:pt>
                <c:pt idx="6">
                  <c:v>2.6</c:v>
                </c:pt>
                <c:pt idx="7">
                  <c:v>1.8</c:v>
                </c:pt>
                <c:pt idx="8">
                  <c:v>0.9</c:v>
                </c:pt>
                <c:pt idx="9">
                  <c:v>3.5</c:v>
                </c:pt>
                <c:pt idx="1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7-4F67-A406-0E8589A17614}"/>
            </c:ext>
          </c:extLst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3007956775673311"/>
          <c:y val="6.2591134441528182E-2"/>
          <c:w val="0.26091142323425803"/>
          <c:h val="0.92243677873599095"/>
        </c:manualLayout>
      </c:layout>
    </c:legend>
    <c:plotVisOnly val="1"/>
    <c:dispBlanksAs val="zero"/>
  </c:chart>
  <c:txPr>
    <a:bodyPr/>
    <a:lstStyle/>
    <a:p>
      <a:pPr>
        <a:defRPr sz="16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F6D8D-066A-47F1-A605-BE4B55E4D86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F9C7BD-0C94-443A-B2FE-0E4CAA5F3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545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2D534-5181-4629-B475-415B7D6DFE15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94BD35-CEB8-41EC-8460-FBA6D2B2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4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9801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4BD35-CEB8-41EC-8460-FBA6D2B231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4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7B65-F6FE-4F77-B1FD-6A7BCA0BCC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0CC-3731-4196-BF38-DA0009CF4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tistic\Desktop\munkhcimeg\2019 он\Mark E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Багануур дүүргийн эрүүл мэндийн төвийн үндсэн үзүүлэлт</a:t>
            </a:r>
          </a:p>
          <a:p>
            <a:pPr algn="ctr"/>
            <a:r>
              <a:rPr lang="mn-MN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сарын байдлаар/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Амьгүй 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 1000 нийт төрөлтөнд/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7472668"/>
              </p:ext>
            </p:extLst>
          </p:nvPr>
        </p:nvGraphicFramePr>
        <p:xfrm>
          <a:off x="304801" y="14478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Хяналтгүй төрөлт  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3079377"/>
              </p:ext>
            </p:extLst>
          </p:nvPr>
        </p:nvGraphicFramePr>
        <p:xfrm>
          <a:off x="304800" y="1600201"/>
          <a:ext cx="8534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хяналт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200-00000A000000}"/>
              </a:ext>
            </a:extLst>
          </p:cNvPr>
          <p:cNvGraphicFramePr/>
          <p:nvPr/>
        </p:nvGraphicFramePr>
        <p:xfrm>
          <a:off x="381000" y="1371600"/>
          <a:ext cx="8305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Жирэмсний эрт хяналтын хувь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3689361"/>
              </p:ext>
            </p:extLst>
          </p:nvPr>
        </p:nvGraphicFramePr>
        <p:xfrm>
          <a:off x="0" y="17526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762000"/>
          </a:xfrm>
        </p:spPr>
        <p:txBody>
          <a:bodyPr>
            <a:normAutofit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баралт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450084"/>
              </p:ext>
            </p:extLst>
          </p:nvPr>
        </p:nvGraphicFramePr>
        <p:xfrm>
          <a:off x="152400" y="1066799"/>
          <a:ext cx="8839201" cy="5606453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Үзүүлэлт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2021.08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2022.08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Нийт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Эмнэлгийн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нас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Гэрийн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869">
                <a:tc row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Хоног болоогүй нас баралт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Бодит</a:t>
                      </a:r>
                      <a:r>
                        <a:rPr lang="mn-MN" sz="16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тоо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8869">
                <a:tc vMerge="1"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Хувь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.7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-4.6</a:t>
                      </a:r>
                      <a:endParaRPr lang="en-US" sz="1800" b="1" i="0" u="none" strike="noStrike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Перинаталь эндэгдэл /1000 нийт төрлөгт/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6/15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1/3.4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-6/16.2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0-1 насны хүүхдийн нас баралт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7/17</a:t>
                      </a: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.6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2/5.9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-5/11.7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0485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1-5 насны хүүхдийн нас баралт/ 1000 амьд төрлөгт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mn-MN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1/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2.5</a:t>
                      </a:r>
                      <a:endParaRPr lang="en-US" sz="1800" b="1" i="0" u="none" strike="noStrike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3/8.9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2/6.4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Хорт хавдрын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8869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mn-MN" sz="16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Гадны шалтгаант нас баралт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 баралтын шалтгаан </a:t>
            </a:r>
            <a:b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/хувиар/</a:t>
            </a:r>
            <a:endParaRPr lang="en-US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300-000009000000}"/>
              </a:ext>
            </a:extLst>
          </p:cNvPr>
          <p:cNvGraphicFramePr/>
          <p:nvPr/>
        </p:nvGraphicFramePr>
        <p:xfrm>
          <a:off x="228601" y="1676401"/>
          <a:ext cx="8458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Нялхсын эндэгдэл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1688647"/>
              </p:ext>
            </p:extLst>
          </p:nvPr>
        </p:nvGraphicFramePr>
        <p:xfrm>
          <a:off x="0" y="16764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хүртэлх насны хүүхдийн эндэгдэл</a:t>
            </a:r>
            <a:r>
              <a:rPr lang="mn-M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 амьд төрөлтөнд, дүүргүүдийн байршлаар/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700-000008000000}"/>
              </a:ext>
            </a:extLst>
          </p:cNvPr>
          <p:cNvGraphicFramePr/>
          <p:nvPr/>
        </p:nvGraphicFramePr>
        <p:xfrm>
          <a:off x="228600" y="15240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Халдварт өвчин 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10000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1522344"/>
              </p:ext>
            </p:extLst>
          </p:nvPr>
        </p:nvGraphicFramePr>
        <p:xfrm>
          <a:off x="3048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БЗДХ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/10000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хүн амд/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800-000003000000}"/>
              </a:ext>
            </a:extLst>
          </p:cNvPr>
          <p:cNvGraphicFramePr/>
          <p:nvPr/>
        </p:nvGraphicFramePr>
        <p:xfrm>
          <a:off x="304800" y="14478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үзлэг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9061994"/>
              </p:ext>
            </p:extLst>
          </p:nvPr>
        </p:nvGraphicFramePr>
        <p:xfrm>
          <a:off x="228601" y="1066804"/>
          <a:ext cx="8686798" cy="5600886"/>
        </p:xfrm>
        <a:graphic>
          <a:graphicData uri="http://schemas.openxmlformats.org/drawingml/2006/table">
            <a:tbl>
              <a:tblPr/>
              <a:tblGrid>
                <a:gridCol w="40490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5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5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2021.0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.0</a:t>
                      </a:r>
                      <a:r>
                        <a:rPr lang="mn-MN" sz="20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Дүүргийн дундаж хүн ам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28908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29125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217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Нийт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99170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167024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67854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Амбулаторийн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55295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86611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31316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23977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58385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34408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Урьдчилан сэргийлэх үзлэгийн</a:t>
                      </a:r>
                      <a:r>
                        <a:rPr lang="mn-MN" sz="2000" b="1" i="0" u="none" strike="noStrike" baseline="0" dirty="0">
                          <a:solidFill>
                            <a:schemeClr val="tx1"/>
                          </a:solidFill>
                          <a:latin typeface="Times New Roman"/>
                        </a:rPr>
                        <a:t> хувь</a:t>
                      </a:r>
                      <a:endParaRPr lang="mn-MN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.18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34.96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10.8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10778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7277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-3501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Гэрийн идэвхитэй хяналт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8630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13813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5183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0833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дуудлага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490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938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448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Цочмог халдварт өвчин,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Бодит тоогоор/</a:t>
            </a:r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167983"/>
              </p:ext>
            </p:extLst>
          </p:nvPr>
        </p:nvGraphicFramePr>
        <p:xfrm>
          <a:off x="228601" y="838200"/>
          <a:ext cx="8686799" cy="5943592"/>
        </p:xfrm>
        <a:graphic>
          <a:graphicData uri="http://schemas.openxmlformats.org/drawingml/2006/table">
            <a:tbl>
              <a:tblPr/>
              <a:tblGrid>
                <a:gridCol w="3326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96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9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81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313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2021.08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.08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Цочмог халдварт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2406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1768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-638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Цусан суулга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 шар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Салхин цэцэг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Ковид-19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2391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725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-666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 хөл амны өвчин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Сальмонеллез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Хачигт рикеттиоз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Рож / ёлом/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Скарлатин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Хоолны</a:t>
                      </a:r>
                      <a:r>
                        <a:rPr lang="mn-MN" sz="20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хордлого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08497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Краснух</a:t>
                      </a:r>
                      <a:endParaRPr lang="mn-MN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20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Бүртгэгдсэн халдварт өвчин    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/10000 хүн амд, дүүргийн байршлаар/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4676978"/>
              </p:ext>
            </p:extLst>
          </p:nvPr>
        </p:nvGraphicFramePr>
        <p:xfrm>
          <a:off x="228600" y="1417638"/>
          <a:ext cx="8610599" cy="51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400" y="228601"/>
            <a:ext cx="8839200" cy="1219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Умайн хүзүүний өмөнгийн эрт илрүүлгийн үзлэгт хамрагдсан хүний тоо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7000000}"/>
              </a:ext>
            </a:extLst>
          </p:cNvPr>
          <p:cNvGraphicFramePr/>
          <p:nvPr/>
        </p:nvGraphicFramePr>
        <p:xfrm>
          <a:off x="381000" y="1447801"/>
          <a:ext cx="83819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28601"/>
            <a:ext cx="9144000" cy="129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Хөхний өмөнгийн эрт илрүүлгийн үзлэгт хамрагдсан хүний тоо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8000000}"/>
              </a:ext>
            </a:extLst>
          </p:cNvPr>
          <p:cNvGraphicFramePr/>
          <p:nvPr/>
        </p:nvGraphicFramePr>
        <p:xfrm>
          <a:off x="381001" y="1676400"/>
          <a:ext cx="8305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686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Артерийн гипертензи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9000000}"/>
              </a:ext>
            </a:extLst>
          </p:cNvPr>
          <p:cNvGraphicFramePr/>
          <p:nvPr/>
        </p:nvGraphicFramePr>
        <p:xfrm>
          <a:off x="304800" y="1524000"/>
          <a:ext cx="8458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Чихрийн шижин өвчний эрт илрүүлгийн үзлэгт хамрагдсан хүний тоо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A000000}"/>
              </a:ext>
            </a:extLst>
          </p:cNvPr>
          <p:cNvGraphicFramePr/>
          <p:nvPr/>
        </p:nvGraphicFramePr>
        <p:xfrm>
          <a:off x="381001" y="1371601"/>
          <a:ext cx="8458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382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Элэгний өмөнгийн эрт илрүүлгийн үзлэгт хамрагдсан хүний тоо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400-00000B000000}"/>
              </a:ext>
            </a:extLst>
          </p:cNvPr>
          <p:cNvGraphicFramePr/>
          <p:nvPr/>
        </p:nvGraphicFramePr>
        <p:xfrm>
          <a:off x="304801" y="1600199"/>
          <a:ext cx="8534400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mn-MN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ХБӨ эрт илрүүлгийн үзлэгийг бусад дүүрэгтэй харьцуулсан байдал 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/20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22.08</a:t>
            </a:r>
            <a:r>
              <a:rPr lang="mn-MN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</a:t>
            </a:r>
            <a:r>
              <a:rPr lang="mn-MN" sz="31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1357405"/>
              </p:ext>
            </p:extLst>
          </p:nvPr>
        </p:nvGraphicFramePr>
        <p:xfrm>
          <a:off x="0" y="1524000"/>
          <a:ext cx="9143999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Эрт илрүүлгийн үзлэгийг өмнөх оны мөн үетэй харьцуулсан байдал, хувиар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400-00000C000000}"/>
              </a:ext>
            </a:extLst>
          </p:cNvPr>
          <p:cNvGraphicFramePr/>
          <p:nvPr/>
        </p:nvGraphicFramePr>
        <p:xfrm>
          <a:off x="457200" y="1828801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"/>
            <a:ext cx="9143999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Үзлэгийн задаргаа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371600"/>
          <a:ext cx="8610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4719351"/>
              </p:ext>
            </p:extLst>
          </p:nvPr>
        </p:nvGraphicFramePr>
        <p:xfrm>
          <a:off x="228600" y="1600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Нийт үзлэгт урьдчилан сэргийлэх үзлэгийн хувь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 эхний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сарын байдлаар, дүүргээр/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28091178"/>
              </p:ext>
            </p:extLst>
          </p:nvPr>
        </p:nvGraphicFramePr>
        <p:xfrm>
          <a:off x="0" y="20574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ӨЭМТ-ийн үзлэгт гэрийн идэвхтэй хяналтын үзлэгийн эзлэх хувь</a:t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оны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эхний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 байдлаар дүүргээр/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8575493" cy="333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Амбулаторийн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өвчлөл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2563058"/>
              </p:ext>
            </p:extLst>
          </p:nvPr>
        </p:nvGraphicFramePr>
        <p:xfrm>
          <a:off x="304799" y="1142996"/>
          <a:ext cx="8534402" cy="5486403"/>
        </p:xfrm>
        <a:graphic>
          <a:graphicData uri="http://schemas.openxmlformats.org/drawingml/2006/table">
            <a:tbl>
              <a:tblPr/>
              <a:tblGrid>
                <a:gridCol w="4636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1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1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Өсөлт </a:t>
                      </a:r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Бүртгэгдсэн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халдварт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бус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4806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2809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-1997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Шинэ 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2573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-676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Хуучин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2233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-1321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Осол гэмтэл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-168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4190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Хорт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х</a:t>
                      </a:r>
                      <a:r>
                        <a:rPr lang="mn-MN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авдрын</a:t>
                      </a:r>
                      <a:r>
                        <a:rPr lang="mn-MN" sz="2400" b="1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 өвчлөл</a:t>
                      </a:r>
                      <a:endParaRPr lang="mn-MN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Стационарын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mn-M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үзүүлэлт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6061200"/>
              </p:ext>
            </p:extLst>
          </p:nvPr>
        </p:nvGraphicFramePr>
        <p:xfrm>
          <a:off x="304800" y="1066802"/>
          <a:ext cx="8534400" cy="5486397"/>
        </p:xfrm>
        <a:graphic>
          <a:graphicData uri="http://schemas.openxmlformats.org/drawingml/2006/table">
            <a:tbl>
              <a:tblPr/>
              <a:tblGrid>
                <a:gridCol w="425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7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Үзүүлэлт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тоо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mn-MN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36056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35890</a:t>
                      </a:r>
                      <a:endParaRPr lang="mn-MN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FontTx/>
                        <a:buNone/>
                      </a:pP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-166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Дундаж ор хоног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6.85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-0.11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эргэлт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23.77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20.71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-3.06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165.4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141.9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-23.54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Орны фонд ашиглалтын хувь 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75.18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64.48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-10.70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Төрөлт </a:t>
            </a:r>
            <a:b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бодит тоогоор/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257862"/>
              </p:ext>
            </p:extLst>
          </p:nvPr>
        </p:nvGraphicFramePr>
        <p:xfrm>
          <a:off x="381002" y="1371601"/>
          <a:ext cx="8458198" cy="5105401"/>
        </p:xfrm>
        <a:graphic>
          <a:graphicData uri="http://schemas.openxmlformats.org/drawingml/2006/table">
            <a:tbl>
              <a:tblPr/>
              <a:tblGrid>
                <a:gridCol w="3817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6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4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6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Төрөлтийн үзүүлэлт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2021.08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202</a:t>
                      </a:r>
                      <a:r>
                        <a:rPr lang="mn-MN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.08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Өсөлт бууралт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Төрсөн эхийн тоо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400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-27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4.5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97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26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1.5</a:t>
                      </a:r>
                      <a:r>
                        <a:rPr lang="mn-MN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baseline="30000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Гэрийн төрөлт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               үүнээс гадны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Төрөлхийн гажиг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Амьгүй төрсөн нярай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-2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1308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Кесаров хагалгаа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110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/27.5%/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106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/28.4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-4</a:t>
                      </a:r>
                      <a:r>
                        <a:rPr lang="en-US" sz="2400" b="1" i="0" u="none" strike="noStrike" baseline="3000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/+0.9%/</a:t>
                      </a:r>
                      <a:endParaRPr lang="en-US" sz="2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Гэрийн төрөлт</a:t>
            </a:r>
            <a: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/дүүргүүдийн байршлаар, хувиар/</a:t>
            </a:r>
            <a:endParaRPr lang="en-US" sz="18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1488885"/>
              </p:ext>
            </p:extLst>
          </p:nvPr>
        </p:nvGraphicFramePr>
        <p:xfrm>
          <a:off x="457201" y="15240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 advTm="3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42574</TotalTime>
  <Words>666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Амбулаторийн үзлэг</vt:lpstr>
      <vt:lpstr>Үзлэгийн задаргаа</vt:lpstr>
      <vt:lpstr>Нийт үзлэгт урьдчилан сэргийлэх үзлэгийн хувь  /2022 оны эхний 8 сарын байдлаар, дүүргээр/</vt:lpstr>
      <vt:lpstr>ӨЭМТ-ийн үзлэгт гэрийн идэвхтэй хяналтын үзлэгийн эзлэх хувь /2022 оны эхний 8 сарын байдлаар дүүргээр/</vt:lpstr>
      <vt:lpstr>Амбулаторийн өвчлөл</vt:lpstr>
      <vt:lpstr>Стационарын орны үзүүлэлт</vt:lpstr>
      <vt:lpstr>Төрөлт  / бодит тоогоор/</vt:lpstr>
      <vt:lpstr>Гэрийн төрөлт /дүүргүүдийн байршлаар, хувиар/</vt:lpstr>
      <vt:lpstr>Амьгүй төрөлт  /дүүргүүдийн байршлаар 1000 нийт төрөлтөнд/</vt:lpstr>
      <vt:lpstr>Хяналтгүй төрөлт   /дүүргүүдийн байршлаар, хувиар/</vt:lpstr>
      <vt:lpstr>Жирэмсний хяналт  / Бодит тоогоор /</vt:lpstr>
      <vt:lpstr>Жирэмсний эрт хяналтын хувь /дүүргүүдийн байршлаар/</vt:lpstr>
      <vt:lpstr>Нас баралт</vt:lpstr>
      <vt:lpstr>Нас баралтын шалтгаан  /хувиар/</vt:lpstr>
      <vt:lpstr>Нялхсын эндэгдэл                                   /1000 амьд төрөлтөнд, дүүргүүдийн байршлаар/</vt:lpstr>
      <vt:lpstr>5 хүртэлх насны хүүхдийн эндэгдэл /1000 амьд төрөлтөнд, дүүргүүдийн байршлаар/</vt:lpstr>
      <vt:lpstr>Халдварт өвчин   / 10000 хүн амд /</vt:lpstr>
      <vt:lpstr>БЗДХ /10000 хүн амд/                   </vt:lpstr>
      <vt:lpstr>Цочмог халдварт өвчин, /Бодит тоогоор/</vt:lpstr>
      <vt:lpstr>Бүртгэгдсэн халдварт өвчин     /10000 хүн амд, дүүргийн байршлаар/</vt:lpstr>
      <vt:lpstr>Slide 22</vt:lpstr>
      <vt:lpstr>Slide 23</vt:lpstr>
      <vt:lpstr>Slide 24</vt:lpstr>
      <vt:lpstr>Slide 25</vt:lpstr>
      <vt:lpstr>Slide 26</vt:lpstr>
      <vt:lpstr>ХБӨ эрт илрүүлгийн үзлэгийг бусад дүүрэгтэй харьцуулсан байдал /2022.08сар/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Багануур дүүргийн эрүүл мэндийн үзүүлэлт</dc:title>
  <dc:creator>Owner</dc:creator>
  <cp:lastModifiedBy>Munkhchimeg</cp:lastModifiedBy>
  <cp:revision>4126</cp:revision>
  <dcterms:created xsi:type="dcterms:W3CDTF">2015-04-01T22:30:09Z</dcterms:created>
  <dcterms:modified xsi:type="dcterms:W3CDTF">2022-09-26T02:38:39Z</dcterms:modified>
</cp:coreProperties>
</file>