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handoutMasterIdLst>
    <p:handoutMasterId r:id="rId32"/>
  </p:handoutMasterIdLst>
  <p:sldIdLst>
    <p:sldId id="355" r:id="rId2"/>
    <p:sldId id="356" r:id="rId3"/>
    <p:sldId id="396" r:id="rId4"/>
    <p:sldId id="386" r:id="rId5"/>
    <p:sldId id="428" r:id="rId6"/>
    <p:sldId id="362" r:id="rId7"/>
    <p:sldId id="277" r:id="rId8"/>
    <p:sldId id="289" r:id="rId9"/>
    <p:sldId id="368" r:id="rId10"/>
    <p:sldId id="369" r:id="rId11"/>
    <p:sldId id="391" r:id="rId12"/>
    <p:sldId id="332" r:id="rId13"/>
    <p:sldId id="370" r:id="rId14"/>
    <p:sldId id="319" r:id="rId15"/>
    <p:sldId id="429" r:id="rId16"/>
    <p:sldId id="372" r:id="rId17"/>
    <p:sldId id="430" r:id="rId18"/>
    <p:sldId id="278" r:id="rId19"/>
    <p:sldId id="376" r:id="rId20"/>
    <p:sldId id="344" r:id="rId21"/>
    <p:sldId id="400" r:id="rId22"/>
    <p:sldId id="409" r:id="rId23"/>
    <p:sldId id="410" r:id="rId24"/>
    <p:sldId id="411" r:id="rId25"/>
    <p:sldId id="412" r:id="rId26"/>
    <p:sldId id="426" r:id="rId27"/>
    <p:sldId id="414" r:id="rId28"/>
    <p:sldId id="407" r:id="rId29"/>
    <p:sldId id="41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83" autoAdjust="0"/>
    <p:restoredTop sz="93525" autoAdjust="0"/>
  </p:normalViewPr>
  <p:slideViewPr>
    <p:cSldViewPr>
      <p:cViewPr>
        <p:scale>
          <a:sx n="50" d="100"/>
          <a:sy n="50" d="100"/>
        </p:scale>
        <p:origin x="-6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mandakh\Desktop\munkhcimeg\2017%20&#1086;&#1085;\1-&#1088;%20&#1091;&#1083;&#1080;&#1088;&#1072;&#1083;\&#1089;&#1072;&#1088;&#1099;&#1085;%20&#1090;&#1086;&#1086;&#1085;%20&#1199;&#1079;&#1199;&#1199;&#1083;&#1101;&#1083;&#109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3%20in%20Microsoft%20Office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7083333333333326"/>
          <c:y val="0.11805555555555865"/>
          <c:w val="0.5083333333333333"/>
          <c:h val="0.84722222222222221"/>
        </c:manualLayout>
      </c:layout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7777777777778911E-2"/>
          <c:w val="0.96666666666666667"/>
          <c:h val="0.76275431480155964"/>
        </c:manualLayout>
      </c:layout>
      <c:bar3DChart>
        <c:barDir val="col"/>
        <c:grouping val="clustered"/>
        <c:ser>
          <c:idx val="0"/>
          <c:order val="0"/>
          <c:tx>
            <c:strRef>
              <c:f>'нялхасын эндэгдэл'!$B$2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эндэгдэл'!$B$3:$B$12</c:f>
              <c:numCache>
                <c:formatCode>0.0</c:formatCode>
                <c:ptCount val="10"/>
                <c:pt idx="0">
                  <c:v>9.9</c:v>
                </c:pt>
                <c:pt idx="1">
                  <c:v>6.8</c:v>
                </c:pt>
                <c:pt idx="2">
                  <c:v>12.1</c:v>
                </c:pt>
                <c:pt idx="3">
                  <c:v>8.3000000000000007</c:v>
                </c:pt>
                <c:pt idx="4">
                  <c:v>5.9</c:v>
                </c:pt>
                <c:pt idx="5">
                  <c:v>10.199999999999999</c:v>
                </c:pt>
                <c:pt idx="6">
                  <c:v>21.6</c:v>
                </c:pt>
                <c:pt idx="7">
                  <c:v>14</c:v>
                </c:pt>
                <c:pt idx="8">
                  <c:v>0</c:v>
                </c:pt>
                <c:pt idx="9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4D-4215-82D2-C01188A0D4C0}"/>
            </c:ext>
          </c:extLst>
        </c:ser>
        <c:ser>
          <c:idx val="1"/>
          <c:order val="1"/>
          <c:tx>
            <c:strRef>
              <c:f>'нялхасын эндэгдэл'!$C$2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rgbClr val="990000"/>
            </a:solidFill>
          </c:spPr>
          <c:dLbls>
            <c:dLbl>
              <c:idx val="2"/>
              <c:layout>
                <c:manualLayout>
                  <c:x val="1.363636363636364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D-4215-82D2-C01188A0D4C0}"/>
                </c:ext>
              </c:extLst>
            </c:dLbl>
            <c:dLbl>
              <c:idx val="7"/>
              <c:layout>
                <c:manualLayout>
                  <c:x val="1.0606060606060601E-2"/>
                  <c:y val="-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D-4215-82D2-C01188A0D4C0}"/>
                </c:ext>
              </c:extLst>
            </c:dLbl>
            <c:dLbl>
              <c:idx val="9"/>
              <c:layout>
                <c:manualLayout>
                  <c:x val="7.5757575757573834E-3"/>
                  <c:y val="5.05050505050504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D-4215-82D2-C01188A0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эндэгдэл'!$C$3:$C$12</c:f>
              <c:numCache>
                <c:formatCode>0.0</c:formatCode>
                <c:ptCount val="10"/>
                <c:pt idx="0">
                  <c:v>6.7</c:v>
                </c:pt>
                <c:pt idx="1">
                  <c:v>9.3000000000000007</c:v>
                </c:pt>
                <c:pt idx="2">
                  <c:v>14.6</c:v>
                </c:pt>
                <c:pt idx="3">
                  <c:v>8.5</c:v>
                </c:pt>
                <c:pt idx="4">
                  <c:v>9</c:v>
                </c:pt>
                <c:pt idx="5">
                  <c:v>9.3000000000000007</c:v>
                </c:pt>
                <c:pt idx="6">
                  <c:v>8.4</c:v>
                </c:pt>
                <c:pt idx="7">
                  <c:v>6.9</c:v>
                </c:pt>
                <c:pt idx="8">
                  <c:v>19.600000000000001</c:v>
                </c:pt>
                <c:pt idx="9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4D-4215-82D2-C01188A0D4C0}"/>
            </c:ext>
          </c:extLst>
        </c:ser>
        <c:dLbls>
          <c:showVal val="1"/>
        </c:dLbls>
        <c:gapWidth val="75"/>
        <c:shape val="cylinder"/>
        <c:axId val="149066112"/>
        <c:axId val="149067648"/>
        <c:axId val="0"/>
      </c:bar3DChart>
      <c:catAx>
        <c:axId val="149066112"/>
        <c:scaling>
          <c:orientation val="minMax"/>
        </c:scaling>
        <c:axPos val="b"/>
        <c:numFmt formatCode="General" sourceLinked="0"/>
        <c:majorTickMark val="none"/>
        <c:tickLblPos val="nextTo"/>
        <c:crossAx val="149067648"/>
        <c:crosses val="autoZero"/>
        <c:auto val="1"/>
        <c:lblAlgn val="ctr"/>
        <c:lblOffset val="100"/>
      </c:catAx>
      <c:valAx>
        <c:axId val="149067648"/>
        <c:scaling>
          <c:orientation val="minMax"/>
        </c:scaling>
        <c:axPos val="l"/>
        <c:numFmt formatCode="0.0" sourceLinked="1"/>
        <c:majorTickMark val="none"/>
        <c:tickLblPos val="none"/>
        <c:crossAx val="1490661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3 in Microsoft Office PowerPoint]5 хүртэлх насны хүүхдийн эндэгд'!$B$1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3 in Microsoft Office PowerPoint]5 хүртэлх насны хүүхдийн эндэгд'!$B$2:$B$11</c:f>
              <c:numCache>
                <c:formatCode>0.0</c:formatCode>
                <c:ptCount val="10"/>
                <c:pt idx="0">
                  <c:v>10.200000000000001</c:v>
                </c:pt>
                <c:pt idx="1">
                  <c:v>9.3000000000000007</c:v>
                </c:pt>
                <c:pt idx="2">
                  <c:v>13.6</c:v>
                </c:pt>
                <c:pt idx="3">
                  <c:v>8.9</c:v>
                </c:pt>
                <c:pt idx="4">
                  <c:v>6.6</c:v>
                </c:pt>
                <c:pt idx="5">
                  <c:v>11.3</c:v>
                </c:pt>
                <c:pt idx="6">
                  <c:v>14</c:v>
                </c:pt>
                <c:pt idx="7">
                  <c:v>21.6</c:v>
                </c:pt>
                <c:pt idx="8">
                  <c:v>0</c:v>
                </c:pt>
                <c:pt idx="9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6-4DE0-9E2A-9CCF0CFC928E}"/>
            </c:ext>
          </c:extLst>
        </c:ser>
        <c:ser>
          <c:idx val="1"/>
          <c:order val="1"/>
          <c:tx>
            <c:strRef>
              <c:f>'[Chart 3 in Microsoft Office PowerPoint]5 хүртэлх насны хүүхдийн эндэгд'!$C$1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3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3 in Microsoft Office PowerPoint]5 хүртэлх насны хүүхдийн эндэгд'!$C$2:$C$11</c:f>
              <c:numCache>
                <c:formatCode>0.0</c:formatCode>
                <c:ptCount val="10"/>
                <c:pt idx="0">
                  <c:v>9.4</c:v>
                </c:pt>
                <c:pt idx="1">
                  <c:v>11.3</c:v>
                </c:pt>
                <c:pt idx="2">
                  <c:v>15.5</c:v>
                </c:pt>
                <c:pt idx="3">
                  <c:v>12.4</c:v>
                </c:pt>
                <c:pt idx="4">
                  <c:v>10.9</c:v>
                </c:pt>
                <c:pt idx="5">
                  <c:v>10</c:v>
                </c:pt>
                <c:pt idx="6">
                  <c:v>17.2</c:v>
                </c:pt>
                <c:pt idx="7">
                  <c:v>10.5</c:v>
                </c:pt>
                <c:pt idx="8">
                  <c:v>19.600000000000001</c:v>
                </c:pt>
                <c:pt idx="9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56-4DE0-9E2A-9CCF0CFC928E}"/>
            </c:ext>
          </c:extLst>
        </c:ser>
        <c:dLbls>
          <c:showVal val="1"/>
        </c:dLbls>
        <c:gapWidth val="75"/>
        <c:shape val="cylinder"/>
        <c:axId val="88106112"/>
        <c:axId val="88316544"/>
        <c:axId val="0"/>
      </c:bar3DChart>
      <c:catAx>
        <c:axId val="88106112"/>
        <c:scaling>
          <c:orientation val="minMax"/>
        </c:scaling>
        <c:axPos val="b"/>
        <c:numFmt formatCode="General" sourceLinked="0"/>
        <c:majorTickMark val="none"/>
        <c:tickLblPos val="nextTo"/>
        <c:crossAx val="88316544"/>
        <c:crosses val="autoZero"/>
        <c:auto val="1"/>
        <c:lblAlgn val="ctr"/>
        <c:lblOffset val="100"/>
      </c:catAx>
      <c:valAx>
        <c:axId val="88316544"/>
        <c:scaling>
          <c:orientation val="minMax"/>
        </c:scaling>
        <c:axPos val="l"/>
        <c:numFmt formatCode="0.0" sourceLinked="1"/>
        <c:majorTickMark val="none"/>
        <c:tickLblPos val="none"/>
        <c:crossAx val="881061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224188790560593E-2"/>
          <c:y val="2.8645833333333332E-2"/>
          <c:w val="0.96755162241888415"/>
          <c:h val="0.73188545767716873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өвчин'!$G$1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өвчин'!$G$2:$G$5</c:f>
              <c:numCache>
                <c:formatCode>0.0</c:formatCode>
                <c:ptCount val="4"/>
                <c:pt idx="0">
                  <c:v>521.6</c:v>
                </c:pt>
                <c:pt idx="1">
                  <c:v>25.6</c:v>
                </c:pt>
                <c:pt idx="2">
                  <c:v>490.5</c:v>
                </c:pt>
                <c:pt idx="3">
                  <c:v>5.53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AA-46F0-96F2-94BAB56F3B70}"/>
            </c:ext>
          </c:extLst>
        </c:ser>
        <c:ser>
          <c:idx val="1"/>
          <c:order val="1"/>
          <c:tx>
            <c:strRef>
              <c:f>'цочмог халдварт өвчин'!$H$1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өвчин'!$H$2:$H$5</c:f>
              <c:numCache>
                <c:formatCode>0.0</c:formatCode>
                <c:ptCount val="4"/>
                <c:pt idx="0">
                  <c:v>595.70000000000005</c:v>
                </c:pt>
                <c:pt idx="1">
                  <c:v>29.5</c:v>
                </c:pt>
                <c:pt idx="2">
                  <c:v>564.5</c:v>
                </c:pt>
                <c:pt idx="3">
                  <c:v>1.72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AA-46F0-96F2-94BAB56F3B70}"/>
            </c:ext>
          </c:extLst>
        </c:ser>
        <c:shape val="cylinder"/>
        <c:axId val="149303296"/>
        <c:axId val="149304832"/>
        <c:axId val="0"/>
      </c:bar3DChart>
      <c:catAx>
        <c:axId val="149303296"/>
        <c:scaling>
          <c:orientation val="minMax"/>
        </c:scaling>
        <c:axPos val="b"/>
        <c:numFmt formatCode="General" sourceLinked="0"/>
        <c:tickLblPos val="nextTo"/>
        <c:crossAx val="149304832"/>
        <c:crosses val="autoZero"/>
        <c:auto val="1"/>
        <c:lblAlgn val="ctr"/>
        <c:lblOffset val="100"/>
      </c:catAx>
      <c:valAx>
        <c:axId val="149304832"/>
        <c:scaling>
          <c:orientation val="minMax"/>
        </c:scaling>
        <c:delete val="1"/>
        <c:axPos val="l"/>
        <c:numFmt formatCode="0.0" sourceLinked="1"/>
        <c:tickLblPos val="none"/>
        <c:crossAx val="1493032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2 in Microsoft Office PowerPoint]БЗДХӨ'!$B$11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2 in Microsoft Office PowerPoint]БЗДХӨ'!$B$12:$B$14</c:f>
              <c:numCache>
                <c:formatCode>0.0</c:formatCode>
                <c:ptCount val="3"/>
                <c:pt idx="0">
                  <c:v>12.8</c:v>
                </c:pt>
                <c:pt idx="1">
                  <c:v>6.6</c:v>
                </c:pt>
                <c:pt idx="2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C-419F-8DA6-AE4CB222141E}"/>
            </c:ext>
          </c:extLst>
        </c:ser>
        <c:ser>
          <c:idx val="1"/>
          <c:order val="1"/>
          <c:tx>
            <c:strRef>
              <c:f>'[Chart 2 in Microsoft Office PowerPoint]БЗДХӨ'!$C$11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2 in Microsoft Office PowerPoint]БЗДХӨ'!$C$12:$C$14</c:f>
              <c:numCache>
                <c:formatCode>0.0</c:formatCode>
                <c:ptCount val="3"/>
                <c:pt idx="0">
                  <c:v>13.7</c:v>
                </c:pt>
                <c:pt idx="1">
                  <c:v>6.1</c:v>
                </c:pt>
                <c:pt idx="2">
                  <c:v>8.2000000000000011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C-419F-8DA6-AE4CB222141E}"/>
            </c:ext>
          </c:extLst>
        </c:ser>
        <c:ser>
          <c:idx val="2"/>
          <c:order val="2"/>
          <c:tx>
            <c:strRef>
              <c:f>'[Chart 2 in Microsoft Office PowerPoint]БЗДХӨ'!$D$11</c:f>
              <c:strCache>
                <c:ptCount val="1"/>
                <c:pt idx="0">
                  <c:v>УБ дундаж</c:v>
                </c:pt>
              </c:strCache>
            </c:strRef>
          </c:tx>
          <c:dLbls>
            <c:showVal val="1"/>
          </c:dLbls>
          <c:cat>
            <c:strRef>
              <c:f>'[Chart 2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2 in Microsoft Office PowerPoint]БЗДХӨ'!$D$12:$D$14</c:f>
              <c:numCache>
                <c:formatCode>0.0</c:formatCode>
                <c:ptCount val="3"/>
                <c:pt idx="0">
                  <c:v>4.5999999999999996</c:v>
                </c:pt>
                <c:pt idx="1">
                  <c:v>9.1</c:v>
                </c:pt>
                <c:pt idx="2">
                  <c:v>4.0999999999999996</c:v>
                </c:pt>
              </c:numCache>
            </c:numRef>
          </c:val>
        </c:ser>
        <c:shape val="cylinder"/>
        <c:axId val="104361984"/>
        <c:axId val="104769024"/>
        <c:axId val="0"/>
      </c:bar3DChart>
      <c:catAx>
        <c:axId val="104361984"/>
        <c:scaling>
          <c:orientation val="minMax"/>
        </c:scaling>
        <c:axPos val="b"/>
        <c:numFmt formatCode="General" sourceLinked="0"/>
        <c:tickLblPos val="nextTo"/>
        <c:crossAx val="104769024"/>
        <c:crosses val="autoZero"/>
        <c:auto val="1"/>
        <c:lblAlgn val="ctr"/>
        <c:lblOffset val="100"/>
      </c:catAx>
      <c:valAx>
        <c:axId val="104769024"/>
        <c:scaling>
          <c:orientation val="minMax"/>
        </c:scaling>
        <c:delete val="1"/>
        <c:axPos val="l"/>
        <c:numFmt formatCode="0.0" sourceLinked="1"/>
        <c:tickLblPos val="none"/>
        <c:crossAx val="1043619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224190674771873E-2"/>
          <c:y val="2.7202480897413211E-2"/>
          <c:w val="0.96755161865046391"/>
          <c:h val="0.76122160753226464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өвчин'!$B$47</c:f>
              <c:strCache>
                <c:ptCount val="1"/>
                <c:pt idx="0">
                  <c:v>2021.07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өвчин'!$B$48:$B$57</c:f>
              <c:numCache>
                <c:formatCode>General</c:formatCode>
                <c:ptCount val="10"/>
                <c:pt idx="0">
                  <c:v>730.1</c:v>
                </c:pt>
                <c:pt idx="1">
                  <c:v>801.6</c:v>
                </c:pt>
                <c:pt idx="2">
                  <c:v>485</c:v>
                </c:pt>
                <c:pt idx="3">
                  <c:v>776</c:v>
                </c:pt>
                <c:pt idx="4">
                  <c:v>819.9</c:v>
                </c:pt>
                <c:pt idx="5">
                  <c:v>657.5</c:v>
                </c:pt>
                <c:pt idx="6">
                  <c:v>655.20000000000005</c:v>
                </c:pt>
                <c:pt idx="7">
                  <c:v>533.79999999999995</c:v>
                </c:pt>
                <c:pt idx="8">
                  <c:v>398.8</c:v>
                </c:pt>
                <c:pt idx="9">
                  <c:v>702.5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E-4003-BAA0-052AE4B9AF77}"/>
            </c:ext>
          </c:extLst>
        </c:ser>
        <c:ser>
          <c:idx val="1"/>
          <c:order val="1"/>
          <c:tx>
            <c:strRef>
              <c:f>'цочмог халдварт өвчин'!$C$47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324484974854824E-2"/>
                  <c:y val="-4.5336944426109456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E-4003-BAA0-052AE4B9AF77}"/>
                </c:ext>
              </c:extLst>
            </c:dLbl>
            <c:dLbl>
              <c:idx val="3"/>
              <c:layout>
                <c:manualLayout>
                  <c:x val="1.1799411399834201E-2"/>
                  <c:y val="4.94590561771148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FE-4003-BAA0-052AE4B9AF77}"/>
                </c:ext>
              </c:extLst>
            </c:dLbl>
            <c:dLbl>
              <c:idx val="6"/>
              <c:layout>
                <c:manualLayout>
                  <c:x val="1.3274337824813239E-2"/>
                  <c:y val="-4.94590561771153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E-4003-BAA0-052AE4B9AF77}"/>
                </c:ext>
              </c:extLst>
            </c:dLbl>
            <c:dLbl>
              <c:idx val="7"/>
              <c:layout>
                <c:manualLayout>
                  <c:x val="1.0324484974854824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FE-4003-BAA0-052AE4B9AF77}"/>
                </c:ext>
              </c:extLst>
            </c:dLbl>
            <c:dLbl>
              <c:idx val="8"/>
              <c:layout>
                <c:manualLayout>
                  <c:x val="7.3746321248964134E-3"/>
                  <c:y val="-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E-4003-BAA0-052AE4B9AF77}"/>
                </c:ext>
              </c:extLst>
            </c:dLbl>
            <c:dLbl>
              <c:idx val="9"/>
              <c:layout>
                <c:manualLayout>
                  <c:x val="1.4749264249792523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FE-4003-BAA0-052AE4B9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өвчин'!$C$48:$C$57</c:f>
              <c:numCache>
                <c:formatCode>General</c:formatCode>
                <c:ptCount val="10"/>
                <c:pt idx="0">
                  <c:v>1009.1</c:v>
                </c:pt>
                <c:pt idx="1">
                  <c:v>1079.0999999999999</c:v>
                </c:pt>
                <c:pt idx="2">
                  <c:v>607.70000000000005</c:v>
                </c:pt>
                <c:pt idx="3">
                  <c:v>881.8</c:v>
                </c:pt>
                <c:pt idx="4">
                  <c:v>1216</c:v>
                </c:pt>
                <c:pt idx="5">
                  <c:v>703</c:v>
                </c:pt>
                <c:pt idx="6">
                  <c:v>2034.6</c:v>
                </c:pt>
                <c:pt idx="7">
                  <c:v>1153.2</c:v>
                </c:pt>
                <c:pt idx="8">
                  <c:v>2443.4</c:v>
                </c:pt>
                <c:pt idx="9">
                  <c:v>1063.7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FE-4003-BAA0-052AE4B9AF77}"/>
            </c:ext>
          </c:extLst>
        </c:ser>
        <c:dLbls>
          <c:showVal val="1"/>
        </c:dLbls>
        <c:gapWidth val="75"/>
        <c:shape val="cylinder"/>
        <c:axId val="150289408"/>
        <c:axId val="150332160"/>
        <c:axId val="0"/>
      </c:bar3DChart>
      <c:catAx>
        <c:axId val="150289408"/>
        <c:scaling>
          <c:orientation val="minMax"/>
        </c:scaling>
        <c:axPos val="b"/>
        <c:numFmt formatCode="General" sourceLinked="0"/>
        <c:majorTickMark val="none"/>
        <c:tickLblPos val="nextTo"/>
        <c:crossAx val="150332160"/>
        <c:crosses val="autoZero"/>
        <c:auto val="1"/>
        <c:lblAlgn val="ctr"/>
        <c:lblOffset val="100"/>
      </c:catAx>
      <c:valAx>
        <c:axId val="1503321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502894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илрүүлгэ'!$G$21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илрүүлгэ'!$F$22:$F$26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илрүүлгэ'!$G$22:$G$26</c:f>
              <c:numCache>
                <c:formatCode>General</c:formatCode>
                <c:ptCount val="5"/>
                <c:pt idx="0">
                  <c:v>499</c:v>
                </c:pt>
                <c:pt idx="1">
                  <c:v>395</c:v>
                </c:pt>
                <c:pt idx="2">
                  <c:v>478</c:v>
                </c:pt>
                <c:pt idx="3">
                  <c:v>366</c:v>
                </c:pt>
                <c:pt idx="4">
                  <c:v>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4-4771-974F-20369AA4C589}"/>
            </c:ext>
          </c:extLst>
        </c:ser>
        <c:ser>
          <c:idx val="1"/>
          <c:order val="1"/>
          <c:tx>
            <c:strRef>
              <c:f>'[Chart in Microsoft Office PowerPoint]эрт илрүүлгэ'!$H$21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4269826579535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166/33.3%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D4-4771-974F-20369AA4C589}"/>
                </c:ext>
              </c:extLst>
            </c:dLbl>
            <c:dLbl>
              <c:idx val="1"/>
              <c:layout>
                <c:manualLayout>
                  <c:x val="3.6096923409587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297/75.2%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D4-4771-974F-20369AA4C589}"/>
                </c:ext>
              </c:extLst>
            </c:dLbl>
            <c:dLbl>
              <c:idx val="2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232/48.5%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D4-4771-974F-20369AA4C589}"/>
                </c:ext>
              </c:extLst>
            </c:dLbl>
            <c:dLbl>
              <c:idx val="3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136/37.2%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D4-4771-974F-20369AA4C589}"/>
                </c:ext>
              </c:extLst>
            </c:dLbl>
            <c:dLbl>
              <c:idx val="4"/>
              <c:layout>
                <c:manualLayout>
                  <c:x val="4.44269826579535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831/47.8%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D4-4771-974F-20369AA4C58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илрүүлгэ'!$F$22:$F$26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илрүүлгэ'!$H$22:$H$26</c:f>
              <c:numCache>
                <c:formatCode>General</c:formatCode>
                <c:ptCount val="5"/>
                <c:pt idx="0">
                  <c:v>166</c:v>
                </c:pt>
                <c:pt idx="1">
                  <c:v>297</c:v>
                </c:pt>
                <c:pt idx="2">
                  <c:v>232</c:v>
                </c:pt>
                <c:pt idx="3">
                  <c:v>136</c:v>
                </c:pt>
                <c:pt idx="4">
                  <c:v>831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D4-4771-974F-20369AA4C589}"/>
            </c:ext>
          </c:extLst>
        </c:ser>
        <c:shape val="cylinder"/>
        <c:axId val="104353792"/>
        <c:axId val="104357248"/>
        <c:axId val="0"/>
      </c:bar3DChart>
      <c:catAx>
        <c:axId val="104353792"/>
        <c:scaling>
          <c:orientation val="minMax"/>
        </c:scaling>
        <c:axPos val="b"/>
        <c:numFmt formatCode="General" sourceLinked="0"/>
        <c:tickLblPos val="nextTo"/>
        <c:crossAx val="104357248"/>
        <c:crosses val="autoZero"/>
        <c:auto val="1"/>
        <c:lblAlgn val="ctr"/>
        <c:lblOffset val="100"/>
      </c:catAx>
      <c:valAx>
        <c:axId val="104357248"/>
        <c:scaling>
          <c:orientation val="minMax"/>
        </c:scaling>
        <c:delete val="1"/>
        <c:axPos val="l"/>
        <c:numFmt formatCode="General" sourceLinked="1"/>
        <c:tickLblPos val="none"/>
        <c:crossAx val="1043537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9843071409667423E-2"/>
          <c:y val="2.7803278305707699E-2"/>
          <c:w val="0.92362671213560865"/>
          <c:h val="0.52231924585249456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илрүүлгэ'!$B$21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илрүүлгэ'!$A$22:$A$26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илрүүлгэ'!$B$22:$B$26</c:f>
              <c:numCache>
                <c:formatCode>General</c:formatCode>
                <c:ptCount val="5"/>
                <c:pt idx="0">
                  <c:v>2122</c:v>
                </c:pt>
                <c:pt idx="1">
                  <c:v>1351</c:v>
                </c:pt>
                <c:pt idx="2">
                  <c:v>2100</c:v>
                </c:pt>
                <c:pt idx="3">
                  <c:v>1788</c:v>
                </c:pt>
                <c:pt idx="4">
                  <c:v>7361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7-4501-9725-0A99C22AC3CA}"/>
            </c:ext>
          </c:extLst>
        </c:ser>
        <c:ser>
          <c:idx val="1"/>
          <c:order val="1"/>
          <c:tx>
            <c:strRef>
              <c:f>'[Chart in Microsoft Office PowerPoint]эрт илрүүлгэ'!$C$21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38834320806106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785/37%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47-4501-9725-0A99C22AC3CA}"/>
                </c:ext>
              </c:extLst>
            </c:dLbl>
            <c:dLbl>
              <c:idx val="1"/>
              <c:layout>
                <c:manualLayout>
                  <c:x val="1.94368049128546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1203/89%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147-4501-9725-0A99C22AC3CA}"/>
                </c:ext>
              </c:extLst>
            </c:dLbl>
            <c:dLbl>
              <c:idx val="2"/>
              <c:layout>
                <c:manualLayout>
                  <c:x val="4.1650296241831523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1104/52.6%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147-4501-9725-0A99C22AC3CA}"/>
                </c:ext>
              </c:extLst>
            </c:dLbl>
            <c:dLbl>
              <c:idx val="3"/>
              <c:layout>
                <c:manualLayout>
                  <c:x val="3.3320236993465167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382/21.4%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147-4501-9725-0A99C22AC3CA}"/>
                </c:ext>
              </c:extLst>
            </c:dLbl>
            <c:dLbl>
              <c:idx val="4"/>
              <c:layout>
                <c:manualLayout>
                  <c:x val="4.1650077605105779E-2"/>
                  <c:y val="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3474/47.2%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147-4501-9725-0A99C22AC3C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илрүүлгэ'!$A$22:$A$26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илрүүлгэ'!$C$22:$C$26</c:f>
              <c:numCache>
                <c:formatCode>General</c:formatCode>
                <c:ptCount val="5"/>
                <c:pt idx="0">
                  <c:v>785</c:v>
                </c:pt>
                <c:pt idx="1">
                  <c:v>1203</c:v>
                </c:pt>
                <c:pt idx="2">
                  <c:v>1104</c:v>
                </c:pt>
                <c:pt idx="3">
                  <c:v>382</c:v>
                </c:pt>
                <c:pt idx="4">
                  <c:v>3474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47-4501-9725-0A99C22AC3CA}"/>
            </c:ext>
          </c:extLst>
        </c:ser>
        <c:shape val="cylinder"/>
        <c:axId val="95489408"/>
        <c:axId val="95567232"/>
        <c:axId val="0"/>
      </c:bar3DChart>
      <c:catAx>
        <c:axId val="95489408"/>
        <c:scaling>
          <c:orientation val="minMax"/>
        </c:scaling>
        <c:axPos val="b"/>
        <c:numFmt formatCode="General" sourceLinked="0"/>
        <c:tickLblPos val="nextTo"/>
        <c:crossAx val="95567232"/>
        <c:crosses val="autoZero"/>
        <c:auto val="1"/>
        <c:lblAlgn val="ctr"/>
        <c:lblOffset val="100"/>
      </c:catAx>
      <c:valAx>
        <c:axId val="95567232"/>
        <c:scaling>
          <c:orientation val="minMax"/>
        </c:scaling>
        <c:delete val="1"/>
        <c:axPos val="l"/>
        <c:numFmt formatCode="General" sourceLinked="1"/>
        <c:tickLblPos val="none"/>
        <c:crossAx val="954894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2914897622260024E-2"/>
          <c:y val="6.9781701905785767E-2"/>
          <c:w val="0.93142891566652963"/>
          <c:h val="0.59775308497469237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илрүүлгэ'!$B$3:$B$6</c:f>
              <c:numCache>
                <c:formatCode>General</c:formatCode>
                <c:ptCount val="4"/>
                <c:pt idx="0">
                  <c:v>5514</c:v>
                </c:pt>
                <c:pt idx="1">
                  <c:v>5114</c:v>
                </c:pt>
                <c:pt idx="2">
                  <c:v>8365</c:v>
                </c:pt>
                <c:pt idx="3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5D-4944-BE56-8EE1126AA656}"/>
            </c:ext>
          </c:extLst>
        </c:ser>
        <c:ser>
          <c:idx val="1"/>
          <c:order val="1"/>
          <c:tx>
            <c:strRef>
              <c:f>'[Chart in Microsoft Office PowerPoint]эрт илрүүлгэ'!$C$2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/>
                      <a:t>1</a:t>
                    </a:r>
                    <a:r>
                      <a:rPr lang="mn-MN" b="0"/>
                      <a:t>706/30</a:t>
                    </a:r>
                    <a:r>
                      <a:rPr lang="en-US" b="0"/>
                      <a:t>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5D-4944-BE56-8EE1126AA656}"/>
                </c:ext>
              </c:extLst>
            </c:dLbl>
            <c:dLbl>
              <c:idx val="1"/>
              <c:layout>
                <c:manualLayout>
                  <c:x val="4.41666620297477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2770/54.2%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5D-4944-BE56-8EE1126AA656}"/>
                </c:ext>
              </c:extLst>
            </c:dLbl>
            <c:dLbl>
              <c:idx val="2"/>
              <c:layout>
                <c:manualLayout>
                  <c:x val="4.12222178944304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4245/50.7%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5D-4944-BE56-8EE1126AA656}"/>
                </c:ext>
              </c:extLst>
            </c:dLbl>
            <c:dLbl>
              <c:idx val="3"/>
              <c:layout>
                <c:manualLayout>
                  <c:x val="4.711110616506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8721/45.9%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5D-4944-BE56-8EE1126AA656}"/>
                </c:ext>
              </c:extLst>
            </c:dLbl>
            <c:dLbl>
              <c:idx val="4"/>
              <c:layout>
                <c:manualLayout>
                  <c:x val="7.0666659247594882E-2"/>
                  <c:y val="-5.6308103755883529E-3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8036/42.3%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5D-4944-BE56-8EE1126AA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илрүүлгэ'!$C$3:$C$6</c:f>
              <c:numCache>
                <c:formatCode>General</c:formatCode>
                <c:ptCount val="4"/>
                <c:pt idx="0">
                  <c:v>1706</c:v>
                </c:pt>
                <c:pt idx="1">
                  <c:v>2770</c:v>
                </c:pt>
                <c:pt idx="2">
                  <c:v>4245</c:v>
                </c:pt>
                <c:pt idx="3">
                  <c:v>8721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5D-4944-BE56-8EE1126AA656}"/>
            </c:ext>
          </c:extLst>
        </c:ser>
        <c:shape val="cylinder"/>
        <c:axId val="89686400"/>
        <c:axId val="89953792"/>
        <c:axId val="0"/>
      </c:bar3DChart>
      <c:catAx>
        <c:axId val="89686400"/>
        <c:scaling>
          <c:orientation val="minMax"/>
        </c:scaling>
        <c:axPos val="b"/>
        <c:numFmt formatCode="General" sourceLinked="0"/>
        <c:tickLblPos val="nextTo"/>
        <c:crossAx val="89953792"/>
        <c:crosses val="autoZero"/>
        <c:auto val="1"/>
        <c:lblAlgn val="ctr"/>
        <c:lblOffset val="100"/>
      </c:catAx>
      <c:valAx>
        <c:axId val="89953792"/>
        <c:scaling>
          <c:orientation val="minMax"/>
        </c:scaling>
        <c:delete val="1"/>
        <c:axPos val="l"/>
        <c:numFmt formatCode="General" sourceLinked="1"/>
        <c:tickLblPos val="none"/>
        <c:crossAx val="896864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илрүүлгэ'!$G$3:$G$6</c:f>
              <c:numCache>
                <c:formatCode>General</c:formatCode>
                <c:ptCount val="4"/>
                <c:pt idx="0">
                  <c:v>5514</c:v>
                </c:pt>
                <c:pt idx="1">
                  <c:v>5114</c:v>
                </c:pt>
                <c:pt idx="2">
                  <c:v>8365</c:v>
                </c:pt>
                <c:pt idx="3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5-4F6F-A1F0-8ACEDD01763F}"/>
            </c:ext>
          </c:extLst>
        </c:ser>
        <c:ser>
          <c:idx val="1"/>
          <c:order val="1"/>
          <c:tx>
            <c:strRef>
              <c:f>'[Chart in Microsoft Office PowerPoint]эрт илрүүлгэ'!$H$2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38834320806105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Times New Roman" pitchFamily="18" charset="0"/>
                        <a:cs typeface="Times New Roman" pitchFamily="18" charset="0"/>
                      </a:rPr>
                      <a:t>1697/30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B5-4F6F-A1F0-8ACEDD0176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2759/53.9%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B5-4F6F-A1F0-8ACEDD0176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4080/48.8%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B5-4F6F-A1F0-8ACEDD01763F}"/>
                </c:ext>
              </c:extLst>
            </c:dLbl>
            <c:dLbl>
              <c:idx val="3"/>
              <c:layout>
                <c:manualLayout>
                  <c:x val="4.9980355490197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8536/44.9%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B5-4F6F-A1F0-8ACEDD01763F}"/>
                </c:ext>
              </c:extLst>
            </c:dLbl>
            <c:dLbl>
              <c:idx val="4"/>
              <c:layout>
                <c:manualLayout>
                  <c:x val="3.88736098257092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7851/41.3%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B5-4F6F-A1F0-8ACEDD01763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илрүүлгэ'!$H$3:$H$6</c:f>
              <c:numCache>
                <c:formatCode>General</c:formatCode>
                <c:ptCount val="4"/>
                <c:pt idx="0">
                  <c:v>1697</c:v>
                </c:pt>
                <c:pt idx="1">
                  <c:v>2759</c:v>
                </c:pt>
                <c:pt idx="2">
                  <c:v>4080</c:v>
                </c:pt>
                <c:pt idx="3">
                  <c:v>8536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B5-4F6F-A1F0-8ACEDD01763F}"/>
            </c:ext>
          </c:extLst>
        </c:ser>
        <c:shape val="cylinder"/>
        <c:axId val="87836928"/>
        <c:axId val="88349696"/>
        <c:axId val="0"/>
      </c:bar3DChart>
      <c:catAx>
        <c:axId val="87836928"/>
        <c:scaling>
          <c:orientation val="minMax"/>
        </c:scaling>
        <c:axPos val="b"/>
        <c:numFmt formatCode="General" sourceLinked="0"/>
        <c:tickLblPos val="nextTo"/>
        <c:crossAx val="88349696"/>
        <c:crosses val="autoZero"/>
        <c:auto val="1"/>
        <c:lblAlgn val="ctr"/>
        <c:lblOffset val="100"/>
      </c:catAx>
      <c:valAx>
        <c:axId val="88349696"/>
        <c:scaling>
          <c:orientation val="minMax"/>
        </c:scaling>
        <c:delete val="1"/>
        <c:axPos val="l"/>
        <c:numFmt formatCode="General" sourceLinked="1"/>
        <c:tickLblPos val="none"/>
        <c:crossAx val="878369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6.1099344811324161E-2"/>
          <c:y val="5.0972676893797413E-2"/>
          <c:w val="0.92779390952418872"/>
          <c:h val="0.49914984726440625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илрүүлгэ'!$L$2</c:f>
              <c:strCache>
                <c:ptCount val="1"/>
                <c:pt idx="0">
                  <c:v>хамрагдах ёстой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илрүүлгэ'!$K$3:$K$6</c:f>
              <c:strCache>
                <c:ptCount val="4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илрүүлгэ'!$L$3:$L$6</c:f>
              <c:numCache>
                <c:formatCode>General</c:formatCode>
                <c:ptCount val="4"/>
                <c:pt idx="0">
                  <c:v>450</c:v>
                </c:pt>
                <c:pt idx="1">
                  <c:v>860</c:v>
                </c:pt>
                <c:pt idx="2">
                  <c:v>435</c:v>
                </c:pt>
                <c:pt idx="3">
                  <c:v>1745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EE-42EE-AE52-A9070FB202B4}"/>
            </c:ext>
          </c:extLst>
        </c:ser>
        <c:ser>
          <c:idx val="1"/>
          <c:order val="1"/>
          <c:tx>
            <c:strRef>
              <c:f>'[Chart in Microsoft Office PowerPoint]эрт илрүүлгэ'!$M$2</c:f>
              <c:strCache>
                <c:ptCount val="1"/>
                <c:pt idx="0">
                  <c:v>хамрагдсан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7766864161221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336/74.7%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EE-42EE-AE52-A9070FB202B4}"/>
                </c:ext>
              </c:extLst>
            </c:dLbl>
            <c:dLbl>
              <c:idx val="1"/>
              <c:layout>
                <c:manualLayout>
                  <c:x val="3.88736098257096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637/74.1%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EE-42EE-AE52-A9070FB202B4}"/>
                </c:ext>
              </c:extLst>
            </c:dLbl>
            <c:dLbl>
              <c:idx val="2"/>
              <c:layout>
                <c:manualLayout>
                  <c:x val="4.16502962418315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212/48.7%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EE-42EE-AE52-A9070FB202B4}"/>
                </c:ext>
              </c:extLst>
            </c:dLbl>
            <c:dLbl>
              <c:idx val="3"/>
              <c:layout>
                <c:manualLayout>
                  <c:x val="4.4426982657953584E-2"/>
                  <c:y val="-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1186/67.9%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EE-42EE-AE52-A9070FB202B4}"/>
                </c:ext>
              </c:extLst>
            </c:dLbl>
            <c:dLbl>
              <c:idx val="4"/>
              <c:layout>
                <c:manualLayout>
                  <c:x val="3.88736098257096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1030/13%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0EE-42EE-AE52-A9070FB202B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илрүүлгэ'!$K$3:$K$6</c:f>
              <c:strCache>
                <c:ptCount val="4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илрүүлгэ'!$M$3:$M$6</c:f>
              <c:numCache>
                <c:formatCode>General</c:formatCode>
                <c:ptCount val="4"/>
                <c:pt idx="0">
                  <c:v>336</c:v>
                </c:pt>
                <c:pt idx="1">
                  <c:v>637</c:v>
                </c:pt>
                <c:pt idx="2">
                  <c:v>212</c:v>
                </c:pt>
                <c:pt idx="3">
                  <c:v>1185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EE-42EE-AE52-A9070FB202B4}"/>
            </c:ext>
          </c:extLst>
        </c:ser>
        <c:shape val="cylinder"/>
        <c:axId val="96882048"/>
        <c:axId val="96892032"/>
        <c:axId val="0"/>
      </c:bar3DChart>
      <c:catAx>
        <c:axId val="96882048"/>
        <c:scaling>
          <c:orientation val="minMax"/>
        </c:scaling>
        <c:axPos val="b"/>
        <c:numFmt formatCode="General" sourceLinked="0"/>
        <c:tickLblPos val="nextTo"/>
        <c:crossAx val="96892032"/>
        <c:crosses val="autoZero"/>
        <c:auto val="1"/>
        <c:lblAlgn val="ctr"/>
        <c:lblOffset val="100"/>
      </c:catAx>
      <c:valAx>
        <c:axId val="96892032"/>
        <c:scaling>
          <c:orientation val="minMax"/>
        </c:scaling>
        <c:delete val="1"/>
        <c:axPos val="l"/>
        <c:numFmt formatCode="General" sourceLinked="1"/>
        <c:tickLblPos val="none"/>
        <c:crossAx val="968820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'амбулторийн үзлэг'!$B$45</c:f>
              <c:strCache>
                <c:ptCount val="1"/>
                <c:pt idx="0">
                  <c:v>2022.07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'амбулторийн үзлэг'!$A$46:$A$50</c:f>
              <c:strCache>
                <c:ptCount val="5"/>
                <c:pt idx="0">
                  <c:v>урьдчилан сэргийлэх </c:v>
                </c:pt>
                <c:pt idx="1">
                  <c:v>гэрийн эргэлт</c:v>
                </c:pt>
                <c:pt idx="2">
                  <c:v>идэвхитэй диспансер</c:v>
                </c:pt>
                <c:pt idx="3">
                  <c:v>өвчний учир амбулатори</c:v>
                </c:pt>
                <c:pt idx="4">
                  <c:v>гэрийн дуудлага</c:v>
                </c:pt>
              </c:strCache>
            </c:strRef>
          </c:cat>
          <c:val>
            <c:numRef>
              <c:f>'амбулторийн үзлэг'!$B$46:$B$50</c:f>
              <c:numCache>
                <c:formatCode>0.0%</c:formatCode>
                <c:ptCount val="5"/>
                <c:pt idx="0">
                  <c:v>0.374</c:v>
                </c:pt>
                <c:pt idx="1">
                  <c:v>7.6999999999999999E-2</c:v>
                </c:pt>
                <c:pt idx="2">
                  <c:v>4.3999999999999997E-2</c:v>
                </c:pt>
                <c:pt idx="3">
                  <c:v>0.499</c:v>
                </c:pt>
                <c:pt idx="4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E-405B-8422-2FF10E268384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7211216407683549"/>
          <c:y val="0.18380335150414256"/>
          <c:w val="0.31903827840104082"/>
          <c:h val="0.5864445790430046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2.7760720446273052E-2"/>
          <c:y val="2.6960784313725478E-2"/>
          <c:w val="0.95696150010515091"/>
          <c:h val="0.68033310174462236"/>
        </c:manualLayout>
      </c:layout>
      <c:bar3DChart>
        <c:barDir val="col"/>
        <c:grouping val="clustered"/>
        <c:ser>
          <c:idx val="0"/>
          <c:order val="0"/>
          <c:tx>
            <c:strRef>
              <c:f>'эрт илрүүлгэ'!$A$48</c:f>
              <c:strCache>
                <c:ptCount val="1"/>
                <c:pt idx="0">
                  <c:v>АГ хамрагдалтын хувь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5015015015015475E-3"/>
                  <c:y val="-1.50753078942055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E-4D9A-94A0-AB756FC29BBD}"/>
                </c:ext>
              </c:extLst>
            </c:dLbl>
            <c:dLbl>
              <c:idx val="1"/>
              <c:layout>
                <c:manualLayout>
                  <c:x val="1.1106745664488871E-2"/>
                  <c:y val="-1.85355188704717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E-4D9A-94A0-AB756FC29BBD}"/>
                </c:ext>
              </c:extLst>
            </c:dLbl>
            <c:dLbl>
              <c:idx val="3"/>
              <c:layout>
                <c:manualLayout>
                  <c:x val="1.0489229386867625E-3"/>
                  <c:y val="-1.4488390874217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E-4D9A-94A0-AB756FC29BBD}"/>
                </c:ext>
              </c:extLst>
            </c:dLbl>
            <c:dLbl>
              <c:idx val="7"/>
              <c:layout>
                <c:manualLayout>
                  <c:x val="4.0519259416897224E-3"/>
                  <c:y val="-9.2469210579446796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илрүүлгэ'!$B$47:$K$47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илрүүлгэ'!$B$48:$K$48</c:f>
              <c:numCache>
                <c:formatCode>0.0</c:formatCode>
                <c:ptCount val="10"/>
                <c:pt idx="0">
                  <c:v>36</c:v>
                </c:pt>
                <c:pt idx="1">
                  <c:v>33.200000000000003</c:v>
                </c:pt>
                <c:pt idx="2">
                  <c:v>31.9</c:v>
                </c:pt>
                <c:pt idx="3">
                  <c:v>42.9</c:v>
                </c:pt>
                <c:pt idx="4">
                  <c:v>43.7</c:v>
                </c:pt>
                <c:pt idx="5">
                  <c:v>16.100000000000001</c:v>
                </c:pt>
                <c:pt idx="6">
                  <c:v>45.9</c:v>
                </c:pt>
                <c:pt idx="7">
                  <c:v>51.4</c:v>
                </c:pt>
                <c:pt idx="8">
                  <c:v>31.3</c:v>
                </c:pt>
                <c:pt idx="9">
                  <c:v>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E-4D9A-94A0-AB756FC29BBD}"/>
            </c:ext>
          </c:extLst>
        </c:ser>
        <c:ser>
          <c:idx val="1"/>
          <c:order val="1"/>
          <c:tx>
            <c:strRef>
              <c:f>'эрт илрүүлгэ'!$A$49</c:f>
              <c:strCache>
                <c:ptCount val="1"/>
                <c:pt idx="0">
                  <c:v>ЧШ хамрагдалтын хувь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8.1037336549147528E-3"/>
                  <c:y val="5.7149202503532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E-4D9A-94A0-AB756FC29BBD}"/>
                </c:ext>
              </c:extLst>
            </c:dLbl>
            <c:dLbl>
              <c:idx val="1"/>
              <c:layout>
                <c:manualLayout>
                  <c:x val="8.5564304461944879E-3"/>
                  <c:y val="-2.96587926509186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E-4D9A-94A0-AB756FC29BBD}"/>
                </c:ext>
              </c:extLst>
            </c:dLbl>
            <c:dLbl>
              <c:idx val="2"/>
              <c:layout>
                <c:manualLayout>
                  <c:x val="9.0090090090093576E-3"/>
                  <c:y val="2.56410256410259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E-4D9A-94A0-AB756FC29BBD}"/>
                </c:ext>
              </c:extLst>
            </c:dLbl>
            <c:dLbl>
              <c:idx val="3"/>
              <c:layout>
                <c:manualLayout>
                  <c:x val="9.8312879808942245E-3"/>
                  <c:y val="1.66787805370483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E-4D9A-94A0-AB756FC29BBD}"/>
                </c:ext>
              </c:extLst>
            </c:dLbl>
            <c:dLbl>
              <c:idx val="4"/>
              <c:layout>
                <c:manualLayout>
                  <c:x val="1.0510510510510523E-2"/>
                  <c:y val="-5.12810417928518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5795795795795798E-2"/>
                      <c:h val="4.8974358974358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AE-4D9A-94A0-AB756FC29BBD}"/>
                </c:ext>
              </c:extLst>
            </c:dLbl>
            <c:dLbl>
              <c:idx val="5"/>
              <c:layout>
                <c:manualLayout>
                  <c:x val="1.0510510510510405E-2"/>
                  <c:y val="-7.6923076923077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E-4D9A-94A0-AB756FC29BBD}"/>
                </c:ext>
              </c:extLst>
            </c:dLbl>
            <c:dLbl>
              <c:idx val="6"/>
              <c:layout>
                <c:manualLayout>
                  <c:x val="1.3204464306826405E-2"/>
                  <c:y val="-4.32444982838686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AE-4D9A-94A0-AB756FC29BBD}"/>
                </c:ext>
              </c:extLst>
            </c:dLbl>
            <c:dLbl>
              <c:idx val="7"/>
              <c:layout>
                <c:manualLayout>
                  <c:x val="2.1021021021021036E-2"/>
                  <c:y val="5.71492025035332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E-4D9A-94A0-AB756FC29BBD}"/>
                </c:ext>
              </c:extLst>
            </c:dLbl>
            <c:dLbl>
              <c:idx val="8"/>
              <c:layout>
                <c:manualLayout>
                  <c:x val="1.3513513513513521E-2"/>
                  <c:y val="-2.56410256410264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E-4D9A-94A0-AB756FC29BBD}"/>
                </c:ext>
              </c:extLst>
            </c:dLbl>
            <c:dLbl>
              <c:idx val="9"/>
              <c:layout>
                <c:manualLayout>
                  <c:x val="1.3513513513513521E-2"/>
                  <c:y val="-1.28205128205128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илрүүлгэ'!$B$47:$K$47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илрүүлгэ'!$B$49:$K$49</c:f>
              <c:numCache>
                <c:formatCode>0.0</c:formatCode>
                <c:ptCount val="10"/>
                <c:pt idx="0">
                  <c:v>35.4</c:v>
                </c:pt>
                <c:pt idx="1">
                  <c:v>31.1</c:v>
                </c:pt>
                <c:pt idx="2">
                  <c:v>26.7</c:v>
                </c:pt>
                <c:pt idx="3">
                  <c:v>41.6</c:v>
                </c:pt>
                <c:pt idx="4">
                  <c:v>38.200000000000003</c:v>
                </c:pt>
                <c:pt idx="5">
                  <c:v>12.9</c:v>
                </c:pt>
                <c:pt idx="6">
                  <c:v>44.9</c:v>
                </c:pt>
                <c:pt idx="7">
                  <c:v>50.3</c:v>
                </c:pt>
                <c:pt idx="8">
                  <c:v>31.3</c:v>
                </c:pt>
                <c:pt idx="9" formatCode="General">
                  <c:v>31.4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AE-4D9A-94A0-AB756FC29BBD}"/>
            </c:ext>
          </c:extLst>
        </c:ser>
        <c:shape val="cylinder"/>
        <c:axId val="150481152"/>
        <c:axId val="150487040"/>
        <c:axId val="0"/>
      </c:bar3DChart>
      <c:catAx>
        <c:axId val="150481152"/>
        <c:scaling>
          <c:orientation val="minMax"/>
        </c:scaling>
        <c:axPos val="b"/>
        <c:numFmt formatCode="General" sourceLinked="0"/>
        <c:tickLblPos val="nextTo"/>
        <c:crossAx val="150487040"/>
        <c:crosses val="autoZero"/>
        <c:auto val="1"/>
        <c:lblAlgn val="ctr"/>
        <c:lblOffset val="100"/>
      </c:catAx>
      <c:valAx>
        <c:axId val="150487040"/>
        <c:scaling>
          <c:orientation val="minMax"/>
        </c:scaling>
        <c:delete val="1"/>
        <c:axPos val="l"/>
        <c:numFmt formatCode="0.0" sourceLinked="1"/>
        <c:tickLblPos val="none"/>
        <c:crossAx val="1504811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илрүүлгэ'!$B$54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илрүүлгэ'!$A$55:$A$59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in Microsoft Office PowerPoint]эрт илрүүлгэ'!$B$55:$B$59</c:f>
              <c:numCache>
                <c:formatCode>General</c:formatCode>
                <c:ptCount val="5"/>
                <c:pt idx="0">
                  <c:v>29.9</c:v>
                </c:pt>
                <c:pt idx="1">
                  <c:v>50</c:v>
                </c:pt>
                <c:pt idx="2">
                  <c:v>38.200000000000003</c:v>
                </c:pt>
                <c:pt idx="3">
                  <c:v>47.7</c:v>
                </c:pt>
                <c:pt idx="4">
                  <c:v>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D-4ED6-910B-45A6594E66CD}"/>
            </c:ext>
          </c:extLst>
        </c:ser>
        <c:ser>
          <c:idx val="1"/>
          <c:order val="1"/>
          <c:tx>
            <c:strRef>
              <c:f>'[Chart in Microsoft Office PowerPoint]эрт илрүүлгэ'!$C$54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илрүүлгэ'!$A$55:$A$59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in Microsoft Office PowerPoint]эрт илрүүлгэ'!$C$55:$C$59</c:f>
              <c:numCache>
                <c:formatCode>General</c:formatCode>
                <c:ptCount val="5"/>
                <c:pt idx="0">
                  <c:v>45.9</c:v>
                </c:pt>
                <c:pt idx="1">
                  <c:v>44.9</c:v>
                </c:pt>
                <c:pt idx="2">
                  <c:v>47.2</c:v>
                </c:pt>
                <c:pt idx="3">
                  <c:v>47.8</c:v>
                </c:pt>
                <c:pt idx="4">
                  <c:v>67.900000000000006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DD-4ED6-910B-45A6594E66CD}"/>
            </c:ext>
          </c:extLst>
        </c:ser>
        <c:dLbls>
          <c:showVal val="1"/>
        </c:dLbls>
        <c:gapWidth val="75"/>
        <c:shape val="box"/>
        <c:axId val="94884992"/>
        <c:axId val="96963968"/>
        <c:axId val="0"/>
      </c:bar3DChart>
      <c:catAx>
        <c:axId val="94884992"/>
        <c:scaling>
          <c:orientation val="minMax"/>
        </c:scaling>
        <c:axPos val="b"/>
        <c:numFmt formatCode="General" sourceLinked="0"/>
        <c:majorTickMark val="none"/>
        <c:tickLblPos val="nextTo"/>
        <c:crossAx val="96963968"/>
        <c:crosses val="autoZero"/>
        <c:auto val="1"/>
        <c:lblAlgn val="ctr"/>
        <c:lblOffset val="100"/>
      </c:catAx>
      <c:valAx>
        <c:axId val="969639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48849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'амбулторийн үзлэг'!$B$13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үзлэг'!$B$14:$B$22</c:f>
              <c:numCache>
                <c:formatCode>0.0</c:formatCode>
                <c:ptCount val="9"/>
                <c:pt idx="0">
                  <c:v>28.1</c:v>
                </c:pt>
                <c:pt idx="1">
                  <c:v>40</c:v>
                </c:pt>
                <c:pt idx="2">
                  <c:v>38.4</c:v>
                </c:pt>
                <c:pt idx="3">
                  <c:v>30.3</c:v>
                </c:pt>
                <c:pt idx="4">
                  <c:v>35.6</c:v>
                </c:pt>
                <c:pt idx="5">
                  <c:v>37.9</c:v>
                </c:pt>
                <c:pt idx="6">
                  <c:v>23.1</c:v>
                </c:pt>
                <c:pt idx="7">
                  <c:v>35.6</c:v>
                </c:pt>
                <c:pt idx="8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5-4B89-B7F2-2F030046CA6D}"/>
            </c:ext>
          </c:extLst>
        </c:ser>
        <c:ser>
          <c:idx val="1"/>
          <c:order val="1"/>
          <c:tx>
            <c:strRef>
              <c:f>'амбулторийн үзлэг'!$C$13</c:f>
              <c:strCache>
                <c:ptCount val="1"/>
                <c:pt idx="0">
                  <c:v>2022.07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үзлэг'!$C$14:$C$22</c:f>
              <c:numCache>
                <c:formatCode>0.0</c:formatCode>
                <c:ptCount val="9"/>
                <c:pt idx="0">
                  <c:v>32.5</c:v>
                </c:pt>
                <c:pt idx="1">
                  <c:v>35.5</c:v>
                </c:pt>
                <c:pt idx="2">
                  <c:v>37.1</c:v>
                </c:pt>
                <c:pt idx="3">
                  <c:v>26.1</c:v>
                </c:pt>
                <c:pt idx="4">
                  <c:v>36.700000000000003</c:v>
                </c:pt>
                <c:pt idx="5">
                  <c:v>31.5</c:v>
                </c:pt>
                <c:pt idx="6">
                  <c:v>37.4</c:v>
                </c:pt>
                <c:pt idx="7">
                  <c:v>22.6</c:v>
                </c:pt>
                <c:pt idx="8">
                  <c:v>32.799999999999997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75-4B89-B7F2-2F030046CA6D}"/>
            </c:ext>
          </c:extLst>
        </c:ser>
        <c:shape val="cylinder"/>
        <c:axId val="57383552"/>
        <c:axId val="57389440"/>
        <c:axId val="0"/>
      </c:bar3DChart>
      <c:catAx>
        <c:axId val="57383552"/>
        <c:scaling>
          <c:orientation val="minMax"/>
        </c:scaling>
        <c:axPos val="b"/>
        <c:numFmt formatCode="General" sourceLinked="0"/>
        <c:tickLblPos val="nextTo"/>
        <c:crossAx val="57389440"/>
        <c:crosses val="autoZero"/>
        <c:auto val="1"/>
        <c:lblAlgn val="ctr"/>
        <c:lblOffset val="100"/>
      </c:catAx>
      <c:valAx>
        <c:axId val="57389440"/>
        <c:scaling>
          <c:orientation val="minMax"/>
        </c:scaling>
        <c:delete val="1"/>
        <c:axPos val="l"/>
        <c:numFmt formatCode="0.0" sourceLinked="1"/>
        <c:tickLblPos val="nextTo"/>
        <c:crossAx val="573835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975308641975689E-2"/>
          <c:y val="2.7777777777778911E-2"/>
          <c:w val="0.96604938271604934"/>
          <c:h val="0.79983178239083763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жирэмслэлт'!$C$26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жирэмслэлт'!$C$27:$C$36</c:f>
              <c:numCache>
                <c:formatCode>General</c:formatCode>
                <c:ptCount val="10"/>
                <c:pt idx="0" formatCode="0.0">
                  <c:v>0.1</c:v>
                </c:pt>
                <c:pt idx="1">
                  <c:v>0.1</c:v>
                </c:pt>
                <c:pt idx="2">
                  <c:v>0.4</c:v>
                </c:pt>
                <c:pt idx="3">
                  <c:v>0.1</c:v>
                </c:pt>
                <c:pt idx="4">
                  <c:v>0.3</c:v>
                </c:pt>
                <c:pt idx="5">
                  <c:v>0.2</c:v>
                </c:pt>
                <c:pt idx="6" formatCode="0.0">
                  <c:v>0.3</c:v>
                </c:pt>
                <c:pt idx="7">
                  <c:v>0</c:v>
                </c:pt>
                <c:pt idx="8" formatCode="0.0">
                  <c:v>0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7-44EC-AF31-1860809C41F9}"/>
            </c:ext>
          </c:extLst>
        </c:ser>
        <c:ser>
          <c:idx val="1"/>
          <c:order val="1"/>
          <c:tx>
            <c:strRef>
              <c:f>'Төрөлт жирэмслэлт'!$D$26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1"/>
              <c:layout>
                <c:manualLayout>
                  <c:x val="9.259259259259571E-3"/>
                  <c:y val="2.52525252525243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C7-44EC-AF31-1860809C41F9}"/>
                </c:ext>
              </c:extLst>
            </c:dLbl>
            <c:dLbl>
              <c:idx val="6"/>
              <c:layout>
                <c:manualLayout>
                  <c:x val="4.6296296296297014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C7-44EC-AF31-1860809C41F9}"/>
                </c:ext>
              </c:extLst>
            </c:dLbl>
            <c:dLbl>
              <c:idx val="8"/>
              <c:layout>
                <c:manualLayout>
                  <c:x val="6.1728395061728392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C7-44EC-AF31-1860809C41F9}"/>
                </c:ext>
              </c:extLst>
            </c:dLbl>
            <c:dLbl>
              <c:idx val="9"/>
              <c:layout>
                <c:manualLayout>
                  <c:x val="1.54320987654322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7-44EC-AF31-1860809C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жирэмслэлт'!$D$27:$D$36</c:f>
              <c:numCache>
                <c:formatCode>General</c:formatCode>
                <c:ptCount val="10"/>
                <c:pt idx="0" formatCode="0.0">
                  <c:v>0.3</c:v>
                </c:pt>
                <c:pt idx="1">
                  <c:v>0.2</c:v>
                </c:pt>
                <c:pt idx="2">
                  <c:v>0.5</c:v>
                </c:pt>
                <c:pt idx="3">
                  <c:v>0.4</c:v>
                </c:pt>
                <c:pt idx="4">
                  <c:v>0.1</c:v>
                </c:pt>
                <c:pt idx="5">
                  <c:v>0.5</c:v>
                </c:pt>
                <c:pt idx="6" formatCode="0.0">
                  <c:v>0.7</c:v>
                </c:pt>
                <c:pt idx="7">
                  <c:v>0</c:v>
                </c:pt>
                <c:pt idx="8" formatCode="0.0">
                  <c:v>1.9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C7-44EC-AF31-1860809C41F9}"/>
            </c:ext>
          </c:extLst>
        </c:ser>
        <c:dLbls>
          <c:showVal val="1"/>
        </c:dLbls>
        <c:shape val="cylinder"/>
        <c:axId val="142604160"/>
        <c:axId val="142605696"/>
        <c:axId val="0"/>
      </c:bar3DChart>
      <c:catAx>
        <c:axId val="142604160"/>
        <c:scaling>
          <c:orientation val="minMax"/>
        </c:scaling>
        <c:axPos val="b"/>
        <c:numFmt formatCode="General" sourceLinked="0"/>
        <c:tickLblPos val="nextTo"/>
        <c:crossAx val="142605696"/>
        <c:crosses val="autoZero"/>
        <c:auto val="1"/>
        <c:lblAlgn val="ctr"/>
        <c:lblOffset val="100"/>
      </c:catAx>
      <c:valAx>
        <c:axId val="142605696"/>
        <c:scaling>
          <c:orientation val="minMax"/>
        </c:scaling>
        <c:delete val="1"/>
        <c:axPos val="l"/>
        <c:numFmt formatCode="0.0" sourceLinked="1"/>
        <c:tickLblPos val="none"/>
        <c:crossAx val="14260416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369047619047623E-2"/>
          <c:y val="2.8645833333333332E-2"/>
          <c:w val="0.96726190476189999"/>
          <c:h val="0.77858616305773076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жирэмслэлт'!$C$54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жирэмслэлт'!$C$55:$C$64</c:f>
              <c:numCache>
                <c:formatCode>General</c:formatCode>
                <c:ptCount val="10"/>
                <c:pt idx="0" formatCode="0.0">
                  <c:v>6.7</c:v>
                </c:pt>
                <c:pt idx="1">
                  <c:v>5.5</c:v>
                </c:pt>
                <c:pt idx="2">
                  <c:v>4.3</c:v>
                </c:pt>
                <c:pt idx="3">
                  <c:v>8.1999999999999993</c:v>
                </c:pt>
                <c:pt idx="4" formatCode="0.0">
                  <c:v>3.1</c:v>
                </c:pt>
                <c:pt idx="5">
                  <c:v>4.3</c:v>
                </c:pt>
                <c:pt idx="6" formatCode="0.0">
                  <c:v>3.6</c:v>
                </c:pt>
                <c:pt idx="7" formatCode="0.0">
                  <c:v>5.6</c:v>
                </c:pt>
                <c:pt idx="8" formatCode="0.0">
                  <c:v>18.2</c:v>
                </c:pt>
                <c:pt idx="9" formatCode="0.0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88-4DDD-AEFE-EAE346663115}"/>
            </c:ext>
          </c:extLst>
        </c:ser>
        <c:ser>
          <c:idx val="1"/>
          <c:order val="1"/>
          <c:tx>
            <c:strRef>
              <c:f>'Төрөлт жирэмслэлт'!$D$54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7"/>
              <c:layout>
                <c:manualLayout>
                  <c:x val="8.9285714285714159E-3"/>
                  <c:y val="-7.8125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жирэмслэлт'!$D$55:$D$64</c:f>
              <c:numCache>
                <c:formatCode>General</c:formatCode>
                <c:ptCount val="10"/>
                <c:pt idx="0" formatCode="0.0">
                  <c:v>6.2</c:v>
                </c:pt>
                <c:pt idx="1">
                  <c:v>5.6</c:v>
                </c:pt>
                <c:pt idx="2">
                  <c:v>4.4000000000000004</c:v>
                </c:pt>
                <c:pt idx="3">
                  <c:v>6.9</c:v>
                </c:pt>
                <c:pt idx="4" formatCode="0.0">
                  <c:v>5.2</c:v>
                </c:pt>
                <c:pt idx="5">
                  <c:v>4</c:v>
                </c:pt>
                <c:pt idx="6" formatCode="0.0">
                  <c:v>6.3</c:v>
                </c:pt>
                <c:pt idx="7" formatCode="0.0">
                  <c:v>3.4</c:v>
                </c:pt>
                <c:pt idx="8" formatCode="0.0">
                  <c:v>37.700000000000003</c:v>
                </c:pt>
                <c:pt idx="9" formatCode="0.0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88-4DDD-AEFE-EAE346663115}"/>
            </c:ext>
          </c:extLst>
        </c:ser>
        <c:dLbls>
          <c:showVal val="1"/>
        </c:dLbls>
        <c:shape val="cylinder"/>
        <c:axId val="142367744"/>
        <c:axId val="142373632"/>
        <c:axId val="0"/>
      </c:bar3DChart>
      <c:catAx>
        <c:axId val="142367744"/>
        <c:scaling>
          <c:orientation val="minMax"/>
        </c:scaling>
        <c:axPos val="b"/>
        <c:numFmt formatCode="General" sourceLinked="0"/>
        <c:tickLblPos val="nextTo"/>
        <c:crossAx val="142373632"/>
        <c:crosses val="autoZero"/>
        <c:auto val="1"/>
        <c:lblAlgn val="ctr"/>
        <c:lblOffset val="100"/>
      </c:catAx>
      <c:valAx>
        <c:axId val="142373632"/>
        <c:scaling>
          <c:orientation val="minMax"/>
        </c:scaling>
        <c:delete val="1"/>
        <c:axPos val="l"/>
        <c:numFmt formatCode="0.0" sourceLinked="1"/>
        <c:tickLblPos val="none"/>
        <c:crossAx val="142367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8645833333333332E-2"/>
          <c:w val="0.96666666666666667"/>
          <c:h val="0.77795152559056446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жирэмслэлт'!$C$70</c:f>
              <c:strCache>
                <c:ptCount val="1"/>
                <c:pt idx="0">
                  <c:v>2021.07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жирэмслэлт'!$C$71:$C$80</c:f>
              <c:numCache>
                <c:formatCode>0.0</c:formatCode>
                <c:ptCount val="10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5-4CE3-96F1-DA88681F4D13}"/>
            </c:ext>
          </c:extLst>
        </c:ser>
        <c:ser>
          <c:idx val="1"/>
          <c:order val="1"/>
          <c:tx>
            <c:strRef>
              <c:f>'Төрөлт жирэмслэлт'!$D$70</c:f>
              <c:strCache>
                <c:ptCount val="1"/>
                <c:pt idx="0">
                  <c:v>2022.07</c:v>
                </c:pt>
              </c:strCache>
            </c:strRef>
          </c:tx>
          <c:dLbls>
            <c:dLbl>
              <c:idx val="2"/>
              <c:layout>
                <c:manualLayout>
                  <c:x val="1.0396361273554254E-2"/>
                  <c:y val="2.43309002433090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5-4CE3-96F1-DA88681F4D13}"/>
                </c:ext>
              </c:extLst>
            </c:dLbl>
            <c:dLbl>
              <c:idx val="4"/>
              <c:layout>
                <c:manualLayout>
                  <c:x val="1.0396361273554254E-2"/>
                  <c:y val="4.86618004866180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5-4CE3-96F1-DA88681F4D13}"/>
                </c:ext>
              </c:extLst>
            </c:dLbl>
            <c:dLbl>
              <c:idx val="5"/>
              <c:layout>
                <c:manualLayout>
                  <c:x val="1.0396361273554254E-2"/>
                  <c:y val="1.4598540145985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5-4CE3-96F1-DA88681F4D13}"/>
                </c:ext>
              </c:extLst>
            </c:dLbl>
            <c:dLbl>
              <c:idx val="7"/>
              <c:layout>
                <c:manualLayout>
                  <c:x val="1.0396361273554158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05-4CE3-96F1-DA88681F4D13}"/>
                </c:ext>
              </c:extLst>
            </c:dLbl>
            <c:dLbl>
              <c:idx val="8"/>
              <c:layout>
                <c:manualLayout>
                  <c:x val="1.0396361273554254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05-4CE3-96F1-DA88681F4D13}"/>
                </c:ext>
              </c:extLst>
            </c:dLbl>
            <c:dLbl>
              <c:idx val="9"/>
              <c:layout>
                <c:manualLayout>
                  <c:x val="1.0416666666666666E-2"/>
                  <c:y val="-1.30208333333336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05-4CE3-96F1-DA88681F4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жирэмслэлт'!$D$71:$D$80</c:f>
              <c:numCache>
                <c:formatCode>0.0</c:formatCode>
                <c:ptCount val="10"/>
                <c:pt idx="0">
                  <c:v>0.8</c:v>
                </c:pt>
                <c:pt idx="1">
                  <c:v>0.1</c:v>
                </c:pt>
                <c:pt idx="2">
                  <c:v>0.5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05-4CE3-96F1-DA88681F4D13}"/>
            </c:ext>
          </c:extLst>
        </c:ser>
        <c:dLbls>
          <c:showVal val="1"/>
        </c:dLbls>
        <c:shape val="cylinder"/>
        <c:axId val="143172352"/>
        <c:axId val="143174272"/>
        <c:axId val="0"/>
      </c:bar3DChart>
      <c:catAx>
        <c:axId val="143172352"/>
        <c:scaling>
          <c:orientation val="minMax"/>
        </c:scaling>
        <c:axPos val="b"/>
        <c:numFmt formatCode="General" sourceLinked="0"/>
        <c:tickLblPos val="nextTo"/>
        <c:crossAx val="143174272"/>
        <c:crosses val="autoZero"/>
        <c:auto val="1"/>
        <c:lblAlgn val="ctr"/>
        <c:lblOffset val="100"/>
      </c:catAx>
      <c:valAx>
        <c:axId val="143174272"/>
        <c:scaling>
          <c:orientation val="minMax"/>
        </c:scaling>
        <c:delete val="1"/>
        <c:axPos val="l"/>
        <c:numFmt formatCode="0.0" sourceLinked="1"/>
        <c:tickLblPos val="none"/>
        <c:crossAx val="1431723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730496453900711E-2"/>
          <c:y val="0.1672196789354819"/>
          <c:w val="0.96099290780141844"/>
          <c:h val="0.63761753036684365"/>
        </c:manualLayout>
      </c:layout>
      <c:bar3DChart>
        <c:barDir val="col"/>
        <c:grouping val="clustered"/>
        <c:ser>
          <c:idx val="0"/>
          <c:order val="0"/>
          <c:tx>
            <c:strRef>
              <c:f>'[Chart 2 in Microsoft Office PowerPoint]Төрөлт жирэмслэлт'!$G$9</c:f>
              <c:strCache>
                <c:ptCount val="1"/>
                <c:pt idx="0">
                  <c:v>шинээр хяналтанд авсан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жирэмслэлт'!$H$8:$I$8</c:f>
              <c:numCache>
                <c:formatCode>0.00</c:formatCode>
                <c:ptCount val="2"/>
                <c:pt idx="0">
                  <c:v>2021.07</c:v>
                </c:pt>
                <c:pt idx="1">
                  <c:v>2022.07</c:v>
                </c:pt>
              </c:numCache>
            </c:numRef>
          </c:cat>
          <c:val>
            <c:numRef>
              <c:f>'[Chart 2 in Microsoft Office PowerPoint]Төрөлт жирэмслэлт'!$H$9:$I$9</c:f>
              <c:numCache>
                <c:formatCode>General</c:formatCode>
                <c:ptCount val="2"/>
                <c:pt idx="0">
                  <c:v>283</c:v>
                </c:pt>
                <c:pt idx="1">
                  <c:v>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F5-4C76-8890-7CA54ADBC5BF}"/>
            </c:ext>
          </c:extLst>
        </c:ser>
        <c:ser>
          <c:idx val="1"/>
          <c:order val="1"/>
          <c:tx>
            <c:strRef>
              <c:f>'[Chart 2 in Microsoft Office PowerPoint]Төрөлт жирэмслэлт'!$G$10</c:f>
              <c:strCache>
                <c:ptCount val="1"/>
                <c:pt idx="0">
                  <c:v>эхний 3 сартайд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304112788653712E-2"/>
                  <c:y val="-2.6101970462647391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Times New Roman" pitchFamily="18" charset="0"/>
                        <a:cs typeface="Times New Roman" pitchFamily="18" charset="0"/>
                      </a:rPr>
                      <a:t>257/90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F5-4C76-8890-7CA54ADBC5BF}"/>
                </c:ext>
              </c:extLst>
            </c:dLbl>
            <c:dLbl>
              <c:idx val="1"/>
              <c:layout>
                <c:manualLayout>
                  <c:x val="3.1849791711815838E-2"/>
                  <c:y val="-1.860461472166725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367/88%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F5-4C76-8890-7CA54ADBC5B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жирэмслэлт'!$H$8:$I$8</c:f>
              <c:numCache>
                <c:formatCode>0.00</c:formatCode>
                <c:ptCount val="2"/>
                <c:pt idx="0">
                  <c:v>2021.07</c:v>
                </c:pt>
                <c:pt idx="1">
                  <c:v>2022.07</c:v>
                </c:pt>
              </c:numCache>
            </c:numRef>
          </c:cat>
          <c:val>
            <c:numRef>
              <c:f>'[Chart 2 in Microsoft Office PowerPoint]Төрөлт жирэмслэлт'!$H$10:$I$10</c:f>
              <c:numCache>
                <c:formatCode>General</c:formatCode>
                <c:ptCount val="2"/>
                <c:pt idx="0">
                  <c:v>257</c:v>
                </c:pt>
                <c:pt idx="1">
                  <c:v>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F5-4C76-8890-7CA54ADBC5BF}"/>
            </c:ext>
          </c:extLst>
        </c:ser>
        <c:dLbls>
          <c:showVal val="1"/>
        </c:dLbls>
        <c:shape val="cylinder"/>
        <c:axId val="95395840"/>
        <c:axId val="95417856"/>
        <c:axId val="0"/>
      </c:bar3DChart>
      <c:catAx>
        <c:axId val="95395840"/>
        <c:scaling>
          <c:orientation val="minMax"/>
        </c:scaling>
        <c:axPos val="b"/>
        <c:numFmt formatCode="0.00" sourceLinked="1"/>
        <c:majorTickMark val="none"/>
        <c:tickLblPos val="nextTo"/>
        <c:crossAx val="95417856"/>
        <c:crosses val="autoZero"/>
        <c:auto val="1"/>
        <c:lblAlgn val="ctr"/>
        <c:lblOffset val="100"/>
      </c:catAx>
      <c:valAx>
        <c:axId val="95417856"/>
        <c:scaling>
          <c:orientation val="minMax"/>
        </c:scaling>
        <c:delete val="1"/>
        <c:axPos val="l"/>
        <c:numFmt formatCode="General" sourceLinked="1"/>
        <c:tickLblPos val="none"/>
        <c:crossAx val="9539584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7295597484276729E-2"/>
          <c:y val="3.0555555555555582E-2"/>
          <c:w val="0.96540880503144655"/>
          <c:h val="0.78359951881014878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жирэмслэлт'!$C$42</c:f>
              <c:strCache>
                <c:ptCount val="1"/>
                <c:pt idx="0">
                  <c:v>2021.07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жирэмслэлт'!$C$43:$C$51</c:f>
              <c:numCache>
                <c:formatCode>0.0</c:formatCode>
                <c:ptCount val="9"/>
                <c:pt idx="0">
                  <c:v>92.2</c:v>
                </c:pt>
                <c:pt idx="1">
                  <c:v>87.7</c:v>
                </c:pt>
                <c:pt idx="2">
                  <c:v>88.5</c:v>
                </c:pt>
                <c:pt idx="3">
                  <c:v>89.8</c:v>
                </c:pt>
                <c:pt idx="4">
                  <c:v>90</c:v>
                </c:pt>
                <c:pt idx="5">
                  <c:v>90.2</c:v>
                </c:pt>
                <c:pt idx="6">
                  <c:v>92.8</c:v>
                </c:pt>
                <c:pt idx="7">
                  <c:v>90.8</c:v>
                </c:pt>
                <c:pt idx="8">
                  <c:v>90.3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36-41D1-951D-F00EAADF9D5A}"/>
            </c:ext>
          </c:extLst>
        </c:ser>
        <c:ser>
          <c:idx val="1"/>
          <c:order val="1"/>
          <c:tx>
            <c:strRef>
              <c:f>'Төрөлт жирэмслэлт'!$D$42</c:f>
              <c:strCache>
                <c:ptCount val="1"/>
                <c:pt idx="0">
                  <c:v>2022.07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1"/>
              <c:layout>
                <c:manualLayout>
                  <c:x val="1.9444444444444445E-2"/>
                  <c:y val="5.0314465408805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6-41D1-951D-F00EAADF9D5A}"/>
                </c:ext>
              </c:extLst>
            </c:dLbl>
            <c:dLbl>
              <c:idx val="2"/>
              <c:layout>
                <c:manualLayout>
                  <c:x val="4.1666666666666683E-3"/>
                  <c:y val="2.777777777777869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36-41D1-951D-F00EAADF9D5A}"/>
                </c:ext>
              </c:extLst>
            </c:dLbl>
            <c:dLbl>
              <c:idx val="3"/>
              <c:layout>
                <c:manualLayout>
                  <c:x val="4.166666666666668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36-41D1-951D-F00EAADF9D5A}"/>
                </c:ext>
              </c:extLst>
            </c:dLbl>
            <c:dLbl>
              <c:idx val="4"/>
              <c:layout>
                <c:manualLayout>
                  <c:x val="1.2500000000000001E-2"/>
                  <c:y val="-2.777777777777869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36-41D1-951D-F00EAADF9D5A}"/>
                </c:ext>
              </c:extLst>
            </c:dLbl>
            <c:dLbl>
              <c:idx val="5"/>
              <c:layout>
                <c:manualLayout>
                  <c:x val="1.2500000000000001E-2"/>
                  <c:y val="-2.777777777777869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36-41D1-951D-F00EAADF9D5A}"/>
                </c:ext>
              </c:extLst>
            </c:dLbl>
            <c:dLbl>
              <c:idx val="6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6-41D1-951D-F00EAADF9D5A}"/>
                </c:ext>
              </c:extLst>
            </c:dLbl>
            <c:dLbl>
              <c:idx val="7"/>
              <c:layout>
                <c:manualLayout>
                  <c:x val="2.7777777777778694E-3"/>
                  <c:y val="-8.33333333333333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36-41D1-951D-F00EAADF9D5A}"/>
                </c:ext>
              </c:extLst>
            </c:dLbl>
            <c:dLbl>
              <c:idx val="8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36-41D1-951D-F00EAADF9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жирэмслэлт'!$D$43:$D$51</c:f>
              <c:numCache>
                <c:formatCode>0.0</c:formatCode>
                <c:ptCount val="9"/>
                <c:pt idx="0">
                  <c:v>95.1</c:v>
                </c:pt>
                <c:pt idx="1">
                  <c:v>90.6</c:v>
                </c:pt>
                <c:pt idx="2">
                  <c:v>91.7</c:v>
                </c:pt>
                <c:pt idx="3">
                  <c:v>89.1</c:v>
                </c:pt>
                <c:pt idx="4">
                  <c:v>91.8</c:v>
                </c:pt>
                <c:pt idx="5">
                  <c:v>88.7</c:v>
                </c:pt>
                <c:pt idx="6">
                  <c:v>88</c:v>
                </c:pt>
                <c:pt idx="7">
                  <c:v>92.5</c:v>
                </c:pt>
                <c:pt idx="8">
                  <c:v>89.7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936-41D1-951D-F00EAADF9D5A}"/>
            </c:ext>
          </c:extLst>
        </c:ser>
        <c:shape val="cylinder"/>
        <c:axId val="148120320"/>
        <c:axId val="148121856"/>
        <c:axId val="0"/>
      </c:bar3DChart>
      <c:catAx>
        <c:axId val="148120320"/>
        <c:scaling>
          <c:orientation val="minMax"/>
        </c:scaling>
        <c:axPos val="b"/>
        <c:numFmt formatCode="General" sourceLinked="0"/>
        <c:tickLblPos val="nextTo"/>
        <c:crossAx val="148121856"/>
        <c:crosses val="autoZero"/>
        <c:auto val="1"/>
        <c:lblAlgn val="ctr"/>
        <c:lblOffset val="100"/>
      </c:catAx>
      <c:valAx>
        <c:axId val="148121856"/>
        <c:scaling>
          <c:orientation val="minMax"/>
        </c:scaling>
        <c:delete val="1"/>
        <c:axPos val="l"/>
        <c:numFmt formatCode="0.0" sourceLinked="1"/>
        <c:tickLblPos val="none"/>
        <c:crossAx val="14812032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'[Chart in Microsoft Office PowerPoint]нас баралт'!$J$36</c:f>
              <c:strCache>
                <c:ptCount val="1"/>
                <c:pt idx="0">
                  <c:v>2022.07</c:v>
                </c:pt>
              </c:strCache>
            </c:strRef>
          </c:tx>
          <c:explosion val="25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mn-MN"/>
                      <a:t>.6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7-4F67-A406-0E8589A1761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PowerPoint]нас баралт'!$I$37:$I$47</c:f>
              <c:strCache>
                <c:ptCount val="11"/>
                <c:pt idx="0">
                  <c:v>ЗСТӨ / I00-I99/</c:v>
                </c:pt>
                <c:pt idx="1">
                  <c:v>Хавдар /C00-D48/</c:v>
                </c:pt>
                <c:pt idx="2">
                  <c:v>Осол гэмтэл /S00-T98/</c:v>
                </c:pt>
                <c:pt idx="3">
                  <c:v>ХБТӨ /K00-K93/</c:v>
                </c:pt>
                <c:pt idx="4">
                  <c:v>ШБТЭ/N00-N99/</c:v>
                </c:pt>
                <c:pt idx="5">
                  <c:v>АТӨ/J00-J99/</c:v>
                </c:pt>
                <c:pt idx="6">
                  <c:v>ПҮЭ/P00-P99/</c:v>
                </c:pt>
                <c:pt idx="7">
                  <c:v>ЧШХШ-2</c:v>
                </c:pt>
                <c:pt idx="8">
                  <c:v>Ковид-19</c:v>
                </c:pt>
                <c:pt idx="9">
                  <c:v>Төрөлх гажиг</c:v>
                </c:pt>
                <c:pt idx="10">
                  <c:v>Бусад</c:v>
                </c:pt>
              </c:strCache>
            </c:strRef>
          </c:cat>
          <c:val>
            <c:numRef>
              <c:f>'[Chart in Microsoft Office PowerPoint]нас баралт'!$J$37:$J$47</c:f>
              <c:numCache>
                <c:formatCode>General</c:formatCode>
                <c:ptCount val="11"/>
                <c:pt idx="0">
                  <c:v>31.8</c:v>
                </c:pt>
                <c:pt idx="1">
                  <c:v>23</c:v>
                </c:pt>
                <c:pt idx="2">
                  <c:v>15</c:v>
                </c:pt>
                <c:pt idx="3">
                  <c:v>7.9</c:v>
                </c:pt>
                <c:pt idx="4">
                  <c:v>4.4000000000000004</c:v>
                </c:pt>
                <c:pt idx="5">
                  <c:v>7.9</c:v>
                </c:pt>
                <c:pt idx="6">
                  <c:v>2.6</c:v>
                </c:pt>
                <c:pt idx="7">
                  <c:v>1.8</c:v>
                </c:pt>
                <c:pt idx="8">
                  <c:v>0.9</c:v>
                </c:pt>
                <c:pt idx="9">
                  <c:v>3.5</c:v>
                </c:pt>
                <c:pt idx="1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7-4F67-A406-0E8589A17614}"/>
            </c:ext>
          </c:extLst>
        </c:ser>
        <c:dLbls>
          <c:showPercent val="1"/>
        </c:dLbls>
      </c:pie3DChart>
    </c:plotArea>
    <c:legend>
      <c:legendPos val="r"/>
      <c:legendEntry>
        <c:idx val="5"/>
      </c:legendEntry>
      <c:layout>
        <c:manualLayout>
          <c:xMode val="edge"/>
          <c:yMode val="edge"/>
          <c:x val="0.73007956775673311"/>
          <c:y val="6.259113444152814E-2"/>
          <c:w val="0.26091142323425787"/>
          <c:h val="0.92243677873599128"/>
        </c:manualLayout>
      </c:layout>
    </c:legend>
    <c:plotVisOnly val="1"/>
    <c:dispBlanksAs val="zero"/>
  </c:chart>
  <c:txPr>
    <a:bodyPr/>
    <a:lstStyle/>
    <a:p>
      <a:pPr>
        <a:defRPr sz="16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6F6D8D-066A-47F1-A605-BE4B55E4D86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F9C7BD-0C94-443A-B2FE-0E4CAA5F3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54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2D534-5181-4629-B475-415B7D6DFE15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4BD35-CEB8-41EC-8460-FBA6D2B2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80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6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7B65-F6FE-4F77-B1FD-6A7BCA0BCC04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tistic\Desktop\munkhcimeg\2019 он\Mark E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Багануур дүүргийн эрүүл мэндийн төвийн үндсэн үзүүлэлт</a:t>
            </a:r>
          </a:p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байдлаар/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Амьгүй 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 1000 нийт төрөлтөнд/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7472668"/>
              </p:ext>
            </p:extLst>
          </p:nvPr>
        </p:nvGraphicFramePr>
        <p:xfrm>
          <a:off x="304801" y="14478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Хяналтгүй төрөлт  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3079377"/>
              </p:ext>
            </p:extLst>
          </p:nvPr>
        </p:nvGraphicFramePr>
        <p:xfrm>
          <a:off x="304800" y="1600201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хяналт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A000000}"/>
              </a:ext>
            </a:extLst>
          </p:cNvPr>
          <p:cNvGraphicFramePr/>
          <p:nvPr/>
        </p:nvGraphicFramePr>
        <p:xfrm>
          <a:off x="381000" y="1371600"/>
          <a:ext cx="830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эрт хяналтын хувь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3689361"/>
              </p:ext>
            </p:extLst>
          </p:nvPr>
        </p:nvGraphicFramePr>
        <p:xfrm>
          <a:off x="0" y="17526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mn-M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баралт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450084"/>
              </p:ext>
            </p:extLst>
          </p:nvPr>
        </p:nvGraphicFramePr>
        <p:xfrm>
          <a:off x="152400" y="1066799"/>
          <a:ext cx="8839201" cy="560645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54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5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Үзүүлэлт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2021.0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2022.0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Нийт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Эмнэлгийн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Гэрийн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869"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Хоног болоогүй нас баралт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Бодит</a:t>
                      </a:r>
                      <a:r>
                        <a:rPr lang="mn-MN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тоо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869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Хувь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37.0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.4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-7.6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Перинаталь эндэгдэл /1000 нийт төрлөгт/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</a:t>
                      </a:r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1/3.4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-6/16.2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0-1 насны хүүхдийн нас баралт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5/14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2/6.9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-3/7.1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насны хүүхдийн нас баралт/ 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3/10.3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3/10.3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Хорт хавдрын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Гадны шалтгаант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баралтын шалтгаан </a:t>
            </a:r>
            <a:b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/хувиар/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300-000009000000}"/>
              </a:ext>
            </a:extLst>
          </p:cNvPr>
          <p:cNvGraphicFramePr/>
          <p:nvPr/>
        </p:nvGraphicFramePr>
        <p:xfrm>
          <a:off x="228601" y="1676401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Нялхсын эндэгдэл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1688647"/>
              </p:ext>
            </p:extLst>
          </p:nvPr>
        </p:nvGraphicFramePr>
        <p:xfrm>
          <a:off x="0" y="1676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хүртэлх насны хүүхдийн эндэгдэл</a:t>
            </a:r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700-000008000000}"/>
              </a:ext>
            </a:extLst>
          </p:cNvPr>
          <p:cNvGraphicFramePr/>
          <p:nvPr/>
        </p:nvGraphicFramePr>
        <p:xfrm>
          <a:off x="0" y="16764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Халдварт өвчин 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1522344"/>
              </p:ext>
            </p:extLst>
          </p:nvPr>
        </p:nvGraphicFramePr>
        <p:xfrm>
          <a:off x="3048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БЗДХ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/10000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амд/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800-000003000000}"/>
              </a:ext>
            </a:extLst>
          </p:cNvPr>
          <p:cNvGraphicFramePr/>
          <p:nvPr/>
        </p:nvGraphicFramePr>
        <p:xfrm>
          <a:off x="304800" y="1143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үзлэг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9061994"/>
              </p:ext>
            </p:extLst>
          </p:nvPr>
        </p:nvGraphicFramePr>
        <p:xfrm>
          <a:off x="228601" y="1066804"/>
          <a:ext cx="8686798" cy="5600886"/>
        </p:xfrm>
        <a:graphic>
          <a:graphicData uri="http://schemas.openxmlformats.org/drawingml/2006/table">
            <a:tbl>
              <a:tblPr/>
              <a:tblGrid>
                <a:gridCol w="4049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59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5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2021.0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.0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Дүүргийн дундаж хүн ам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28908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29125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Нийт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86054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155806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69752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Амбулаторийн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48750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77853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29103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19847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58280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38433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үзлэгийн</a:t>
                      </a:r>
                      <a:r>
                        <a:rPr lang="mn-MN" sz="2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хувь</a:t>
                      </a:r>
                      <a:endParaRPr lang="mn-MN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.06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37.41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14.3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9601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6854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-2747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Гэрийн 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7409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11998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4589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дуудлага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447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821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Цочмог халдварт өвчин,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тоогоор/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0167983"/>
              </p:ext>
            </p:extLst>
          </p:nvPr>
        </p:nvGraphicFramePr>
        <p:xfrm>
          <a:off x="228601" y="838200"/>
          <a:ext cx="8686799" cy="5943592"/>
        </p:xfrm>
        <a:graphic>
          <a:graphicData uri="http://schemas.openxmlformats.org/drawingml/2006/table">
            <a:tbl>
              <a:tblPr/>
              <a:tblGrid>
                <a:gridCol w="332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9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91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1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3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2021.07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.07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Цочмог халдварт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1418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1644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226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Цусан суулга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 шар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Салхин цэцэг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Ковид-19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1403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1604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 хөл амны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Сальмонеллез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Хачигт рикеттиоз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 / ёлом/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Скарлатин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Хоолны</a:t>
                      </a:r>
                      <a:r>
                        <a:rPr lang="mn-MN" sz="20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хордлого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Краснух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Бүртгэгдсэн халдварт өвчин    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/10000 хүн амд, дүүргийн байршлаар/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94676978"/>
              </p:ext>
            </p:extLst>
          </p:nvPr>
        </p:nvGraphicFramePr>
        <p:xfrm>
          <a:off x="228600" y="1417638"/>
          <a:ext cx="8610599" cy="51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228601"/>
            <a:ext cx="88392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Умайн хүзүүний өмөнгийн эрт илрүүлгийн үзлэгт хамрагдсан хүний тоо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7000000}"/>
              </a:ext>
            </a:extLst>
          </p:cNvPr>
          <p:cNvGraphicFramePr/>
          <p:nvPr/>
        </p:nvGraphicFramePr>
        <p:xfrm>
          <a:off x="304800" y="1676400"/>
          <a:ext cx="83058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8601"/>
            <a:ext cx="9144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Хөхний өмөнгийн эрт илрүүлгийн үзлэгт хамрагдсан хүний тоо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8000000}"/>
              </a:ext>
            </a:extLst>
          </p:cNvPr>
          <p:cNvGraphicFramePr/>
          <p:nvPr/>
        </p:nvGraphicFramePr>
        <p:xfrm>
          <a:off x="609601" y="16002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Артерийн гипертензи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9000000}"/>
              </a:ext>
            </a:extLst>
          </p:cNvPr>
          <p:cNvGraphicFramePr/>
          <p:nvPr/>
        </p:nvGraphicFramePr>
        <p:xfrm>
          <a:off x="381000" y="15240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Чихрийн шижин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A000000}"/>
              </a:ext>
            </a:extLst>
          </p:cNvPr>
          <p:cNvGraphicFramePr/>
          <p:nvPr/>
        </p:nvGraphicFramePr>
        <p:xfrm>
          <a:off x="533401" y="1676401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Элэгний өмөнгийн эрт илрүүлгийн үзлэгт хамрагдсан хүний тоо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B000000}"/>
              </a:ext>
            </a:extLst>
          </p:cNvPr>
          <p:cNvGraphicFramePr/>
          <p:nvPr/>
        </p:nvGraphicFramePr>
        <p:xfrm>
          <a:off x="685801" y="1676401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mn-MN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ХБӨ эрт илрүүлгийн үзлэгийг бусад дүүрэгтэй харьцуулсан байдал 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22.07</a:t>
            </a:r>
            <a:r>
              <a:rPr lang="mn-M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61357405"/>
              </p:ext>
            </p:extLst>
          </p:nvPr>
        </p:nvGraphicFramePr>
        <p:xfrm>
          <a:off x="0" y="1524000"/>
          <a:ext cx="9143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Эрт илрүүлгийн үзлэгийг өмнөх оны мөн үетэй харьцуулсан байдал, хувиар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C000000}"/>
              </a:ext>
            </a:extLst>
          </p:cNvPr>
          <p:cNvGraphicFramePr/>
          <p:nvPr/>
        </p:nvGraphicFramePr>
        <p:xfrm>
          <a:off x="304800" y="1447801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Үзлэгийн задаргаа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3716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4719351"/>
              </p:ext>
            </p:extLst>
          </p:nvPr>
        </p:nvGraphicFramePr>
        <p:xfrm>
          <a:off x="2286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Нийт үзлэгт урьдчилан сэргийлэх үзлэгийн хувь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эхний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сарын байдлаар, дүүргээр/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8091178"/>
              </p:ext>
            </p:extLst>
          </p:nvPr>
        </p:nvGraphicFramePr>
        <p:xfrm>
          <a:off x="228600" y="20574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ӨЭМТ-ийн үзлэгт гэрийн идэвхтэй хяналтын үзлэгийн эзлэх хувь</a:t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эхний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сарын байдлаар дүүргээр/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46" y="2524124"/>
            <a:ext cx="8978367" cy="349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өвчлөл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2563058"/>
              </p:ext>
            </p:extLst>
          </p:nvPr>
        </p:nvGraphicFramePr>
        <p:xfrm>
          <a:off x="304799" y="1142996"/>
          <a:ext cx="8534402" cy="5486403"/>
        </p:xfrm>
        <a:graphic>
          <a:graphicData uri="http://schemas.openxmlformats.org/drawingml/2006/table">
            <a:tbl>
              <a:tblPr/>
              <a:tblGrid>
                <a:gridCol w="4636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9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5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Өсөлт </a:t>
                      </a:r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Бүртгэгдсэн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бус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2794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-1546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Шинэ 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2298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-406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Хуучин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2042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-1140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Осол гэмтэл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-168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авдрын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Стационарын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үзүүлэлт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6061200"/>
              </p:ext>
            </p:extLst>
          </p:nvPr>
        </p:nvGraphicFramePr>
        <p:xfrm>
          <a:off x="304800" y="1066802"/>
          <a:ext cx="8534400" cy="5486397"/>
        </p:xfrm>
        <a:graphic>
          <a:graphicData uri="http://schemas.openxmlformats.org/drawingml/2006/table">
            <a:tbl>
              <a:tblPr/>
              <a:tblGrid>
                <a:gridCol w="4252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2021.07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.07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тоо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28679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33040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None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4361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Дундаж 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эргэлт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19.46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21.99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131.6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151.6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ашиглалтын хувь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68.34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78.73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10.39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бодит тоогоор/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257862"/>
              </p:ext>
            </p:extLst>
          </p:nvPr>
        </p:nvGraphicFramePr>
        <p:xfrm>
          <a:off x="381002" y="1371601"/>
          <a:ext cx="8458198" cy="5105401"/>
        </p:xfrm>
        <a:graphic>
          <a:graphicData uri="http://schemas.openxmlformats.org/drawingml/2006/table">
            <a:tbl>
              <a:tblPr/>
              <a:tblGrid>
                <a:gridCol w="3817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6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4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6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Төрөлтийн 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2021.07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.07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Төрсөн эхийн тоо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324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85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78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24.1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-7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0.1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төрөлт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Төрөлхийн гажиг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Амьгүй төрсөн нярай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Кесаров хагалгаа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/27.1%/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/28.4%/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/+1.3%/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Гэрийн төрөлт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11488885"/>
              </p:ext>
            </p:extLst>
          </p:nvPr>
        </p:nvGraphicFramePr>
        <p:xfrm>
          <a:off x="457201" y="15240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42441</TotalTime>
  <Words>662</Words>
  <Application>Microsoft Office PowerPoint</Application>
  <PresentationFormat>On-screen Show (4:3)</PresentationFormat>
  <Paragraphs>322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Амбулаторийн үзлэг</vt:lpstr>
      <vt:lpstr>Үзлэгийн задаргаа</vt:lpstr>
      <vt:lpstr>Нийт үзлэгт урьдчилан сэргийлэх үзлэгийн хувь  /2022 оны эхний 7 сарын байдлаар, дүүргээр/</vt:lpstr>
      <vt:lpstr>ӨЭМТ-ийн үзлэгт гэрийн идэвхтэй хяналтын үзлэгийн эзлэх хувь /2022 оны эхний 7 сарын байдлаар дүүргээр/</vt:lpstr>
      <vt:lpstr>Амбулаторийн өвчлөл</vt:lpstr>
      <vt:lpstr>Стационарын орны үзүүлэлт</vt:lpstr>
      <vt:lpstr>Төрөлт  / бодит тоогоор/</vt:lpstr>
      <vt:lpstr>Гэрийн төрөлт /дүүргүүдийн байршлаар, хувиар/</vt:lpstr>
      <vt:lpstr>Амьгүй төрөлт  /дүүргүүдийн байршлаар 1000 нийт төрөлтөнд/</vt:lpstr>
      <vt:lpstr>Хяналтгүй төрөлт   /дүүргүүдийн байршлаар, хувиар/</vt:lpstr>
      <vt:lpstr>Жирэмсний хяналт  / Бодит тоогоор /</vt:lpstr>
      <vt:lpstr>Жирэмсний эрт хяналтын хувь /дүүргүүдийн байршлаар/</vt:lpstr>
      <vt:lpstr>Нас баралт</vt:lpstr>
      <vt:lpstr>Нас баралтын шалтгаан  /хувиар/</vt:lpstr>
      <vt:lpstr>Нялхсын эндэгдэл                                   /1000 амьд төрөлтөнд, дүүргүүдийн байршлаар/</vt:lpstr>
      <vt:lpstr>5 хүртэлх насны хүүхдийн эндэгдэл /1000 амьд төрөлтөнд, дүүргүүдийн байршлаар/</vt:lpstr>
      <vt:lpstr>Халдварт өвчин   / 10000 хүн амд /</vt:lpstr>
      <vt:lpstr>БЗДХ /10000 хүн амд/                   </vt:lpstr>
      <vt:lpstr>Цочмог халдварт өвчин, /Бодит тоогоор/</vt:lpstr>
      <vt:lpstr>Бүртгэгдсэн халдварт өвчин     /10000 хүн амд, дүүргийн байршлаар/</vt:lpstr>
      <vt:lpstr>Slide 22</vt:lpstr>
      <vt:lpstr>Slide 23</vt:lpstr>
      <vt:lpstr>Slide 24</vt:lpstr>
      <vt:lpstr>Slide 25</vt:lpstr>
      <vt:lpstr>Slide 26</vt:lpstr>
      <vt:lpstr>ХБӨ эрт илрүүлгийн үзлэгийг бусад дүүрэгтэй харьцуулсан байдал /2022.07сар/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Багануур дүүргийн эрүүл мэндийн үзүүлэлт</dc:title>
  <dc:creator>Owner</dc:creator>
  <cp:lastModifiedBy>Munkhchimeg</cp:lastModifiedBy>
  <cp:revision>4094</cp:revision>
  <dcterms:created xsi:type="dcterms:W3CDTF">2015-04-01T22:30:09Z</dcterms:created>
  <dcterms:modified xsi:type="dcterms:W3CDTF">2022-09-09T03:35:29Z</dcterms:modified>
</cp:coreProperties>
</file>