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1"/>
  </p:notesMasterIdLst>
  <p:handoutMasterIdLst>
    <p:handoutMasterId r:id="rId32"/>
  </p:handoutMasterIdLst>
  <p:sldIdLst>
    <p:sldId id="355" r:id="rId2"/>
    <p:sldId id="356" r:id="rId3"/>
    <p:sldId id="396" r:id="rId4"/>
    <p:sldId id="386" r:id="rId5"/>
    <p:sldId id="428" r:id="rId6"/>
    <p:sldId id="362" r:id="rId7"/>
    <p:sldId id="277" r:id="rId8"/>
    <p:sldId id="289" r:id="rId9"/>
    <p:sldId id="368" r:id="rId10"/>
    <p:sldId id="369" r:id="rId11"/>
    <p:sldId id="391" r:id="rId12"/>
    <p:sldId id="332" r:id="rId13"/>
    <p:sldId id="370" r:id="rId14"/>
    <p:sldId id="319" r:id="rId15"/>
    <p:sldId id="429" r:id="rId16"/>
    <p:sldId id="372" r:id="rId17"/>
    <p:sldId id="430" r:id="rId18"/>
    <p:sldId id="278" r:id="rId19"/>
    <p:sldId id="376" r:id="rId20"/>
    <p:sldId id="344" r:id="rId21"/>
    <p:sldId id="400" r:id="rId22"/>
    <p:sldId id="409" r:id="rId23"/>
    <p:sldId id="410" r:id="rId24"/>
    <p:sldId id="411" r:id="rId25"/>
    <p:sldId id="412" r:id="rId26"/>
    <p:sldId id="426" r:id="rId27"/>
    <p:sldId id="414" r:id="rId28"/>
    <p:sldId id="407" r:id="rId29"/>
    <p:sldId id="417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483" autoAdjust="0"/>
    <p:restoredTop sz="93525" autoAdjust="0"/>
  </p:normalViewPr>
  <p:slideViewPr>
    <p:cSldViewPr>
      <p:cViewPr>
        <p:scale>
          <a:sx n="50" d="100"/>
          <a:sy n="50" d="100"/>
        </p:scale>
        <p:origin x="-66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9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80" y="-9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rmandakh\Desktop\munkhcimeg\2017%20&#1086;&#1085;\1-&#1088;%20&#1091;&#1083;&#1080;&#1088;&#1072;&#1083;\&#1089;&#1072;&#1088;&#1099;&#1085;%20&#1090;&#1086;&#1086;&#1085;%20&#1199;&#1079;&#1199;&#1199;&#1083;&#1101;&#1083;&#1090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Chart%205%20in%20Microsoft%20Office%20PowerPoint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Chart%206%20in%20Microsoft%20Office%20PowerPoint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Chart%208%20in%20Microsoft%20Office%20PowerPoin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Chart%202%20in%20Microsoft%20Office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>
        <c:manualLayout>
          <c:layoutTarget val="inner"/>
          <c:xMode val="edge"/>
          <c:yMode val="edge"/>
          <c:x val="0.27083333333333326"/>
          <c:y val="0.11805555555555861"/>
          <c:w val="0.5083333333333333"/>
          <c:h val="0.84722222222222221"/>
        </c:manualLayout>
      </c:layout>
      <c:pieChart>
        <c:varyColors val="1"/>
        <c:dLbls>
          <c:showVal val="1"/>
          <c:showCatName val="1"/>
        </c:dLbls>
        <c:firstSliceAng val="0"/>
      </c:pieChart>
    </c:plotArea>
    <c:plotVisOnly val="1"/>
    <c:dispBlanksAs val="zero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1.6666666666666701E-2"/>
          <c:y val="2.777777777777889E-2"/>
          <c:w val="0.96666666666666667"/>
          <c:h val="0.76275431480155964"/>
        </c:manualLayout>
      </c:layout>
      <c:bar3DChart>
        <c:barDir val="col"/>
        <c:grouping val="clustered"/>
        <c:ser>
          <c:idx val="0"/>
          <c:order val="0"/>
          <c:tx>
            <c:strRef>
              <c:f>'нялхасын эндэгдэл'!$B$2</c:f>
              <c:strCache>
                <c:ptCount val="1"/>
                <c:pt idx="0">
                  <c:v>2021.06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'нялхасын эндэгдэл'!$A$3:$A$12</c:f>
              <c:strCache>
                <c:ptCount val="10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НД</c:v>
                </c:pt>
                <c:pt idx="7">
                  <c:v>БНД</c:v>
                </c:pt>
                <c:pt idx="8">
                  <c:v>БХД</c:v>
                </c:pt>
                <c:pt idx="9">
                  <c:v>УБ</c:v>
                </c:pt>
              </c:strCache>
            </c:strRef>
          </c:cat>
          <c:val>
            <c:numRef>
              <c:f>'нялхасын эндэгдэл'!$B$3:$B$12</c:f>
              <c:numCache>
                <c:formatCode>0.0</c:formatCode>
                <c:ptCount val="10"/>
                <c:pt idx="0">
                  <c:v>9.5</c:v>
                </c:pt>
                <c:pt idx="1">
                  <c:v>7</c:v>
                </c:pt>
                <c:pt idx="2">
                  <c:v>12.9</c:v>
                </c:pt>
                <c:pt idx="3">
                  <c:v>8.9</c:v>
                </c:pt>
                <c:pt idx="4">
                  <c:v>6.1</c:v>
                </c:pt>
                <c:pt idx="5">
                  <c:v>10</c:v>
                </c:pt>
                <c:pt idx="6">
                  <c:v>24.7</c:v>
                </c:pt>
                <c:pt idx="7">
                  <c:v>13.3</c:v>
                </c:pt>
                <c:pt idx="8">
                  <c:v>0</c:v>
                </c:pt>
                <c:pt idx="9">
                  <c:v>11.1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4D-4215-82D2-C01188A0D4C0}"/>
            </c:ext>
          </c:extLst>
        </c:ser>
        <c:ser>
          <c:idx val="1"/>
          <c:order val="1"/>
          <c:tx>
            <c:strRef>
              <c:f>'нялхасын эндэгдэл'!$C$2</c:f>
              <c:strCache>
                <c:ptCount val="1"/>
                <c:pt idx="0">
                  <c:v>2022.06</c:v>
                </c:pt>
              </c:strCache>
            </c:strRef>
          </c:tx>
          <c:spPr>
            <a:solidFill>
              <a:srgbClr val="990000"/>
            </a:solidFill>
          </c:spPr>
          <c:dLbls>
            <c:dLbl>
              <c:idx val="2"/>
              <c:layout>
                <c:manualLayout>
                  <c:x val="1.3636363636363641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4D-4215-82D2-C01188A0D4C0}"/>
                </c:ext>
              </c:extLst>
            </c:dLbl>
            <c:dLbl>
              <c:idx val="7"/>
              <c:layout>
                <c:manualLayout>
                  <c:x val="1.0606060606060601E-2"/>
                  <c:y val="-2.525252525252525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4D-4215-82D2-C01188A0D4C0}"/>
                </c:ext>
              </c:extLst>
            </c:dLbl>
            <c:dLbl>
              <c:idx val="9"/>
              <c:layout>
                <c:manualLayout>
                  <c:x val="7.5757575757573834E-3"/>
                  <c:y val="5.050505050505047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4D-4215-82D2-C01188A0D4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'нялхасын эндэгдэл'!$A$3:$A$12</c:f>
              <c:strCache>
                <c:ptCount val="10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НД</c:v>
                </c:pt>
                <c:pt idx="7">
                  <c:v>БНД</c:v>
                </c:pt>
                <c:pt idx="8">
                  <c:v>БХД</c:v>
                </c:pt>
                <c:pt idx="9">
                  <c:v>УБ</c:v>
                </c:pt>
              </c:strCache>
            </c:strRef>
          </c:cat>
          <c:val>
            <c:numRef>
              <c:f>'нялхасын эндэгдэл'!$C$3:$C$12</c:f>
              <c:numCache>
                <c:formatCode>0.0</c:formatCode>
                <c:ptCount val="10"/>
                <c:pt idx="0">
                  <c:v>6.3</c:v>
                </c:pt>
                <c:pt idx="1">
                  <c:v>9.8000000000000007</c:v>
                </c:pt>
                <c:pt idx="2">
                  <c:v>14.4</c:v>
                </c:pt>
                <c:pt idx="3">
                  <c:v>10.199999999999999</c:v>
                </c:pt>
                <c:pt idx="4">
                  <c:v>9.5</c:v>
                </c:pt>
                <c:pt idx="5">
                  <c:v>11</c:v>
                </c:pt>
                <c:pt idx="6">
                  <c:v>9.9</c:v>
                </c:pt>
                <c:pt idx="7">
                  <c:v>8.1999999999999993</c:v>
                </c:pt>
                <c:pt idx="8">
                  <c:v>23.3</c:v>
                </c:pt>
                <c:pt idx="9">
                  <c:v>10.4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04D-4215-82D2-C01188A0D4C0}"/>
            </c:ext>
          </c:extLst>
        </c:ser>
        <c:dLbls>
          <c:showVal val="1"/>
        </c:dLbls>
        <c:gapWidth val="75"/>
        <c:shape val="cylinder"/>
        <c:axId val="161536256"/>
        <c:axId val="161554432"/>
        <c:axId val="0"/>
      </c:bar3DChart>
      <c:catAx>
        <c:axId val="161536256"/>
        <c:scaling>
          <c:orientation val="minMax"/>
        </c:scaling>
        <c:axPos val="b"/>
        <c:numFmt formatCode="General" sourceLinked="0"/>
        <c:majorTickMark val="none"/>
        <c:tickLblPos val="nextTo"/>
        <c:crossAx val="161554432"/>
        <c:crosses val="autoZero"/>
        <c:auto val="1"/>
        <c:lblAlgn val="ctr"/>
        <c:lblOffset val="100"/>
      </c:catAx>
      <c:valAx>
        <c:axId val="161554432"/>
        <c:scaling>
          <c:orientation val="minMax"/>
        </c:scaling>
        <c:axPos val="l"/>
        <c:numFmt formatCode="0.0" sourceLinked="1"/>
        <c:majorTickMark val="none"/>
        <c:tickLblPos val="none"/>
        <c:crossAx val="161536256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"/>
          <c:y val="2.777777777777779E-2"/>
          <c:w val="0.9910714285714286"/>
          <c:h val="0.77335938121371195"/>
        </c:manualLayout>
      </c:layout>
      <c:bar3DChart>
        <c:barDir val="col"/>
        <c:grouping val="clustered"/>
        <c:ser>
          <c:idx val="0"/>
          <c:order val="0"/>
          <c:tx>
            <c:strRef>
              <c:f>'[Chart 5 in Microsoft Office PowerPoint]5 хүртэлх насны хүүхдийн эндэгд'!$B$1</c:f>
              <c:strCache>
                <c:ptCount val="1"/>
                <c:pt idx="0">
                  <c:v>2021.06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5 in Microsoft Office PowerPoint]5 хүртэлх насны хүүхдийн эндэгд'!$A$2:$A$11</c:f>
              <c:strCache>
                <c:ptCount val="10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БНД</c:v>
                </c:pt>
                <c:pt idx="7">
                  <c:v>НД</c:v>
                </c:pt>
                <c:pt idx="8">
                  <c:v>БХД</c:v>
                </c:pt>
                <c:pt idx="9">
                  <c:v>УБ</c:v>
                </c:pt>
              </c:strCache>
            </c:strRef>
          </c:cat>
          <c:val>
            <c:numRef>
              <c:f>'[Chart 5 in Microsoft Office PowerPoint]5 хүртэлх насны хүүхдийн эндэгд'!$B$2:$B$11</c:f>
              <c:numCache>
                <c:formatCode>0.0</c:formatCode>
                <c:ptCount val="10"/>
                <c:pt idx="0">
                  <c:v>9.9</c:v>
                </c:pt>
                <c:pt idx="1">
                  <c:v>9.6</c:v>
                </c:pt>
                <c:pt idx="2">
                  <c:v>14</c:v>
                </c:pt>
                <c:pt idx="3">
                  <c:v>8.9</c:v>
                </c:pt>
                <c:pt idx="4">
                  <c:v>7</c:v>
                </c:pt>
                <c:pt idx="5">
                  <c:v>11.3</c:v>
                </c:pt>
                <c:pt idx="6">
                  <c:v>13.3</c:v>
                </c:pt>
                <c:pt idx="7">
                  <c:v>24.7</c:v>
                </c:pt>
                <c:pt idx="8">
                  <c:v>0</c:v>
                </c:pt>
                <c:pt idx="9">
                  <c:v>12.7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56-4DE0-9E2A-9CCF0CFC928E}"/>
            </c:ext>
          </c:extLst>
        </c:ser>
        <c:ser>
          <c:idx val="1"/>
          <c:order val="1"/>
          <c:tx>
            <c:strRef>
              <c:f>'[Chart 5 in Microsoft Office PowerPoint]5 хүртэлх насны хүүхдийн эндэгд'!$C$1</c:f>
              <c:strCache>
                <c:ptCount val="1"/>
                <c:pt idx="0">
                  <c:v>2022.06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5 in Microsoft Office PowerPoint]5 хүртэлх насны хүүхдийн эндэгд'!$A$2:$A$11</c:f>
              <c:strCache>
                <c:ptCount val="10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БНД</c:v>
                </c:pt>
                <c:pt idx="7">
                  <c:v>НД</c:v>
                </c:pt>
                <c:pt idx="8">
                  <c:v>БХД</c:v>
                </c:pt>
                <c:pt idx="9">
                  <c:v>УБ</c:v>
                </c:pt>
              </c:strCache>
            </c:strRef>
          </c:cat>
          <c:val>
            <c:numRef>
              <c:f>'[Chart 5 in Microsoft Office PowerPoint]5 хүртэлх насны хүүхдийн эндэгд'!$C$2:$C$11</c:f>
              <c:numCache>
                <c:formatCode>0.0</c:formatCode>
                <c:ptCount val="10"/>
                <c:pt idx="0">
                  <c:v>9</c:v>
                </c:pt>
                <c:pt idx="1">
                  <c:v>11.5</c:v>
                </c:pt>
                <c:pt idx="2">
                  <c:v>15.5</c:v>
                </c:pt>
                <c:pt idx="3">
                  <c:v>14.9</c:v>
                </c:pt>
                <c:pt idx="4">
                  <c:v>11.7</c:v>
                </c:pt>
                <c:pt idx="5">
                  <c:v>11.8</c:v>
                </c:pt>
                <c:pt idx="6">
                  <c:v>20.6</c:v>
                </c:pt>
                <c:pt idx="7">
                  <c:v>12.4</c:v>
                </c:pt>
                <c:pt idx="8">
                  <c:v>23.3</c:v>
                </c:pt>
                <c:pt idx="9">
                  <c:v>15.1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756-4DE0-9E2A-9CCF0CFC928E}"/>
            </c:ext>
          </c:extLst>
        </c:ser>
        <c:dLbls>
          <c:showVal val="1"/>
        </c:dLbls>
        <c:gapWidth val="75"/>
        <c:shape val="cylinder"/>
        <c:axId val="116669824"/>
        <c:axId val="116675712"/>
        <c:axId val="0"/>
      </c:bar3DChart>
      <c:catAx>
        <c:axId val="116669824"/>
        <c:scaling>
          <c:orientation val="minMax"/>
        </c:scaling>
        <c:axPos val="b"/>
        <c:numFmt formatCode="General" sourceLinked="0"/>
        <c:majorTickMark val="none"/>
        <c:tickLblPos val="nextTo"/>
        <c:crossAx val="116675712"/>
        <c:crosses val="autoZero"/>
        <c:auto val="1"/>
        <c:lblAlgn val="ctr"/>
        <c:lblOffset val="100"/>
      </c:catAx>
      <c:valAx>
        <c:axId val="116675712"/>
        <c:scaling>
          <c:orientation val="minMax"/>
        </c:scaling>
        <c:axPos val="l"/>
        <c:numFmt formatCode="0.0" sourceLinked="1"/>
        <c:majorTickMark val="none"/>
        <c:tickLblPos val="none"/>
        <c:crossAx val="116669824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>
        <c:manualLayout>
          <c:layoutTarget val="inner"/>
          <c:xMode val="edge"/>
          <c:yMode val="edge"/>
          <c:x val="1.6224188790560579E-2"/>
          <c:y val="2.8645833333333332E-2"/>
          <c:w val="0.96755162241888359"/>
          <c:h val="0.73188545767716828"/>
        </c:manualLayout>
      </c:layout>
      <c:bar3DChart>
        <c:barDir val="col"/>
        <c:grouping val="clustered"/>
        <c:ser>
          <c:idx val="0"/>
          <c:order val="0"/>
          <c:tx>
            <c:strRef>
              <c:f>'цочмог халдварт өвчин'!$G$1</c:f>
              <c:strCache>
                <c:ptCount val="1"/>
                <c:pt idx="0">
                  <c:v>2021.06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'цочмог халдварт өвчин'!$F$2:$F$5</c:f>
              <c:strCache>
                <c:ptCount val="4"/>
                <c:pt idx="0">
                  <c:v>Нийт халдварт өвчин</c:v>
                </c:pt>
                <c:pt idx="1">
                  <c:v>Бэлгийн замын халдварт өвчин</c:v>
                </c:pt>
                <c:pt idx="2">
                  <c:v>Цочмог халдварт өвчин</c:v>
                </c:pt>
                <c:pt idx="3">
                  <c:v>Сүрьеэ</c:v>
                </c:pt>
              </c:strCache>
            </c:strRef>
          </c:cat>
          <c:val>
            <c:numRef>
              <c:f>'цочмог халдварт өвчин'!$G$2:$G$5</c:f>
              <c:numCache>
                <c:formatCode>0.0</c:formatCode>
                <c:ptCount val="4"/>
                <c:pt idx="0">
                  <c:v>186.45000000000002</c:v>
                </c:pt>
                <c:pt idx="1">
                  <c:v>22.49</c:v>
                </c:pt>
                <c:pt idx="2">
                  <c:v>158.4</c:v>
                </c:pt>
                <c:pt idx="3">
                  <c:v>5.53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EAA-46F0-96F2-94BAB56F3B70}"/>
            </c:ext>
          </c:extLst>
        </c:ser>
        <c:ser>
          <c:idx val="1"/>
          <c:order val="1"/>
          <c:tx>
            <c:strRef>
              <c:f>'цочмог халдварт өвчин'!$H$1</c:f>
              <c:strCache>
                <c:ptCount val="1"/>
                <c:pt idx="0">
                  <c:v>2022.06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'цочмог халдварт өвчин'!$F$2:$F$5</c:f>
              <c:strCache>
                <c:ptCount val="4"/>
                <c:pt idx="0">
                  <c:v>Нийт халдварт өвчин</c:v>
                </c:pt>
                <c:pt idx="1">
                  <c:v>Бэлгийн замын халдварт өвчин</c:v>
                </c:pt>
                <c:pt idx="2">
                  <c:v>Цочмог халдварт өвчин</c:v>
                </c:pt>
                <c:pt idx="3">
                  <c:v>Сүрьеэ</c:v>
                </c:pt>
              </c:strCache>
            </c:strRef>
          </c:cat>
          <c:val>
            <c:numRef>
              <c:f>'цочмог халдварт өвчин'!$H$2:$H$5</c:f>
              <c:numCache>
                <c:formatCode>0.0</c:formatCode>
                <c:ptCount val="4"/>
                <c:pt idx="0">
                  <c:v>591.9</c:v>
                </c:pt>
                <c:pt idx="1">
                  <c:v>27.12</c:v>
                </c:pt>
                <c:pt idx="2">
                  <c:v>563.1</c:v>
                </c:pt>
                <c:pt idx="3">
                  <c:v>1.72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EAA-46F0-96F2-94BAB56F3B70}"/>
            </c:ext>
          </c:extLst>
        </c:ser>
        <c:shape val="cylinder"/>
        <c:axId val="161724288"/>
        <c:axId val="161725824"/>
        <c:axId val="0"/>
      </c:bar3DChart>
      <c:catAx>
        <c:axId val="161724288"/>
        <c:scaling>
          <c:orientation val="minMax"/>
        </c:scaling>
        <c:axPos val="b"/>
        <c:numFmt formatCode="General" sourceLinked="0"/>
        <c:tickLblPos val="nextTo"/>
        <c:crossAx val="161725824"/>
        <c:crosses val="autoZero"/>
        <c:auto val="1"/>
        <c:lblAlgn val="ctr"/>
        <c:lblOffset val="100"/>
      </c:catAx>
      <c:valAx>
        <c:axId val="161725824"/>
        <c:scaling>
          <c:orientation val="minMax"/>
        </c:scaling>
        <c:delete val="1"/>
        <c:axPos val="l"/>
        <c:numFmt formatCode="0.0" sourceLinked="1"/>
        <c:tickLblPos val="none"/>
        <c:crossAx val="161724288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'[Chart 6 in Microsoft Office PowerPoint]БЗДХӨ'!$B$11</c:f>
              <c:strCache>
                <c:ptCount val="1"/>
                <c:pt idx="0">
                  <c:v>2021.06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6 in Microsoft Office PowerPoint]БЗДХӨ'!$A$12:$A$14</c:f>
              <c:strCache>
                <c:ptCount val="3"/>
                <c:pt idx="0">
                  <c:v>Заг хүйтэн </c:v>
                </c:pt>
                <c:pt idx="1">
                  <c:v>Тэмбүү </c:v>
                </c:pt>
                <c:pt idx="2">
                  <c:v>Трихомониаз </c:v>
                </c:pt>
              </c:strCache>
            </c:strRef>
          </c:cat>
          <c:val>
            <c:numRef>
              <c:f>'[Chart 6 in Microsoft Office PowerPoint]БЗДХӨ'!$B$12:$B$14</c:f>
              <c:numCache>
                <c:formatCode>0.0</c:formatCode>
                <c:ptCount val="3"/>
                <c:pt idx="0">
                  <c:v>11.42</c:v>
                </c:pt>
                <c:pt idx="1">
                  <c:v>5.88</c:v>
                </c:pt>
                <c:pt idx="2">
                  <c:v>0.35000000000000009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33C-419F-8DA6-AE4CB222141E}"/>
            </c:ext>
          </c:extLst>
        </c:ser>
        <c:ser>
          <c:idx val="1"/>
          <c:order val="1"/>
          <c:tx>
            <c:strRef>
              <c:f>'[Chart 6 in Microsoft Office PowerPoint]БЗДХӨ'!$C$11</c:f>
              <c:strCache>
                <c:ptCount val="1"/>
                <c:pt idx="0">
                  <c:v>2022.06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6 in Microsoft Office PowerPoint]БЗДХӨ'!$A$12:$A$14</c:f>
              <c:strCache>
                <c:ptCount val="3"/>
                <c:pt idx="0">
                  <c:v>Заг хүйтэн </c:v>
                </c:pt>
                <c:pt idx="1">
                  <c:v>Тэмбүү </c:v>
                </c:pt>
                <c:pt idx="2">
                  <c:v>Трихомониаз </c:v>
                </c:pt>
              </c:strCache>
            </c:strRef>
          </c:cat>
          <c:val>
            <c:numRef>
              <c:f>'[Chart 6 in Microsoft Office PowerPoint]БЗДХӨ'!$C$12:$C$14</c:f>
              <c:numCache>
                <c:formatCode>0.0</c:formatCode>
                <c:ptCount val="3"/>
                <c:pt idx="0">
                  <c:v>11.67</c:v>
                </c:pt>
                <c:pt idx="1">
                  <c:v>6.18</c:v>
                </c:pt>
                <c:pt idx="2">
                  <c:v>0.34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33C-419F-8DA6-AE4CB222141E}"/>
            </c:ext>
          </c:extLst>
        </c:ser>
        <c:ser>
          <c:idx val="2"/>
          <c:order val="2"/>
          <c:tx>
            <c:strRef>
              <c:f>'[Chart 6 in Microsoft Office PowerPoint]БЗДХӨ'!$D$11</c:f>
              <c:strCache>
                <c:ptCount val="1"/>
                <c:pt idx="0">
                  <c:v>УБ дундаж</c:v>
                </c:pt>
              </c:strCache>
            </c:strRef>
          </c:tx>
          <c:dLbls>
            <c:showVal val="1"/>
          </c:dLbls>
          <c:cat>
            <c:strRef>
              <c:f>'[Chart 6 in Microsoft Office PowerPoint]БЗДХӨ'!$A$12:$A$14</c:f>
              <c:strCache>
                <c:ptCount val="3"/>
                <c:pt idx="0">
                  <c:v>Заг хүйтэн </c:v>
                </c:pt>
                <c:pt idx="1">
                  <c:v>Тэмбүү </c:v>
                </c:pt>
                <c:pt idx="2">
                  <c:v>Трихомониаз </c:v>
                </c:pt>
              </c:strCache>
            </c:strRef>
          </c:cat>
          <c:val>
            <c:numRef>
              <c:f>'[Chart 6 in Microsoft Office PowerPoint]БЗДХӨ'!$D$12:$D$14</c:f>
              <c:numCache>
                <c:formatCode>0.0</c:formatCode>
                <c:ptCount val="3"/>
                <c:pt idx="0">
                  <c:v>4.2</c:v>
                </c:pt>
                <c:pt idx="1">
                  <c:v>8.2000000000000011</c:v>
                </c:pt>
                <c:pt idx="2">
                  <c:v>3.8</c:v>
                </c:pt>
              </c:numCache>
            </c:numRef>
          </c:val>
        </c:ser>
        <c:shape val="cylinder"/>
        <c:axId val="109982080"/>
        <c:axId val="109983616"/>
        <c:axId val="0"/>
      </c:bar3DChart>
      <c:catAx>
        <c:axId val="109982080"/>
        <c:scaling>
          <c:orientation val="minMax"/>
        </c:scaling>
        <c:axPos val="b"/>
        <c:numFmt formatCode="General" sourceLinked="0"/>
        <c:tickLblPos val="nextTo"/>
        <c:crossAx val="109983616"/>
        <c:crosses val="autoZero"/>
        <c:auto val="1"/>
        <c:lblAlgn val="ctr"/>
        <c:lblOffset val="100"/>
      </c:catAx>
      <c:valAx>
        <c:axId val="109983616"/>
        <c:scaling>
          <c:orientation val="minMax"/>
        </c:scaling>
        <c:delete val="1"/>
        <c:axPos val="l"/>
        <c:numFmt formatCode="0.0" sourceLinked="1"/>
        <c:tickLblPos val="none"/>
        <c:crossAx val="109982080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6224190674771873E-2"/>
          <c:y val="2.7202480897413211E-2"/>
          <c:w val="0.96755161865046369"/>
          <c:h val="0.76122160753226464"/>
        </c:manualLayout>
      </c:layout>
      <c:bar3DChart>
        <c:barDir val="col"/>
        <c:grouping val="clustered"/>
        <c:ser>
          <c:idx val="0"/>
          <c:order val="0"/>
          <c:tx>
            <c:strRef>
              <c:f>'цочмог халдварт өвчин'!$B$47</c:f>
              <c:strCache>
                <c:ptCount val="1"/>
                <c:pt idx="0">
                  <c:v>2021.06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'цочмог халдварт өвчин'!$A$48:$A$57</c:f>
              <c:strCache>
                <c:ptCount val="10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НД</c:v>
                </c:pt>
                <c:pt idx="7">
                  <c:v>БНД</c:v>
                </c:pt>
                <c:pt idx="8">
                  <c:v>БХД</c:v>
                </c:pt>
                <c:pt idx="9">
                  <c:v>УБ</c:v>
                </c:pt>
              </c:strCache>
            </c:strRef>
          </c:cat>
          <c:val>
            <c:numRef>
              <c:f>'цочмог халдварт өвчин'!$B$48:$B$57</c:f>
              <c:numCache>
                <c:formatCode>General</c:formatCode>
                <c:ptCount val="10"/>
                <c:pt idx="0">
                  <c:v>605.29999999999995</c:v>
                </c:pt>
                <c:pt idx="1">
                  <c:v>617.9</c:v>
                </c:pt>
                <c:pt idx="2">
                  <c:v>437.4</c:v>
                </c:pt>
                <c:pt idx="3">
                  <c:v>521.9</c:v>
                </c:pt>
                <c:pt idx="4">
                  <c:v>661.9</c:v>
                </c:pt>
                <c:pt idx="5">
                  <c:v>519.29999999999995</c:v>
                </c:pt>
                <c:pt idx="6">
                  <c:v>512</c:v>
                </c:pt>
                <c:pt idx="7">
                  <c:v>244.2</c:v>
                </c:pt>
                <c:pt idx="8">
                  <c:v>217.9</c:v>
                </c:pt>
                <c:pt idx="9">
                  <c:v>627.70000000000005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4FE-4003-BAA0-052AE4B9AF77}"/>
            </c:ext>
          </c:extLst>
        </c:ser>
        <c:ser>
          <c:idx val="1"/>
          <c:order val="1"/>
          <c:tx>
            <c:strRef>
              <c:f>'цочмог халдварт өвчин'!$C$47</c:f>
              <c:strCache>
                <c:ptCount val="1"/>
                <c:pt idx="0">
                  <c:v>2022.06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>
                <c:manualLayout>
                  <c:x val="1.0324484974854824E-2"/>
                  <c:y val="-4.5336944426109357E-1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FE-4003-BAA0-052AE4B9AF77}"/>
                </c:ext>
              </c:extLst>
            </c:dLbl>
            <c:dLbl>
              <c:idx val="3"/>
              <c:layout>
                <c:manualLayout>
                  <c:x val="1.1799411399834201E-2"/>
                  <c:y val="4.945905617711480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4FE-4003-BAA0-052AE4B9AF77}"/>
                </c:ext>
              </c:extLst>
            </c:dLbl>
            <c:dLbl>
              <c:idx val="6"/>
              <c:layout>
                <c:manualLayout>
                  <c:x val="1.3274337824813239E-2"/>
                  <c:y val="-4.945905617711533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FE-4003-BAA0-052AE4B9AF77}"/>
                </c:ext>
              </c:extLst>
            </c:dLbl>
            <c:dLbl>
              <c:idx val="7"/>
              <c:layout>
                <c:manualLayout>
                  <c:x val="1.0324484974854824E-2"/>
                  <c:y val="2.472952808855740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4FE-4003-BAA0-052AE4B9AF77}"/>
                </c:ext>
              </c:extLst>
            </c:dLbl>
            <c:dLbl>
              <c:idx val="8"/>
              <c:layout>
                <c:manualLayout>
                  <c:x val="7.3746321248964134E-3"/>
                  <c:y val="-2.472952808855740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4FE-4003-BAA0-052AE4B9AF77}"/>
                </c:ext>
              </c:extLst>
            </c:dLbl>
            <c:dLbl>
              <c:idx val="9"/>
              <c:layout>
                <c:manualLayout>
                  <c:x val="1.4749264249792523E-2"/>
                  <c:y val="2.472952808855740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4FE-4003-BAA0-052AE4B9AF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'цочмог халдварт өвчин'!$A$48:$A$57</c:f>
              <c:strCache>
                <c:ptCount val="10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НД</c:v>
                </c:pt>
                <c:pt idx="7">
                  <c:v>БНД</c:v>
                </c:pt>
                <c:pt idx="8">
                  <c:v>БХД</c:v>
                </c:pt>
                <c:pt idx="9">
                  <c:v>УБ</c:v>
                </c:pt>
              </c:strCache>
            </c:strRef>
          </c:cat>
          <c:val>
            <c:numRef>
              <c:f>'цочмог халдварт өвчин'!$C$48:$C$57</c:f>
              <c:numCache>
                <c:formatCode>General</c:formatCode>
                <c:ptCount val="10"/>
                <c:pt idx="0">
                  <c:v>1005.6</c:v>
                </c:pt>
                <c:pt idx="1">
                  <c:v>1074.2</c:v>
                </c:pt>
                <c:pt idx="2">
                  <c:v>603.9</c:v>
                </c:pt>
                <c:pt idx="3">
                  <c:v>878.6</c:v>
                </c:pt>
                <c:pt idx="4">
                  <c:v>1213.4000000000001</c:v>
                </c:pt>
                <c:pt idx="5">
                  <c:v>698.3</c:v>
                </c:pt>
                <c:pt idx="6">
                  <c:v>2031.5</c:v>
                </c:pt>
                <c:pt idx="7">
                  <c:v>1149.0999999999999</c:v>
                </c:pt>
                <c:pt idx="8">
                  <c:v>2438.9</c:v>
                </c:pt>
                <c:pt idx="9">
                  <c:v>956.1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4FE-4003-BAA0-052AE4B9AF77}"/>
            </c:ext>
          </c:extLst>
        </c:ser>
        <c:dLbls>
          <c:showVal val="1"/>
        </c:dLbls>
        <c:gapWidth val="75"/>
        <c:shape val="cylinder"/>
        <c:axId val="162428032"/>
        <c:axId val="162429568"/>
        <c:axId val="0"/>
      </c:bar3DChart>
      <c:catAx>
        <c:axId val="162428032"/>
        <c:scaling>
          <c:orientation val="minMax"/>
        </c:scaling>
        <c:axPos val="b"/>
        <c:numFmt formatCode="General" sourceLinked="0"/>
        <c:majorTickMark val="none"/>
        <c:tickLblPos val="nextTo"/>
        <c:crossAx val="162429568"/>
        <c:crosses val="autoZero"/>
        <c:auto val="1"/>
        <c:lblAlgn val="ctr"/>
        <c:lblOffset val="100"/>
      </c:catAx>
      <c:valAx>
        <c:axId val="162429568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62428032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'[Chart in Microsoft Office PowerPoint]эрт илрүүлгэ'!$G$22</c:f>
              <c:strCache>
                <c:ptCount val="1"/>
                <c:pt idx="0">
                  <c:v>үзлэгт хамрагдвал зохих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Office PowerPoint]эрт илрүүлгэ'!$F$23:$F$27</c:f>
              <c:strCache>
                <c:ptCount val="5"/>
                <c:pt idx="0">
                  <c:v>Энэрэлт-Өлзий</c:v>
                </c:pt>
                <c:pt idx="1">
                  <c:v>Энх-Өрх</c:v>
                </c:pt>
                <c:pt idx="2">
                  <c:v>Биваангирд</c:v>
                </c:pt>
                <c:pt idx="3">
                  <c:v>Ач-Элбэрэл</c:v>
                </c:pt>
                <c:pt idx="4">
                  <c:v>Нийт</c:v>
                </c:pt>
              </c:strCache>
            </c:strRef>
          </c:cat>
          <c:val>
            <c:numRef>
              <c:f>'[Chart in Microsoft Office PowerPoint]эрт илрүүлгэ'!$G$23:$G$27</c:f>
              <c:numCache>
                <c:formatCode>General</c:formatCode>
                <c:ptCount val="5"/>
                <c:pt idx="0">
                  <c:v>499</c:v>
                </c:pt>
                <c:pt idx="1">
                  <c:v>395</c:v>
                </c:pt>
                <c:pt idx="2">
                  <c:v>478</c:v>
                </c:pt>
                <c:pt idx="3">
                  <c:v>366</c:v>
                </c:pt>
                <c:pt idx="4">
                  <c:v>1738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D4-4771-974F-20369AA4C589}"/>
            </c:ext>
          </c:extLst>
        </c:ser>
        <c:ser>
          <c:idx val="1"/>
          <c:order val="1"/>
          <c:tx>
            <c:strRef>
              <c:f>'[Chart in Microsoft Office PowerPoint]эрт илрүүлгэ'!$H$22</c:f>
              <c:strCache>
                <c:ptCount val="1"/>
                <c:pt idx="0">
                  <c:v>үзлэгт хамрагдсан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4.442698265795358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162/32.5%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8D4-4771-974F-20369AA4C589}"/>
                </c:ext>
              </c:extLst>
            </c:dLbl>
            <c:dLbl>
              <c:idx val="1"/>
              <c:layout>
                <c:manualLayout>
                  <c:x val="3.60969234095872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269/68.1%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8D4-4771-974F-20369AA4C589}"/>
                </c:ext>
              </c:extLst>
            </c:dLbl>
            <c:dLbl>
              <c:idx val="2"/>
              <c:layout>
                <c:manualLayout>
                  <c:x val="3.332023699346516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230/48.1%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8D4-4771-974F-20369AA4C589}"/>
                </c:ext>
              </c:extLst>
            </c:dLbl>
            <c:dLbl>
              <c:idx val="3"/>
              <c:layout>
                <c:manualLayout>
                  <c:x val="3.332023699346516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136/37.2%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D8D4-4771-974F-20369AA4C589}"/>
                </c:ext>
              </c:extLst>
            </c:dLbl>
            <c:dLbl>
              <c:idx val="4"/>
              <c:layout>
                <c:manualLayout>
                  <c:x val="4.442698265795352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797/45.9%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8D4-4771-974F-20369AA4C589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Office PowerPoint]эрт илрүүлгэ'!$F$23:$F$27</c:f>
              <c:strCache>
                <c:ptCount val="5"/>
                <c:pt idx="0">
                  <c:v>Энэрэлт-Өлзий</c:v>
                </c:pt>
                <c:pt idx="1">
                  <c:v>Энх-Өрх</c:v>
                </c:pt>
                <c:pt idx="2">
                  <c:v>Биваангирд</c:v>
                </c:pt>
                <c:pt idx="3">
                  <c:v>Ач-Элбэрэл</c:v>
                </c:pt>
                <c:pt idx="4">
                  <c:v>Нийт</c:v>
                </c:pt>
              </c:strCache>
            </c:strRef>
          </c:cat>
          <c:val>
            <c:numRef>
              <c:f>'[Chart in Microsoft Office PowerPoint]эрт илрүүлгэ'!$H$23:$H$27</c:f>
              <c:numCache>
                <c:formatCode>General</c:formatCode>
                <c:ptCount val="5"/>
                <c:pt idx="0">
                  <c:v>162</c:v>
                </c:pt>
                <c:pt idx="1">
                  <c:v>269</c:v>
                </c:pt>
                <c:pt idx="2">
                  <c:v>230</c:v>
                </c:pt>
                <c:pt idx="3">
                  <c:v>136</c:v>
                </c:pt>
                <c:pt idx="4">
                  <c:v>797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8D4-4771-974F-20369AA4C589}"/>
            </c:ext>
          </c:extLst>
        </c:ser>
        <c:shape val="cylinder"/>
        <c:axId val="61143296"/>
        <c:axId val="93652096"/>
        <c:axId val="0"/>
      </c:bar3DChart>
      <c:catAx>
        <c:axId val="61143296"/>
        <c:scaling>
          <c:orientation val="minMax"/>
        </c:scaling>
        <c:axPos val="b"/>
        <c:numFmt formatCode="General" sourceLinked="0"/>
        <c:tickLblPos val="nextTo"/>
        <c:crossAx val="93652096"/>
        <c:crosses val="autoZero"/>
        <c:auto val="1"/>
        <c:lblAlgn val="ctr"/>
        <c:lblOffset val="100"/>
      </c:catAx>
      <c:valAx>
        <c:axId val="93652096"/>
        <c:scaling>
          <c:orientation val="minMax"/>
        </c:scaling>
        <c:delete val="1"/>
        <c:axPos val="l"/>
        <c:numFmt formatCode="General" sourceLinked="1"/>
        <c:tickLblPos val="none"/>
        <c:crossAx val="61143296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>
        <c:manualLayout>
          <c:layoutTarget val="inner"/>
          <c:xMode val="edge"/>
          <c:yMode val="edge"/>
          <c:x val="5.9843071409667416E-2"/>
          <c:y val="2.7803278305707686E-2"/>
          <c:w val="0.92362671213560865"/>
          <c:h val="0.52231924585249456"/>
        </c:manualLayout>
      </c:layout>
      <c:bar3DChart>
        <c:barDir val="col"/>
        <c:grouping val="clustered"/>
        <c:ser>
          <c:idx val="0"/>
          <c:order val="0"/>
          <c:tx>
            <c:strRef>
              <c:f>'[Chart in Microsoft Office PowerPoint]эрт илрүүлгэ'!$B$22</c:f>
              <c:strCache>
                <c:ptCount val="1"/>
                <c:pt idx="0">
                  <c:v>үзлэгт хамрагдвал зохих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Office PowerPoint]эрт илрүүлгэ'!$A$23:$A$27</c:f>
              <c:strCache>
                <c:ptCount val="5"/>
                <c:pt idx="0">
                  <c:v>Энэрэлт-Өлзий</c:v>
                </c:pt>
                <c:pt idx="1">
                  <c:v>Энх-Өрх</c:v>
                </c:pt>
                <c:pt idx="2">
                  <c:v>Биваангирд</c:v>
                </c:pt>
                <c:pt idx="3">
                  <c:v>Ач-Элбэрэл</c:v>
                </c:pt>
                <c:pt idx="4">
                  <c:v>Нийт</c:v>
                </c:pt>
              </c:strCache>
            </c:strRef>
          </c:cat>
          <c:val>
            <c:numRef>
              <c:f>'[Chart in Microsoft Office PowerPoint]эрт илрүүлгэ'!$B$23:$B$27</c:f>
              <c:numCache>
                <c:formatCode>General</c:formatCode>
                <c:ptCount val="5"/>
                <c:pt idx="0">
                  <c:v>2122</c:v>
                </c:pt>
                <c:pt idx="1">
                  <c:v>1351</c:v>
                </c:pt>
                <c:pt idx="2">
                  <c:v>2100</c:v>
                </c:pt>
                <c:pt idx="3">
                  <c:v>1788</c:v>
                </c:pt>
                <c:pt idx="4">
                  <c:v>7361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47-4501-9725-0A99C22AC3CA}"/>
            </c:ext>
          </c:extLst>
        </c:ser>
        <c:ser>
          <c:idx val="1"/>
          <c:order val="1"/>
          <c:tx>
            <c:strRef>
              <c:f>'[Chart in Microsoft Office PowerPoint]эрт илрүүлгэ'!$C$22</c:f>
              <c:strCache>
                <c:ptCount val="1"/>
                <c:pt idx="0">
                  <c:v>үзлэгт хамрагдсан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1.388343208061061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716/33.7%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147-4501-9725-0A99C22AC3CA}"/>
                </c:ext>
              </c:extLst>
            </c:dLbl>
            <c:dLbl>
              <c:idx val="1"/>
              <c:layout>
                <c:manualLayout>
                  <c:x val="1.943680491285468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941/69.7%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147-4501-9725-0A99C22AC3CA}"/>
                </c:ext>
              </c:extLst>
            </c:dLbl>
            <c:dLbl>
              <c:idx val="2"/>
              <c:layout>
                <c:manualLayout>
                  <c:x val="4.1650296241831523E-2"/>
                  <c:y val="9.2677594352358755E-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1089/51.9%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147-4501-9725-0A99C22AC3CA}"/>
                </c:ext>
              </c:extLst>
            </c:dLbl>
            <c:dLbl>
              <c:idx val="3"/>
              <c:layout>
                <c:manualLayout>
                  <c:x val="3.3320236993465167E-2"/>
                  <c:y val="9.2677594352358755E-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382/21.4%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E147-4501-9725-0A99C22AC3CA}"/>
                </c:ext>
              </c:extLst>
            </c:dLbl>
            <c:dLbl>
              <c:idx val="4"/>
              <c:layout>
                <c:manualLayout>
                  <c:x val="4.1650077605105779E-2"/>
                  <c:y val="4.6338797176179404E-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3128/42.5%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147-4501-9725-0A99C22AC3CA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Office PowerPoint]эрт илрүүлгэ'!$A$23:$A$27</c:f>
              <c:strCache>
                <c:ptCount val="5"/>
                <c:pt idx="0">
                  <c:v>Энэрэлт-Өлзий</c:v>
                </c:pt>
                <c:pt idx="1">
                  <c:v>Энх-Өрх</c:v>
                </c:pt>
                <c:pt idx="2">
                  <c:v>Биваангирд</c:v>
                </c:pt>
                <c:pt idx="3">
                  <c:v>Ач-Элбэрэл</c:v>
                </c:pt>
                <c:pt idx="4">
                  <c:v>Нийт</c:v>
                </c:pt>
              </c:strCache>
            </c:strRef>
          </c:cat>
          <c:val>
            <c:numRef>
              <c:f>'[Chart in Microsoft Office PowerPoint]эрт илрүүлгэ'!$C$23:$C$27</c:f>
              <c:numCache>
                <c:formatCode>General</c:formatCode>
                <c:ptCount val="5"/>
                <c:pt idx="0">
                  <c:v>716</c:v>
                </c:pt>
                <c:pt idx="1">
                  <c:v>941</c:v>
                </c:pt>
                <c:pt idx="2">
                  <c:v>1089</c:v>
                </c:pt>
                <c:pt idx="3">
                  <c:v>382</c:v>
                </c:pt>
                <c:pt idx="4">
                  <c:v>3128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147-4501-9725-0A99C22AC3CA}"/>
            </c:ext>
          </c:extLst>
        </c:ser>
        <c:shape val="cylinder"/>
        <c:axId val="59991168"/>
        <c:axId val="60028800"/>
        <c:axId val="0"/>
      </c:bar3DChart>
      <c:catAx>
        <c:axId val="59991168"/>
        <c:scaling>
          <c:orientation val="minMax"/>
        </c:scaling>
        <c:axPos val="b"/>
        <c:numFmt formatCode="General" sourceLinked="0"/>
        <c:tickLblPos val="nextTo"/>
        <c:crossAx val="60028800"/>
        <c:crosses val="autoZero"/>
        <c:auto val="1"/>
        <c:lblAlgn val="ctr"/>
        <c:lblOffset val="100"/>
      </c:catAx>
      <c:valAx>
        <c:axId val="60028800"/>
        <c:scaling>
          <c:orientation val="minMax"/>
        </c:scaling>
        <c:delete val="1"/>
        <c:axPos val="l"/>
        <c:numFmt formatCode="General" sourceLinked="1"/>
        <c:tickLblPos val="none"/>
        <c:crossAx val="59991168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>
        <c:manualLayout>
          <c:layoutTarget val="inner"/>
          <c:xMode val="edge"/>
          <c:yMode val="edge"/>
          <c:x val="5.2914897622260024E-2"/>
          <c:y val="6.9781701905785726E-2"/>
          <c:w val="0.93142891566652963"/>
          <c:h val="0.59775308497469237"/>
        </c:manualLayout>
      </c:layout>
      <c:bar3DChart>
        <c:barDir val="col"/>
        <c:grouping val="clustered"/>
        <c:ser>
          <c:idx val="0"/>
          <c:order val="0"/>
          <c:tx>
            <c:strRef>
              <c:f>'[Chart in Microsoft Office PowerPoint]эрт илрүүлгэ'!$B$2</c:f>
              <c:strCache>
                <c:ptCount val="1"/>
                <c:pt idx="0">
                  <c:v>үзлэгт хамрагдвал зохих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Office PowerPoint]эрт илрүүлгэ'!$A$3:$A$7</c:f>
              <c:strCache>
                <c:ptCount val="5"/>
                <c:pt idx="0">
                  <c:v>Энэрэлт-Өлзий</c:v>
                </c:pt>
                <c:pt idx="1">
                  <c:v>Биваангирд</c:v>
                </c:pt>
                <c:pt idx="2">
                  <c:v>Ач-Элбэрэл</c:v>
                </c:pt>
                <c:pt idx="3">
                  <c:v>Энх-Өрх</c:v>
                </c:pt>
                <c:pt idx="4">
                  <c:v>Нийт</c:v>
                </c:pt>
              </c:strCache>
            </c:strRef>
          </c:cat>
          <c:val>
            <c:numRef>
              <c:f>'[Chart in Microsoft Office PowerPoint]эрт илрүүлгэ'!$B$3:$B$7</c:f>
              <c:numCache>
                <c:formatCode>General</c:formatCode>
                <c:ptCount val="5"/>
                <c:pt idx="0">
                  <c:v>5514</c:v>
                </c:pt>
                <c:pt idx="1">
                  <c:v>5114</c:v>
                </c:pt>
                <c:pt idx="2">
                  <c:v>4172</c:v>
                </c:pt>
                <c:pt idx="3">
                  <c:v>4193</c:v>
                </c:pt>
                <c:pt idx="4">
                  <c:v>18993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5D-4944-BE56-8EE1126AA656}"/>
            </c:ext>
          </c:extLst>
        </c:ser>
        <c:ser>
          <c:idx val="1"/>
          <c:order val="1"/>
          <c:tx>
            <c:strRef>
              <c:f>'[Chart in Microsoft Office PowerPoint]эрт илрүүлгэ'!$C$2</c:f>
              <c:strCache>
                <c:ptCount val="1"/>
                <c:pt idx="0">
                  <c:v>үзлэгт хамрагдсан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1438/26.1%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15D-4944-BE56-8EE1126AA656}"/>
                </c:ext>
              </c:extLst>
            </c:dLbl>
            <c:dLbl>
              <c:idx val="1"/>
              <c:layout>
                <c:manualLayout>
                  <c:x val="4.416666202974767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2690/52.6%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15D-4944-BE56-8EE1126AA656}"/>
                </c:ext>
              </c:extLst>
            </c:dLbl>
            <c:dLbl>
              <c:idx val="2"/>
              <c:layout>
                <c:manualLayout>
                  <c:x val="4.122221789443042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1052/25.2%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15D-4944-BE56-8EE1126AA656}"/>
                </c:ext>
              </c:extLst>
            </c:dLbl>
            <c:dLbl>
              <c:idx val="3"/>
              <c:layout>
                <c:manualLayout>
                  <c:x val="4.71111061650632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2855/68.1%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015D-4944-BE56-8EE1126AA656}"/>
                </c:ext>
              </c:extLst>
            </c:dLbl>
            <c:dLbl>
              <c:idx val="4"/>
              <c:layout>
                <c:manualLayout>
                  <c:x val="7.0666659247594882E-2"/>
                  <c:y val="-5.630810375588352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8036/42.3%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15D-4944-BE56-8EE1126AA656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Office PowerPoint]эрт илрүүлгэ'!$A$3:$A$7</c:f>
              <c:strCache>
                <c:ptCount val="5"/>
                <c:pt idx="0">
                  <c:v>Энэрэлт-Өлзий</c:v>
                </c:pt>
                <c:pt idx="1">
                  <c:v>Биваангирд</c:v>
                </c:pt>
                <c:pt idx="2">
                  <c:v>Ач-Элбэрэл</c:v>
                </c:pt>
                <c:pt idx="3">
                  <c:v>Энх-Өрх</c:v>
                </c:pt>
                <c:pt idx="4">
                  <c:v>Нийт</c:v>
                </c:pt>
              </c:strCache>
            </c:strRef>
          </c:cat>
          <c:val>
            <c:numRef>
              <c:f>'[Chart in Microsoft Office PowerPoint]эрт илрүүлгэ'!$C$3:$C$7</c:f>
              <c:numCache>
                <c:formatCode>General</c:formatCode>
                <c:ptCount val="5"/>
                <c:pt idx="0">
                  <c:v>1439</c:v>
                </c:pt>
                <c:pt idx="1">
                  <c:v>2690</c:v>
                </c:pt>
                <c:pt idx="2">
                  <c:v>1052</c:v>
                </c:pt>
                <c:pt idx="3">
                  <c:v>2855</c:v>
                </c:pt>
                <c:pt idx="4">
                  <c:v>8036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15D-4944-BE56-8EE1126AA656}"/>
            </c:ext>
          </c:extLst>
        </c:ser>
        <c:shape val="cylinder"/>
        <c:axId val="59971456"/>
        <c:axId val="60052608"/>
        <c:axId val="0"/>
      </c:bar3DChart>
      <c:catAx>
        <c:axId val="59971456"/>
        <c:scaling>
          <c:orientation val="minMax"/>
        </c:scaling>
        <c:axPos val="b"/>
        <c:numFmt formatCode="General" sourceLinked="0"/>
        <c:tickLblPos val="nextTo"/>
        <c:crossAx val="60052608"/>
        <c:crosses val="autoZero"/>
        <c:auto val="1"/>
        <c:lblAlgn val="ctr"/>
        <c:lblOffset val="100"/>
      </c:catAx>
      <c:valAx>
        <c:axId val="60052608"/>
        <c:scaling>
          <c:orientation val="minMax"/>
        </c:scaling>
        <c:delete val="1"/>
        <c:axPos val="l"/>
        <c:numFmt formatCode="General" sourceLinked="1"/>
        <c:tickLblPos val="none"/>
        <c:crossAx val="59971456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200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'[Chart in Microsoft Office PowerPoint]эрт илрүүлгэ'!$G$2</c:f>
              <c:strCache>
                <c:ptCount val="1"/>
                <c:pt idx="0">
                  <c:v>үзлэгт хамрагдвал зохих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Office PowerPoint]эрт илрүүлгэ'!$F$3:$F$7</c:f>
              <c:strCache>
                <c:ptCount val="5"/>
                <c:pt idx="0">
                  <c:v>Энэрэлт-Өлзий</c:v>
                </c:pt>
                <c:pt idx="1">
                  <c:v>Биваангирд</c:v>
                </c:pt>
                <c:pt idx="2">
                  <c:v>Ач-Элбэрэл</c:v>
                </c:pt>
                <c:pt idx="3">
                  <c:v>Энх-Өрх</c:v>
                </c:pt>
                <c:pt idx="4">
                  <c:v>Нийт</c:v>
                </c:pt>
              </c:strCache>
            </c:strRef>
          </c:cat>
          <c:val>
            <c:numRef>
              <c:f>'[Chart in Microsoft Office PowerPoint]эрт илрүүлгэ'!$G$3:$G$7</c:f>
              <c:numCache>
                <c:formatCode>General</c:formatCode>
                <c:ptCount val="5"/>
                <c:pt idx="0">
                  <c:v>5514</c:v>
                </c:pt>
                <c:pt idx="1">
                  <c:v>5114</c:v>
                </c:pt>
                <c:pt idx="2">
                  <c:v>4172</c:v>
                </c:pt>
                <c:pt idx="3">
                  <c:v>4193</c:v>
                </c:pt>
                <c:pt idx="4">
                  <c:v>18993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4B5-4F6F-A1F0-8ACEDD01763F}"/>
            </c:ext>
          </c:extLst>
        </c:ser>
        <c:ser>
          <c:idx val="1"/>
          <c:order val="1"/>
          <c:tx>
            <c:strRef>
              <c:f>'[Chart in Microsoft Office PowerPoint]эрт илрүүлгэ'!$H$2</c:f>
              <c:strCache>
                <c:ptCount val="1"/>
                <c:pt idx="0">
                  <c:v>үзлэгт хамрагдсан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dLbls>
            <c:dLbl>
              <c:idx val="0"/>
              <c:layout>
                <c:manualLayout>
                  <c:x val="1.388343208061050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1430/25.9%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4B5-4F6F-A1F0-8ACEDD01763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2679/52.4%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4B5-4F6F-A1F0-8ACEDD01763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956/22.9%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4B5-4F6F-A1F0-8ACEDD01763F}"/>
                </c:ext>
              </c:extLst>
            </c:dLbl>
            <c:dLbl>
              <c:idx val="3"/>
              <c:layout>
                <c:manualLayout>
                  <c:x val="4.998035549019774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2786/66.4%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84B5-4F6F-A1F0-8ACEDD01763F}"/>
                </c:ext>
              </c:extLst>
            </c:dLbl>
            <c:dLbl>
              <c:idx val="4"/>
              <c:layout>
                <c:manualLayout>
                  <c:x val="3.887360982570928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7851/41.3%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84B5-4F6F-A1F0-8ACEDD01763F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Office PowerPoint]эрт илрүүлгэ'!$F$3:$F$7</c:f>
              <c:strCache>
                <c:ptCount val="5"/>
                <c:pt idx="0">
                  <c:v>Энэрэлт-Өлзий</c:v>
                </c:pt>
                <c:pt idx="1">
                  <c:v>Биваангирд</c:v>
                </c:pt>
                <c:pt idx="2">
                  <c:v>Ач-Элбэрэл</c:v>
                </c:pt>
                <c:pt idx="3">
                  <c:v>Энх-Өрх</c:v>
                </c:pt>
                <c:pt idx="4">
                  <c:v>Нийт</c:v>
                </c:pt>
              </c:strCache>
            </c:strRef>
          </c:cat>
          <c:val>
            <c:numRef>
              <c:f>'[Chart in Microsoft Office PowerPoint]эрт илрүүлгэ'!$H$3:$H$7</c:f>
              <c:numCache>
                <c:formatCode>General</c:formatCode>
                <c:ptCount val="5"/>
                <c:pt idx="0">
                  <c:v>1430</c:v>
                </c:pt>
                <c:pt idx="1">
                  <c:v>2679</c:v>
                </c:pt>
                <c:pt idx="2">
                  <c:v>956</c:v>
                </c:pt>
                <c:pt idx="3">
                  <c:v>2786</c:v>
                </c:pt>
                <c:pt idx="4">
                  <c:v>7851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4B5-4F6F-A1F0-8ACEDD01763F}"/>
            </c:ext>
          </c:extLst>
        </c:ser>
        <c:shape val="cylinder"/>
        <c:axId val="42009728"/>
        <c:axId val="59990016"/>
        <c:axId val="0"/>
      </c:bar3DChart>
      <c:catAx>
        <c:axId val="42009728"/>
        <c:scaling>
          <c:orientation val="minMax"/>
        </c:scaling>
        <c:axPos val="b"/>
        <c:numFmt formatCode="General" sourceLinked="0"/>
        <c:tickLblPos val="nextTo"/>
        <c:crossAx val="59990016"/>
        <c:crosses val="autoZero"/>
        <c:auto val="1"/>
        <c:lblAlgn val="ctr"/>
        <c:lblOffset val="100"/>
      </c:catAx>
      <c:valAx>
        <c:axId val="59990016"/>
        <c:scaling>
          <c:orientation val="minMax"/>
        </c:scaling>
        <c:delete val="1"/>
        <c:axPos val="l"/>
        <c:numFmt formatCode="General" sourceLinked="1"/>
        <c:tickLblPos val="none"/>
        <c:crossAx val="42009728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>
        <c:manualLayout>
          <c:layoutTarget val="inner"/>
          <c:xMode val="edge"/>
          <c:yMode val="edge"/>
          <c:x val="6.1099344811324161E-2"/>
          <c:y val="5.0972676893797385E-2"/>
          <c:w val="0.92779390952418839"/>
          <c:h val="0.49914984726440603"/>
        </c:manualLayout>
      </c:layout>
      <c:bar3DChart>
        <c:barDir val="col"/>
        <c:grouping val="clustered"/>
        <c:ser>
          <c:idx val="0"/>
          <c:order val="0"/>
          <c:tx>
            <c:strRef>
              <c:f>'[Chart in Microsoft Office PowerPoint]эрт илрүүлгэ'!$L$2</c:f>
              <c:strCache>
                <c:ptCount val="1"/>
                <c:pt idx="0">
                  <c:v>хамрагдах ёстой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Office PowerPoint]эрт илрүүлгэ'!$K$3:$K$6</c:f>
              <c:strCache>
                <c:ptCount val="4"/>
                <c:pt idx="0">
                  <c:v>Энэрэлт-Өлзий</c:v>
                </c:pt>
                <c:pt idx="1">
                  <c:v>Энх-Өрх</c:v>
                </c:pt>
                <c:pt idx="2">
                  <c:v>Биваангирд</c:v>
                </c:pt>
                <c:pt idx="3">
                  <c:v>Нийт</c:v>
                </c:pt>
              </c:strCache>
            </c:strRef>
          </c:cat>
          <c:val>
            <c:numRef>
              <c:f>'[Chart in Microsoft Office PowerPoint]эрт илрүүлгэ'!$L$3:$L$6</c:f>
              <c:numCache>
                <c:formatCode>General</c:formatCode>
                <c:ptCount val="4"/>
                <c:pt idx="0">
                  <c:v>450</c:v>
                </c:pt>
                <c:pt idx="1">
                  <c:v>860</c:v>
                </c:pt>
                <c:pt idx="2">
                  <c:v>435</c:v>
                </c:pt>
                <c:pt idx="3">
                  <c:v>1745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EE-42EE-AE52-A9070FB202B4}"/>
            </c:ext>
          </c:extLst>
        </c:ser>
        <c:ser>
          <c:idx val="1"/>
          <c:order val="1"/>
          <c:tx>
            <c:strRef>
              <c:f>'[Chart in Microsoft Office PowerPoint]эрт илрүүлгэ'!$M$2</c:f>
              <c:strCache>
                <c:ptCount val="1"/>
                <c:pt idx="0">
                  <c:v>хамрагдсан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2.776686416122100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336/74.7%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0EE-42EE-AE52-A9070FB202B4}"/>
                </c:ext>
              </c:extLst>
            </c:dLbl>
            <c:dLbl>
              <c:idx val="1"/>
              <c:layout>
                <c:manualLayout>
                  <c:x val="3.887360982570960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637/74.1%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0EE-42EE-AE52-A9070FB202B4}"/>
                </c:ext>
              </c:extLst>
            </c:dLbl>
            <c:dLbl>
              <c:idx val="2"/>
              <c:layout>
                <c:manualLayout>
                  <c:x val="4.165029624183152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212/48.7%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0EE-42EE-AE52-A9070FB202B4}"/>
                </c:ext>
              </c:extLst>
            </c:dLbl>
            <c:dLbl>
              <c:idx val="3"/>
              <c:layout>
                <c:manualLayout>
                  <c:x val="4.4426982657953584E-2"/>
                  <c:y val="-4.6338797176179404E-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1186/67.9%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0EE-42EE-AE52-A9070FB202B4}"/>
                </c:ext>
              </c:extLst>
            </c:dLbl>
            <c:dLbl>
              <c:idx val="4"/>
              <c:layout>
                <c:manualLayout>
                  <c:x val="3.887360982570960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1030/13%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0EE-42EE-AE52-A9070FB202B4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Office PowerPoint]эрт илрүүлгэ'!$K$3:$K$6</c:f>
              <c:strCache>
                <c:ptCount val="4"/>
                <c:pt idx="0">
                  <c:v>Энэрэлт-Өлзий</c:v>
                </c:pt>
                <c:pt idx="1">
                  <c:v>Энх-Өрх</c:v>
                </c:pt>
                <c:pt idx="2">
                  <c:v>Биваангирд</c:v>
                </c:pt>
                <c:pt idx="3">
                  <c:v>Нийт</c:v>
                </c:pt>
              </c:strCache>
            </c:strRef>
          </c:cat>
          <c:val>
            <c:numRef>
              <c:f>'[Chart in Microsoft Office PowerPoint]эрт илрүүлгэ'!$M$3:$M$6</c:f>
              <c:numCache>
                <c:formatCode>General</c:formatCode>
                <c:ptCount val="4"/>
                <c:pt idx="0">
                  <c:v>336</c:v>
                </c:pt>
                <c:pt idx="1">
                  <c:v>637</c:v>
                </c:pt>
                <c:pt idx="2">
                  <c:v>212</c:v>
                </c:pt>
                <c:pt idx="3">
                  <c:v>1185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0EE-42EE-AE52-A9070FB202B4}"/>
            </c:ext>
          </c:extLst>
        </c:ser>
        <c:shape val="cylinder"/>
        <c:axId val="60053376"/>
        <c:axId val="60054912"/>
        <c:axId val="0"/>
      </c:bar3DChart>
      <c:catAx>
        <c:axId val="60053376"/>
        <c:scaling>
          <c:orientation val="minMax"/>
        </c:scaling>
        <c:axPos val="b"/>
        <c:numFmt formatCode="General" sourceLinked="0"/>
        <c:tickLblPos val="nextTo"/>
        <c:crossAx val="60054912"/>
        <c:crosses val="autoZero"/>
        <c:auto val="1"/>
        <c:lblAlgn val="ctr"/>
        <c:lblOffset val="100"/>
      </c:catAx>
      <c:valAx>
        <c:axId val="60054912"/>
        <c:scaling>
          <c:orientation val="minMax"/>
        </c:scaling>
        <c:delete val="1"/>
        <c:axPos val="l"/>
        <c:numFmt formatCode="General" sourceLinked="1"/>
        <c:tickLblPos val="none"/>
        <c:crossAx val="60053376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'амбулторийн үзлэг'!$B$45</c:f>
              <c:strCache>
                <c:ptCount val="1"/>
                <c:pt idx="0">
                  <c:v>2022.06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'амбулторийн үзлэг'!$A$46:$A$50</c:f>
              <c:strCache>
                <c:ptCount val="5"/>
                <c:pt idx="0">
                  <c:v>урьдчилан сэргийлэх </c:v>
                </c:pt>
                <c:pt idx="1">
                  <c:v>гэрийн эргэлт</c:v>
                </c:pt>
                <c:pt idx="2">
                  <c:v>идэвхитэй диспансер</c:v>
                </c:pt>
                <c:pt idx="3">
                  <c:v>өвчний учир амбулатори</c:v>
                </c:pt>
                <c:pt idx="4">
                  <c:v>гэрийн дуудлага</c:v>
                </c:pt>
              </c:strCache>
            </c:strRef>
          </c:cat>
          <c:val>
            <c:numRef>
              <c:f>'амбулторийн үзлэг'!$B$46:$B$50</c:f>
              <c:numCache>
                <c:formatCode>0.0%</c:formatCode>
                <c:ptCount val="5"/>
                <c:pt idx="0">
                  <c:v>0.38100000000000006</c:v>
                </c:pt>
                <c:pt idx="1">
                  <c:v>6.900000000000002E-2</c:v>
                </c:pt>
                <c:pt idx="2">
                  <c:v>4.3000000000000003E-2</c:v>
                </c:pt>
                <c:pt idx="3">
                  <c:v>0.501</c:v>
                </c:pt>
                <c:pt idx="4">
                  <c:v>5.000000000000001E-3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BE-405B-8422-2FF10E268384}"/>
            </c:ext>
          </c:extLst>
        </c:ser>
        <c:firstSliceAng val="0"/>
      </c:pieChart>
    </c:plotArea>
    <c:legend>
      <c:legendPos val="r"/>
      <c:layout>
        <c:manualLayout>
          <c:xMode val="edge"/>
          <c:yMode val="edge"/>
          <c:x val="0.67211216407683549"/>
          <c:y val="0.18380335150414251"/>
          <c:w val="0.31903827840104082"/>
          <c:h val="0.58644457904300462"/>
        </c:manualLayout>
      </c:layout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zero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AngAx val="1"/>
    </c:view3D>
    <c:plotArea>
      <c:layout>
        <c:manualLayout>
          <c:layoutTarget val="inner"/>
          <c:xMode val="edge"/>
          <c:yMode val="edge"/>
          <c:x val="2.7760720446273052E-2"/>
          <c:y val="2.6960784313725478E-2"/>
          <c:w val="0.95696150010515091"/>
          <c:h val="0.68033310174462258"/>
        </c:manualLayout>
      </c:layout>
      <c:bar3DChart>
        <c:barDir val="col"/>
        <c:grouping val="clustered"/>
        <c:ser>
          <c:idx val="0"/>
          <c:order val="0"/>
          <c:tx>
            <c:strRef>
              <c:f>'эрт илрүүлгэ'!$A$48</c:f>
              <c:strCache>
                <c:ptCount val="1"/>
                <c:pt idx="0">
                  <c:v>АГ хамрагдалтын хувь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dLbl>
              <c:idx val="0"/>
              <c:layout>
                <c:manualLayout>
                  <c:x val="-1.5015015015015466E-3"/>
                  <c:y val="-1.507530789420553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AE-4D9A-94A0-AB756FC29BBD}"/>
                </c:ext>
              </c:extLst>
            </c:dLbl>
            <c:dLbl>
              <c:idx val="1"/>
              <c:layout>
                <c:manualLayout>
                  <c:x val="1.1106745664488864E-2"/>
                  <c:y val="-1.853551887047175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AE-4D9A-94A0-AB756FC29BBD}"/>
                </c:ext>
              </c:extLst>
            </c:dLbl>
            <c:dLbl>
              <c:idx val="3"/>
              <c:layout>
                <c:manualLayout>
                  <c:x val="1.0489229386867621E-3"/>
                  <c:y val="-1.448839087421764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AE-4D9A-94A0-AB756FC29BBD}"/>
                </c:ext>
              </c:extLst>
            </c:dLbl>
            <c:dLbl>
              <c:idx val="7"/>
              <c:layout>
                <c:manualLayout>
                  <c:x val="4.0519259416897224E-3"/>
                  <c:y val="-9.2469210579446796E-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AE-4D9A-94A0-AB756FC29B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'эрт илрүүлгэ'!$B$47:$K$47</c:f>
              <c:strCache>
                <c:ptCount val="10"/>
                <c:pt idx="0">
                  <c:v>БГДЭМТ</c:v>
                </c:pt>
                <c:pt idx="1">
                  <c:v>БЗДЭМТ</c:v>
                </c:pt>
                <c:pt idx="2">
                  <c:v>СХДЭМТ</c:v>
                </c:pt>
                <c:pt idx="3">
                  <c:v>СБДЭМТ</c:v>
                </c:pt>
                <c:pt idx="4">
                  <c:v>ХУДЭМТ</c:v>
                </c:pt>
                <c:pt idx="5">
                  <c:v>ЧДЭМТ</c:v>
                </c:pt>
                <c:pt idx="6">
                  <c:v>БНДЭМТ</c:v>
                </c:pt>
                <c:pt idx="7">
                  <c:v>НаДЭМТ</c:v>
                </c:pt>
                <c:pt idx="8">
                  <c:v>БХД</c:v>
                </c:pt>
                <c:pt idx="9">
                  <c:v>УБ</c:v>
                </c:pt>
              </c:strCache>
            </c:strRef>
          </c:cat>
          <c:val>
            <c:numRef>
              <c:f>'эрт илрүүлгэ'!$B$48:$K$48</c:f>
              <c:numCache>
                <c:formatCode>0.0</c:formatCode>
                <c:ptCount val="10"/>
                <c:pt idx="0">
                  <c:v>31.2</c:v>
                </c:pt>
                <c:pt idx="1">
                  <c:v>29.7</c:v>
                </c:pt>
                <c:pt idx="2">
                  <c:v>28</c:v>
                </c:pt>
                <c:pt idx="3">
                  <c:v>37.4</c:v>
                </c:pt>
                <c:pt idx="4">
                  <c:v>36.1</c:v>
                </c:pt>
                <c:pt idx="5">
                  <c:v>14.1</c:v>
                </c:pt>
                <c:pt idx="6">
                  <c:v>42.3</c:v>
                </c:pt>
                <c:pt idx="7">
                  <c:v>43.1</c:v>
                </c:pt>
                <c:pt idx="8">
                  <c:v>26.9</c:v>
                </c:pt>
                <c:pt idx="9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3AE-4D9A-94A0-AB756FC29BBD}"/>
            </c:ext>
          </c:extLst>
        </c:ser>
        <c:ser>
          <c:idx val="1"/>
          <c:order val="1"/>
          <c:tx>
            <c:strRef>
              <c:f>'эрт илрүүлгэ'!$A$49</c:f>
              <c:strCache>
                <c:ptCount val="1"/>
                <c:pt idx="0">
                  <c:v>ЧШ хамрагдалтын хувь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Lbl>
              <c:idx val="0"/>
              <c:layout>
                <c:manualLayout>
                  <c:x val="8.1037336549147528E-3"/>
                  <c:y val="5.714920250353295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AE-4D9A-94A0-AB756FC29BBD}"/>
                </c:ext>
              </c:extLst>
            </c:dLbl>
            <c:dLbl>
              <c:idx val="1"/>
              <c:layout>
                <c:manualLayout>
                  <c:x val="8.5564304461944844E-3"/>
                  <c:y val="-2.965879265091863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3AE-4D9A-94A0-AB756FC29BBD}"/>
                </c:ext>
              </c:extLst>
            </c:dLbl>
            <c:dLbl>
              <c:idx val="2"/>
              <c:layout>
                <c:manualLayout>
                  <c:x val="9.0090090090093507E-3"/>
                  <c:y val="2.564102564102597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AE-4D9A-94A0-AB756FC29BBD}"/>
                </c:ext>
              </c:extLst>
            </c:dLbl>
            <c:dLbl>
              <c:idx val="3"/>
              <c:layout>
                <c:manualLayout>
                  <c:x val="9.8312879808942245E-3"/>
                  <c:y val="1.667878053704830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3AE-4D9A-94A0-AB756FC29BBD}"/>
                </c:ext>
              </c:extLst>
            </c:dLbl>
            <c:dLbl>
              <c:idx val="4"/>
              <c:layout>
                <c:manualLayout>
                  <c:x val="1.0510510510510523E-2"/>
                  <c:y val="-5.128104179285191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5795795795795798E-2"/>
                      <c:h val="4.89743589743589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53AE-4D9A-94A0-AB756FC29BBD}"/>
                </c:ext>
              </c:extLst>
            </c:dLbl>
            <c:dLbl>
              <c:idx val="5"/>
              <c:layout>
                <c:manualLayout>
                  <c:x val="1.0510510510510405E-2"/>
                  <c:y val="-7.692307692307701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3AE-4D9A-94A0-AB756FC29BBD}"/>
                </c:ext>
              </c:extLst>
            </c:dLbl>
            <c:dLbl>
              <c:idx val="6"/>
              <c:layout>
                <c:manualLayout>
                  <c:x val="1.3204464306826405E-2"/>
                  <c:y val="-4.324449828386860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3AE-4D9A-94A0-AB756FC29BBD}"/>
                </c:ext>
              </c:extLst>
            </c:dLbl>
            <c:dLbl>
              <c:idx val="7"/>
              <c:layout>
                <c:manualLayout>
                  <c:x val="2.1021021021021036E-2"/>
                  <c:y val="5.714920250353322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3AE-4D9A-94A0-AB756FC29BBD}"/>
                </c:ext>
              </c:extLst>
            </c:dLbl>
            <c:dLbl>
              <c:idx val="8"/>
              <c:layout>
                <c:manualLayout>
                  <c:x val="1.3513513513513521E-2"/>
                  <c:y val="-2.564102564102643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3AE-4D9A-94A0-AB756FC29BBD}"/>
                </c:ext>
              </c:extLst>
            </c:dLbl>
            <c:dLbl>
              <c:idx val="9"/>
              <c:layout>
                <c:manualLayout>
                  <c:x val="1.3513513513513521E-2"/>
                  <c:y val="-1.282051282051286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3AE-4D9A-94A0-AB756FC29B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'эрт илрүүлгэ'!$B$47:$K$47</c:f>
              <c:strCache>
                <c:ptCount val="10"/>
                <c:pt idx="0">
                  <c:v>БГДЭМТ</c:v>
                </c:pt>
                <c:pt idx="1">
                  <c:v>БЗДЭМТ</c:v>
                </c:pt>
                <c:pt idx="2">
                  <c:v>СХДЭМТ</c:v>
                </c:pt>
                <c:pt idx="3">
                  <c:v>СБДЭМТ</c:v>
                </c:pt>
                <c:pt idx="4">
                  <c:v>ХУДЭМТ</c:v>
                </c:pt>
                <c:pt idx="5">
                  <c:v>ЧДЭМТ</c:v>
                </c:pt>
                <c:pt idx="6">
                  <c:v>БНДЭМТ</c:v>
                </c:pt>
                <c:pt idx="7">
                  <c:v>НаДЭМТ</c:v>
                </c:pt>
                <c:pt idx="8">
                  <c:v>БХД</c:v>
                </c:pt>
                <c:pt idx="9">
                  <c:v>УБ</c:v>
                </c:pt>
              </c:strCache>
            </c:strRef>
          </c:cat>
          <c:val>
            <c:numRef>
              <c:f>'эрт илрүүлгэ'!$B$49:$K$49</c:f>
              <c:numCache>
                <c:formatCode>0.0</c:formatCode>
                <c:ptCount val="10"/>
                <c:pt idx="0">
                  <c:v>30.6</c:v>
                </c:pt>
                <c:pt idx="1">
                  <c:v>27.8</c:v>
                </c:pt>
                <c:pt idx="2">
                  <c:v>23.5</c:v>
                </c:pt>
                <c:pt idx="3">
                  <c:v>36</c:v>
                </c:pt>
                <c:pt idx="4">
                  <c:v>31.3</c:v>
                </c:pt>
                <c:pt idx="5">
                  <c:v>11.3</c:v>
                </c:pt>
                <c:pt idx="6">
                  <c:v>41.3</c:v>
                </c:pt>
                <c:pt idx="7">
                  <c:v>41.9</c:v>
                </c:pt>
                <c:pt idx="8">
                  <c:v>26.9</c:v>
                </c:pt>
                <c:pt idx="9" formatCode="General">
                  <c:v>27.3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53AE-4D9A-94A0-AB756FC29BBD}"/>
            </c:ext>
          </c:extLst>
        </c:ser>
        <c:shape val="cylinder"/>
        <c:axId val="162500992"/>
        <c:axId val="162502528"/>
        <c:axId val="0"/>
      </c:bar3DChart>
      <c:catAx>
        <c:axId val="162500992"/>
        <c:scaling>
          <c:orientation val="minMax"/>
        </c:scaling>
        <c:axPos val="b"/>
        <c:numFmt formatCode="General" sourceLinked="0"/>
        <c:tickLblPos val="nextTo"/>
        <c:crossAx val="162502528"/>
        <c:crosses val="autoZero"/>
        <c:auto val="1"/>
        <c:lblAlgn val="ctr"/>
        <c:lblOffset val="100"/>
      </c:catAx>
      <c:valAx>
        <c:axId val="162502528"/>
        <c:scaling>
          <c:orientation val="minMax"/>
        </c:scaling>
        <c:delete val="1"/>
        <c:axPos val="l"/>
        <c:numFmt formatCode="0.0" sourceLinked="1"/>
        <c:tickLblPos val="none"/>
        <c:crossAx val="162500992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'[Chart 8 in Microsoft Office PowerPoint]эрт илрүүлгэ'!$B$55</c:f>
              <c:strCache>
                <c:ptCount val="1"/>
                <c:pt idx="0">
                  <c:v>2021.06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8 in Microsoft Office PowerPoint]эрт илрүүлгэ'!$A$56:$A$60</c:f>
              <c:strCache>
                <c:ptCount val="5"/>
                <c:pt idx="0">
                  <c:v>АГ</c:v>
                </c:pt>
                <c:pt idx="1">
                  <c:v>ЧШ</c:v>
                </c:pt>
                <c:pt idx="2">
                  <c:v>Хөх</c:v>
                </c:pt>
                <c:pt idx="3">
                  <c:v>УХ</c:v>
                </c:pt>
                <c:pt idx="4">
                  <c:v>Элэг </c:v>
                </c:pt>
              </c:strCache>
            </c:strRef>
          </c:cat>
          <c:val>
            <c:numRef>
              <c:f>'[Chart 8 in Microsoft Office PowerPoint]эрт илрүүлгэ'!$B$56:$B$60</c:f>
              <c:numCache>
                <c:formatCode>General</c:formatCode>
                <c:ptCount val="5"/>
                <c:pt idx="0">
                  <c:v>28.5</c:v>
                </c:pt>
                <c:pt idx="1">
                  <c:v>48.4</c:v>
                </c:pt>
                <c:pt idx="2">
                  <c:v>34.200000000000003</c:v>
                </c:pt>
                <c:pt idx="3">
                  <c:v>45.3</c:v>
                </c:pt>
                <c:pt idx="4">
                  <c:v>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DD-4ED6-910B-45A6594E66CD}"/>
            </c:ext>
          </c:extLst>
        </c:ser>
        <c:ser>
          <c:idx val="1"/>
          <c:order val="1"/>
          <c:tx>
            <c:strRef>
              <c:f>'[Chart 8 in Microsoft Office PowerPoint]эрт илрүүлгэ'!$C$55</c:f>
              <c:strCache>
                <c:ptCount val="1"/>
                <c:pt idx="0">
                  <c:v>2022.06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8 in Microsoft Office PowerPoint]эрт илрүүлгэ'!$A$56:$A$60</c:f>
              <c:strCache>
                <c:ptCount val="5"/>
                <c:pt idx="0">
                  <c:v>АГ</c:v>
                </c:pt>
                <c:pt idx="1">
                  <c:v>ЧШ</c:v>
                </c:pt>
                <c:pt idx="2">
                  <c:v>Хөх</c:v>
                </c:pt>
                <c:pt idx="3">
                  <c:v>УХ</c:v>
                </c:pt>
                <c:pt idx="4">
                  <c:v>Элэг </c:v>
                </c:pt>
              </c:strCache>
            </c:strRef>
          </c:cat>
          <c:val>
            <c:numRef>
              <c:f>'[Chart 8 in Microsoft Office PowerPoint]эрт илрүүлгэ'!$C$56:$C$60</c:f>
              <c:numCache>
                <c:formatCode>General</c:formatCode>
                <c:ptCount val="5"/>
                <c:pt idx="0">
                  <c:v>42.3</c:v>
                </c:pt>
                <c:pt idx="1">
                  <c:v>41.3</c:v>
                </c:pt>
                <c:pt idx="2">
                  <c:v>42.5</c:v>
                </c:pt>
                <c:pt idx="3">
                  <c:v>45.3</c:v>
                </c:pt>
                <c:pt idx="4">
                  <c:v>67.900000000000006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2DD-4ED6-910B-45A6594E66CD}"/>
            </c:ext>
          </c:extLst>
        </c:ser>
        <c:dLbls>
          <c:showVal val="1"/>
        </c:dLbls>
        <c:gapWidth val="75"/>
        <c:shape val="box"/>
        <c:axId val="119974912"/>
        <c:axId val="186195968"/>
        <c:axId val="0"/>
      </c:bar3DChart>
      <c:catAx>
        <c:axId val="119974912"/>
        <c:scaling>
          <c:orientation val="minMax"/>
        </c:scaling>
        <c:axPos val="b"/>
        <c:numFmt formatCode="General" sourceLinked="0"/>
        <c:majorTickMark val="none"/>
        <c:tickLblPos val="nextTo"/>
        <c:crossAx val="186195968"/>
        <c:crosses val="autoZero"/>
        <c:auto val="1"/>
        <c:lblAlgn val="ctr"/>
        <c:lblOffset val="100"/>
      </c:catAx>
      <c:valAx>
        <c:axId val="186195968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19974912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'амбулторийн үзлэг'!$B$13</c:f>
              <c:strCache>
                <c:ptCount val="1"/>
                <c:pt idx="0">
                  <c:v>2021.06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'амбулторийн үзлэг'!$A$14:$A$22</c:f>
              <c:strCache>
                <c:ptCount val="9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БНД</c:v>
                </c:pt>
                <c:pt idx="7">
                  <c:v>НД</c:v>
                </c:pt>
                <c:pt idx="8">
                  <c:v>Дүүргийн дундаж</c:v>
                </c:pt>
              </c:strCache>
            </c:strRef>
          </c:cat>
          <c:val>
            <c:numRef>
              <c:f>'амбулторийн үзлэг'!$B$14:$B$22</c:f>
              <c:numCache>
                <c:formatCode>0.0</c:formatCode>
                <c:ptCount val="9"/>
                <c:pt idx="0">
                  <c:v>28.4</c:v>
                </c:pt>
                <c:pt idx="1">
                  <c:v>40.1</c:v>
                </c:pt>
                <c:pt idx="2">
                  <c:v>39.6</c:v>
                </c:pt>
                <c:pt idx="3">
                  <c:v>30.6</c:v>
                </c:pt>
                <c:pt idx="4">
                  <c:v>35.300000000000011</c:v>
                </c:pt>
                <c:pt idx="5">
                  <c:v>38.700000000000003</c:v>
                </c:pt>
                <c:pt idx="6">
                  <c:v>23.3</c:v>
                </c:pt>
                <c:pt idx="7">
                  <c:v>37.1</c:v>
                </c:pt>
                <c:pt idx="8">
                  <c:v>34.1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75-4B89-B7F2-2F030046CA6D}"/>
            </c:ext>
          </c:extLst>
        </c:ser>
        <c:ser>
          <c:idx val="1"/>
          <c:order val="1"/>
          <c:tx>
            <c:strRef>
              <c:f>'амбулторийн үзлэг'!$C$13</c:f>
              <c:strCache>
                <c:ptCount val="1"/>
                <c:pt idx="0">
                  <c:v>2022.06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'амбулторийн үзлэг'!$A$14:$A$22</c:f>
              <c:strCache>
                <c:ptCount val="9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БНД</c:v>
                </c:pt>
                <c:pt idx="7">
                  <c:v>НД</c:v>
                </c:pt>
                <c:pt idx="8">
                  <c:v>Дүүргийн дундаж</c:v>
                </c:pt>
              </c:strCache>
            </c:strRef>
          </c:cat>
          <c:val>
            <c:numRef>
              <c:f>'амбулторийн үзлэг'!$C$14:$C$22</c:f>
              <c:numCache>
                <c:formatCode>0.0</c:formatCode>
                <c:ptCount val="9"/>
                <c:pt idx="0">
                  <c:v>32.800000000000011</c:v>
                </c:pt>
                <c:pt idx="1">
                  <c:v>35.5</c:v>
                </c:pt>
                <c:pt idx="2">
                  <c:v>37.5</c:v>
                </c:pt>
                <c:pt idx="3">
                  <c:v>25.6</c:v>
                </c:pt>
                <c:pt idx="4">
                  <c:v>30.2</c:v>
                </c:pt>
                <c:pt idx="5">
                  <c:v>31.6</c:v>
                </c:pt>
                <c:pt idx="6">
                  <c:v>38.1</c:v>
                </c:pt>
                <c:pt idx="7">
                  <c:v>38.1</c:v>
                </c:pt>
                <c:pt idx="8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B75-4B89-B7F2-2F030046CA6D}"/>
            </c:ext>
          </c:extLst>
        </c:ser>
        <c:shape val="cylinder"/>
        <c:axId val="149365504"/>
        <c:axId val="149367040"/>
        <c:axId val="0"/>
      </c:bar3DChart>
      <c:catAx>
        <c:axId val="149365504"/>
        <c:scaling>
          <c:orientation val="minMax"/>
        </c:scaling>
        <c:axPos val="b"/>
        <c:numFmt formatCode="General" sourceLinked="0"/>
        <c:tickLblPos val="nextTo"/>
        <c:crossAx val="149367040"/>
        <c:crosses val="autoZero"/>
        <c:auto val="1"/>
        <c:lblAlgn val="ctr"/>
        <c:lblOffset val="100"/>
      </c:catAx>
      <c:valAx>
        <c:axId val="149367040"/>
        <c:scaling>
          <c:orientation val="minMax"/>
        </c:scaling>
        <c:delete val="1"/>
        <c:axPos val="l"/>
        <c:numFmt formatCode="0.0" sourceLinked="1"/>
        <c:tickLblPos val="nextTo"/>
        <c:crossAx val="149365504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AngAx val="1"/>
    </c:view3D>
    <c:plotArea>
      <c:layout>
        <c:manualLayout>
          <c:layoutTarget val="inner"/>
          <c:xMode val="edge"/>
          <c:yMode val="edge"/>
          <c:x val="1.6975308641975682E-2"/>
          <c:y val="2.777777777777889E-2"/>
          <c:w val="0.96604938271604934"/>
          <c:h val="0.79983178239083763"/>
        </c:manualLayout>
      </c:layout>
      <c:bar3DChart>
        <c:barDir val="col"/>
        <c:grouping val="clustered"/>
        <c:ser>
          <c:idx val="0"/>
          <c:order val="0"/>
          <c:tx>
            <c:strRef>
              <c:f>'Төрөлт жирэмслэлт'!$C$26</c:f>
              <c:strCache>
                <c:ptCount val="1"/>
                <c:pt idx="0">
                  <c:v>2021.06</c:v>
                </c:pt>
              </c:strCache>
            </c:strRef>
          </c:tx>
          <c:spPr>
            <a:solidFill>
              <a:srgbClr val="92D05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'Төрөлт жирэмслэлт'!$B$27:$B$36</c:f>
              <c:strCache>
                <c:ptCount val="10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БНД</c:v>
                </c:pt>
                <c:pt idx="7">
                  <c:v>НД</c:v>
                </c:pt>
                <c:pt idx="8">
                  <c:v>БХД</c:v>
                </c:pt>
                <c:pt idx="9">
                  <c:v>УБ</c:v>
                </c:pt>
              </c:strCache>
            </c:strRef>
          </c:cat>
          <c:val>
            <c:numRef>
              <c:f>'Төрөлт жирэмслэлт'!$C$27:$C$36</c:f>
              <c:numCache>
                <c:formatCode>General</c:formatCode>
                <c:ptCount val="10"/>
                <c:pt idx="0" formatCode="0.0">
                  <c:v>0.1</c:v>
                </c:pt>
                <c:pt idx="1">
                  <c:v>0.1</c:v>
                </c:pt>
                <c:pt idx="2">
                  <c:v>0.3</c:v>
                </c:pt>
                <c:pt idx="3">
                  <c:v>0.2</c:v>
                </c:pt>
                <c:pt idx="4">
                  <c:v>0.3</c:v>
                </c:pt>
                <c:pt idx="5">
                  <c:v>0.1</c:v>
                </c:pt>
                <c:pt idx="6" formatCode="0.0">
                  <c:v>0.3</c:v>
                </c:pt>
                <c:pt idx="7">
                  <c:v>0</c:v>
                </c:pt>
                <c:pt idx="8" formatCode="0.0">
                  <c:v>0</c:v>
                </c:pt>
                <c:pt idx="9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7C7-44EC-AF31-1860809C41F9}"/>
            </c:ext>
          </c:extLst>
        </c:ser>
        <c:ser>
          <c:idx val="1"/>
          <c:order val="1"/>
          <c:tx>
            <c:strRef>
              <c:f>'Төрөлт жирэмслэлт'!$D$26</c:f>
              <c:strCache>
                <c:ptCount val="1"/>
                <c:pt idx="0">
                  <c:v>2022.06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Lbl>
              <c:idx val="1"/>
              <c:layout>
                <c:manualLayout>
                  <c:x val="9.2592592592595658E-3"/>
                  <c:y val="2.525252525252439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C7-44EC-AF31-1860809C41F9}"/>
                </c:ext>
              </c:extLst>
            </c:dLbl>
            <c:dLbl>
              <c:idx val="6"/>
              <c:layout>
                <c:manualLayout>
                  <c:x val="4.6296296296297014E-3"/>
                  <c:y val="2.525252525252525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7C7-44EC-AF31-1860809C41F9}"/>
                </c:ext>
              </c:extLst>
            </c:dLbl>
            <c:dLbl>
              <c:idx val="8"/>
              <c:layout>
                <c:manualLayout>
                  <c:x val="6.1728395061728392E-3"/>
                  <c:y val="2.525252525252525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C7-44EC-AF31-1860809C41F9}"/>
                </c:ext>
              </c:extLst>
            </c:dLbl>
            <c:dLbl>
              <c:idx val="9"/>
              <c:layout>
                <c:manualLayout>
                  <c:x val="1.5432098765432287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7C7-44EC-AF31-1860809C41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'Төрөлт жирэмслэлт'!$B$27:$B$36</c:f>
              <c:strCache>
                <c:ptCount val="10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БНД</c:v>
                </c:pt>
                <c:pt idx="7">
                  <c:v>НД</c:v>
                </c:pt>
                <c:pt idx="8">
                  <c:v>БХД</c:v>
                </c:pt>
                <c:pt idx="9">
                  <c:v>УБ</c:v>
                </c:pt>
              </c:strCache>
            </c:strRef>
          </c:cat>
          <c:val>
            <c:numRef>
              <c:f>'Төрөлт жирэмслэлт'!$D$27:$D$36</c:f>
              <c:numCache>
                <c:formatCode>General</c:formatCode>
                <c:ptCount val="10"/>
                <c:pt idx="0" formatCode="0.0">
                  <c:v>0.2</c:v>
                </c:pt>
                <c:pt idx="1">
                  <c:v>0.3</c:v>
                </c:pt>
                <c:pt idx="2">
                  <c:v>0.5</c:v>
                </c:pt>
                <c:pt idx="3">
                  <c:v>0.5</c:v>
                </c:pt>
                <c:pt idx="4">
                  <c:v>0.1</c:v>
                </c:pt>
                <c:pt idx="5">
                  <c:v>0.5</c:v>
                </c:pt>
                <c:pt idx="6" formatCode="0.0">
                  <c:v>0.8</c:v>
                </c:pt>
                <c:pt idx="7">
                  <c:v>0</c:v>
                </c:pt>
                <c:pt idx="8" formatCode="0.0">
                  <c:v>2.2000000000000002</c:v>
                </c:pt>
                <c:pt idx="9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7C7-44EC-AF31-1860809C41F9}"/>
            </c:ext>
          </c:extLst>
        </c:ser>
        <c:dLbls>
          <c:showVal val="1"/>
        </c:dLbls>
        <c:shape val="cylinder"/>
        <c:axId val="159504640"/>
        <c:axId val="159461376"/>
        <c:axId val="0"/>
      </c:bar3DChart>
      <c:catAx>
        <c:axId val="159504640"/>
        <c:scaling>
          <c:orientation val="minMax"/>
        </c:scaling>
        <c:axPos val="b"/>
        <c:numFmt formatCode="General" sourceLinked="0"/>
        <c:tickLblPos val="nextTo"/>
        <c:crossAx val="159461376"/>
        <c:crosses val="autoZero"/>
        <c:auto val="1"/>
        <c:lblAlgn val="ctr"/>
        <c:lblOffset val="100"/>
      </c:catAx>
      <c:valAx>
        <c:axId val="159461376"/>
        <c:scaling>
          <c:orientation val="minMax"/>
        </c:scaling>
        <c:delete val="1"/>
        <c:axPos val="l"/>
        <c:numFmt formatCode="0.0" sourceLinked="1"/>
        <c:tickLblPos val="none"/>
        <c:crossAx val="159504640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>
        <c:manualLayout>
          <c:layoutTarget val="inner"/>
          <c:xMode val="edge"/>
          <c:yMode val="edge"/>
          <c:x val="1.6369047619047623E-2"/>
          <c:y val="2.8645833333333332E-2"/>
          <c:w val="0.96726190476189999"/>
          <c:h val="0.77858616305773098"/>
        </c:manualLayout>
      </c:layout>
      <c:bar3DChart>
        <c:barDir val="col"/>
        <c:grouping val="clustered"/>
        <c:ser>
          <c:idx val="0"/>
          <c:order val="0"/>
          <c:tx>
            <c:strRef>
              <c:f>'Төрөлт жирэмслэлт'!$C$54</c:f>
              <c:strCache>
                <c:ptCount val="1"/>
                <c:pt idx="0">
                  <c:v>2021.06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'Төрөлт жирэмслэлт'!$B$55:$B$64</c:f>
              <c:strCache>
                <c:ptCount val="10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НД</c:v>
                </c:pt>
                <c:pt idx="7">
                  <c:v>БНД</c:v>
                </c:pt>
                <c:pt idx="8">
                  <c:v>БХД</c:v>
                </c:pt>
                <c:pt idx="9">
                  <c:v>УБ</c:v>
                </c:pt>
              </c:strCache>
            </c:strRef>
          </c:cat>
          <c:val>
            <c:numRef>
              <c:f>'Төрөлт жирэмслэлт'!$C$55:$C$64</c:f>
              <c:numCache>
                <c:formatCode>General</c:formatCode>
                <c:ptCount val="10"/>
                <c:pt idx="0" formatCode="0.0">
                  <c:v>7.4</c:v>
                </c:pt>
                <c:pt idx="1">
                  <c:v>5.2</c:v>
                </c:pt>
                <c:pt idx="2">
                  <c:v>4</c:v>
                </c:pt>
                <c:pt idx="3">
                  <c:v>8</c:v>
                </c:pt>
                <c:pt idx="4" formatCode="0.0">
                  <c:v>3.3</c:v>
                </c:pt>
                <c:pt idx="5">
                  <c:v>5</c:v>
                </c:pt>
                <c:pt idx="6" formatCode="0.0">
                  <c:v>4.0999999999999996</c:v>
                </c:pt>
                <c:pt idx="7" formatCode="0.0">
                  <c:v>3.3</c:v>
                </c:pt>
                <c:pt idx="8" formatCode="0.0">
                  <c:v>0</c:v>
                </c:pt>
                <c:pt idx="9" formatCode="0.0">
                  <c:v>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788-4DDD-AEFE-EAE346663115}"/>
            </c:ext>
          </c:extLst>
        </c:ser>
        <c:ser>
          <c:idx val="1"/>
          <c:order val="1"/>
          <c:tx>
            <c:strRef>
              <c:f>'Төрөлт жирэмслэлт'!$D$54</c:f>
              <c:strCache>
                <c:ptCount val="1"/>
                <c:pt idx="0">
                  <c:v>2022.06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7"/>
              <c:layout>
                <c:manualLayout>
                  <c:x val="8.9285714285714159E-3"/>
                  <c:y val="-7.8125E-3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'Төрөлт жирэмслэлт'!$B$55:$B$64</c:f>
              <c:strCache>
                <c:ptCount val="10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НД</c:v>
                </c:pt>
                <c:pt idx="7">
                  <c:v>БНД</c:v>
                </c:pt>
                <c:pt idx="8">
                  <c:v>БХД</c:v>
                </c:pt>
                <c:pt idx="9">
                  <c:v>УБ</c:v>
                </c:pt>
              </c:strCache>
            </c:strRef>
          </c:cat>
          <c:val>
            <c:numRef>
              <c:f>'Төрөлт жирэмслэлт'!$D$55:$D$64</c:f>
              <c:numCache>
                <c:formatCode>General</c:formatCode>
                <c:ptCount val="10"/>
                <c:pt idx="0" formatCode="0.0">
                  <c:v>6.8</c:v>
                </c:pt>
                <c:pt idx="1">
                  <c:v>6.2</c:v>
                </c:pt>
                <c:pt idx="2">
                  <c:v>4.5</c:v>
                </c:pt>
                <c:pt idx="3">
                  <c:v>8.3000000000000007</c:v>
                </c:pt>
                <c:pt idx="4" formatCode="0.0">
                  <c:v>4.5</c:v>
                </c:pt>
                <c:pt idx="5">
                  <c:v>4.7</c:v>
                </c:pt>
                <c:pt idx="6" formatCode="0.0">
                  <c:v>4.9000000000000004</c:v>
                </c:pt>
                <c:pt idx="7" formatCode="0.0">
                  <c:v>4.0999999999999996</c:v>
                </c:pt>
                <c:pt idx="8" formatCode="0.0">
                  <c:v>44.4</c:v>
                </c:pt>
                <c:pt idx="9" formatCode="0.0">
                  <c:v>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788-4DDD-AEFE-EAE346663115}"/>
            </c:ext>
          </c:extLst>
        </c:ser>
        <c:dLbls>
          <c:showVal val="1"/>
        </c:dLbls>
        <c:shape val="cylinder"/>
        <c:axId val="159913472"/>
        <c:axId val="159915008"/>
        <c:axId val="0"/>
      </c:bar3DChart>
      <c:catAx>
        <c:axId val="159913472"/>
        <c:scaling>
          <c:orientation val="minMax"/>
        </c:scaling>
        <c:axPos val="b"/>
        <c:numFmt formatCode="General" sourceLinked="0"/>
        <c:tickLblPos val="nextTo"/>
        <c:crossAx val="159915008"/>
        <c:crosses val="autoZero"/>
        <c:auto val="1"/>
        <c:lblAlgn val="ctr"/>
        <c:lblOffset val="100"/>
      </c:catAx>
      <c:valAx>
        <c:axId val="159915008"/>
        <c:scaling>
          <c:orientation val="minMax"/>
        </c:scaling>
        <c:delete val="1"/>
        <c:axPos val="l"/>
        <c:numFmt formatCode="0.0" sourceLinked="1"/>
        <c:tickLblPos val="none"/>
        <c:crossAx val="15991347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view3D>
      <c:rAngAx val="1"/>
    </c:view3D>
    <c:plotArea>
      <c:layout>
        <c:manualLayout>
          <c:layoutTarget val="inner"/>
          <c:xMode val="edge"/>
          <c:yMode val="edge"/>
          <c:x val="1.6666666666666701E-2"/>
          <c:y val="2.8645833333333332E-2"/>
          <c:w val="0.96666666666666667"/>
          <c:h val="0.77795152559056424"/>
        </c:manualLayout>
      </c:layout>
      <c:bar3DChart>
        <c:barDir val="col"/>
        <c:grouping val="clustered"/>
        <c:ser>
          <c:idx val="0"/>
          <c:order val="0"/>
          <c:tx>
            <c:strRef>
              <c:f>'Төрөлт жирэмслэлт'!$C$70</c:f>
              <c:strCache>
                <c:ptCount val="1"/>
                <c:pt idx="0">
                  <c:v>2021.06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'Төрөлт жирэмслэлт'!$B$71:$B$80</c:f>
              <c:strCache>
                <c:ptCount val="10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НД</c:v>
                </c:pt>
                <c:pt idx="7">
                  <c:v>БХД</c:v>
                </c:pt>
                <c:pt idx="8">
                  <c:v>БНД</c:v>
                </c:pt>
                <c:pt idx="9">
                  <c:v>УБ</c:v>
                </c:pt>
              </c:strCache>
            </c:strRef>
          </c:cat>
          <c:val>
            <c:numRef>
              <c:f>'Төрөлт жирэмслэлт'!$C$71:$C$80</c:f>
              <c:numCache>
                <c:formatCode>0.0</c:formatCode>
                <c:ptCount val="10"/>
                <c:pt idx="0">
                  <c:v>0</c:v>
                </c:pt>
                <c:pt idx="1">
                  <c:v>0.4</c:v>
                </c:pt>
                <c:pt idx="2">
                  <c:v>0.2</c:v>
                </c:pt>
                <c:pt idx="3">
                  <c:v>0.4</c:v>
                </c:pt>
                <c:pt idx="4">
                  <c:v>0.1</c:v>
                </c:pt>
                <c:pt idx="5">
                  <c:v>0.30000000000000004</c:v>
                </c:pt>
                <c:pt idx="6">
                  <c:v>0</c:v>
                </c:pt>
                <c:pt idx="7">
                  <c:v>0</c:v>
                </c:pt>
                <c:pt idx="8">
                  <c:v>0.4</c:v>
                </c:pt>
                <c:pt idx="9">
                  <c:v>0.30000000000000004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05-4CE3-96F1-DA88681F4D13}"/>
            </c:ext>
          </c:extLst>
        </c:ser>
        <c:ser>
          <c:idx val="1"/>
          <c:order val="1"/>
          <c:tx>
            <c:strRef>
              <c:f>'Төрөлт жирэмслэлт'!$D$70</c:f>
              <c:strCache>
                <c:ptCount val="1"/>
                <c:pt idx="0">
                  <c:v>2022.06</c:v>
                </c:pt>
              </c:strCache>
            </c:strRef>
          </c:tx>
          <c:dLbls>
            <c:dLbl>
              <c:idx val="2"/>
              <c:layout>
                <c:manualLayout>
                  <c:x val="1.0396361273554254E-2"/>
                  <c:y val="2.433090024330901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05-4CE3-96F1-DA88681F4D13}"/>
                </c:ext>
              </c:extLst>
            </c:dLbl>
            <c:dLbl>
              <c:idx val="4"/>
              <c:layout>
                <c:manualLayout>
                  <c:x val="1.0396361273554254E-2"/>
                  <c:y val="4.866180048661800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C05-4CE3-96F1-DA88681F4D13}"/>
                </c:ext>
              </c:extLst>
            </c:dLbl>
            <c:dLbl>
              <c:idx val="5"/>
              <c:layout>
                <c:manualLayout>
                  <c:x val="1.0396361273554254E-2"/>
                  <c:y val="1.45985401459854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05-4CE3-96F1-DA88681F4D13}"/>
                </c:ext>
              </c:extLst>
            </c:dLbl>
            <c:dLbl>
              <c:idx val="7"/>
              <c:layout>
                <c:manualLayout>
                  <c:x val="1.0396361273554158E-2"/>
                  <c:y val="9.732360097323604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C05-4CE3-96F1-DA88681F4D13}"/>
                </c:ext>
              </c:extLst>
            </c:dLbl>
            <c:dLbl>
              <c:idx val="8"/>
              <c:layout>
                <c:manualLayout>
                  <c:x val="1.0396361273554254E-2"/>
                  <c:y val="9.732360097323604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C05-4CE3-96F1-DA88681F4D13}"/>
                </c:ext>
              </c:extLst>
            </c:dLbl>
            <c:dLbl>
              <c:idx val="9"/>
              <c:layout>
                <c:manualLayout>
                  <c:x val="1.0416666666666666E-2"/>
                  <c:y val="-1.302083333333363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C05-4CE3-96F1-DA88681F4D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'Төрөлт жирэмслэлт'!$B$71:$B$80</c:f>
              <c:strCache>
                <c:ptCount val="10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НД</c:v>
                </c:pt>
                <c:pt idx="7">
                  <c:v>БХД</c:v>
                </c:pt>
                <c:pt idx="8">
                  <c:v>БНД</c:v>
                </c:pt>
                <c:pt idx="9">
                  <c:v>УБ</c:v>
                </c:pt>
              </c:strCache>
            </c:strRef>
          </c:cat>
          <c:val>
            <c:numRef>
              <c:f>'Төрөлт жирэмслэлт'!$D$71:$D$80</c:f>
              <c:numCache>
                <c:formatCode>0.0</c:formatCode>
                <c:ptCount val="10"/>
                <c:pt idx="0">
                  <c:v>0.60000000000000009</c:v>
                </c:pt>
                <c:pt idx="1">
                  <c:v>0.1</c:v>
                </c:pt>
                <c:pt idx="2">
                  <c:v>0.5</c:v>
                </c:pt>
                <c:pt idx="3">
                  <c:v>0.4</c:v>
                </c:pt>
                <c:pt idx="4">
                  <c:v>0.30000000000000004</c:v>
                </c:pt>
                <c:pt idx="5">
                  <c:v>0.2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0.30000000000000004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C05-4CE3-96F1-DA88681F4D13}"/>
            </c:ext>
          </c:extLst>
        </c:ser>
        <c:dLbls>
          <c:showVal val="1"/>
        </c:dLbls>
        <c:shape val="cylinder"/>
        <c:axId val="149062400"/>
        <c:axId val="149063936"/>
        <c:axId val="0"/>
      </c:bar3DChart>
      <c:catAx>
        <c:axId val="149062400"/>
        <c:scaling>
          <c:orientation val="minMax"/>
        </c:scaling>
        <c:axPos val="b"/>
        <c:numFmt formatCode="General" sourceLinked="0"/>
        <c:tickLblPos val="nextTo"/>
        <c:crossAx val="149063936"/>
        <c:crosses val="autoZero"/>
        <c:auto val="1"/>
        <c:lblAlgn val="ctr"/>
        <c:lblOffset val="100"/>
      </c:catAx>
      <c:valAx>
        <c:axId val="149063936"/>
        <c:scaling>
          <c:orientation val="minMax"/>
        </c:scaling>
        <c:delete val="1"/>
        <c:axPos val="l"/>
        <c:numFmt formatCode="0.0" sourceLinked="1"/>
        <c:tickLblPos val="none"/>
        <c:crossAx val="149062400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1.7730496453900711E-2"/>
          <c:y val="0.17242802657480316"/>
          <c:w val="0.96099290780141844"/>
          <c:h val="0.68709666174540673"/>
        </c:manualLayout>
      </c:layout>
      <c:bar3DChart>
        <c:barDir val="col"/>
        <c:grouping val="clustered"/>
        <c:ser>
          <c:idx val="0"/>
          <c:order val="0"/>
          <c:tx>
            <c:strRef>
              <c:f>'Төрөлт жирэмслэлт'!$G$9</c:f>
              <c:strCache>
                <c:ptCount val="1"/>
                <c:pt idx="0">
                  <c:v>шинээр хяналтанд авсан 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9.0909090909090766E-3"/>
                  <c:y val="-2.3437500000000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A7-4E1A-BBBE-AEF7379E9547}"/>
                </c:ext>
              </c:extLst>
            </c:dLbl>
            <c:dLbl>
              <c:idx val="1"/>
              <c:layout>
                <c:manualLayout>
                  <c:x val="9.0909090909091547E-3"/>
                  <c:y val="-2.3437500000000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A7-4E1A-BBBE-AEF7379E9547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'Төрөлт жирэмслэлт'!$H$8:$I$8</c:f>
              <c:numCache>
                <c:formatCode>0.00</c:formatCode>
                <c:ptCount val="2"/>
                <c:pt idx="0">
                  <c:v>2021.06</c:v>
                </c:pt>
                <c:pt idx="1">
                  <c:v>2022.06</c:v>
                </c:pt>
              </c:numCache>
            </c:numRef>
          </c:cat>
          <c:val>
            <c:numRef>
              <c:f>'Төрөлт жирэмслэлт'!$H$9:$I$9</c:f>
              <c:numCache>
                <c:formatCode>General</c:formatCode>
                <c:ptCount val="2"/>
                <c:pt idx="0">
                  <c:v>238</c:v>
                </c:pt>
                <c:pt idx="1">
                  <c:v>387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3A7-4E1A-BBBE-AEF7379E9547}"/>
            </c:ext>
          </c:extLst>
        </c:ser>
        <c:ser>
          <c:idx val="1"/>
          <c:order val="1"/>
          <c:tx>
            <c:strRef>
              <c:f>'Төрөлт жирэмслэлт'!$G$10</c:f>
              <c:strCache>
                <c:ptCount val="1"/>
                <c:pt idx="0">
                  <c:v>эхний 3 сартайд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3.094774516821815E-2"/>
                  <c:y val="-3.484744094488188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216/90.7%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3.1947148651874237E-2"/>
                  <c:y val="-3.683378444881986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340/87.9%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3A7-4E1A-BBBE-AEF7379E9547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'Төрөлт жирэмслэлт'!$H$8:$I$8</c:f>
              <c:numCache>
                <c:formatCode>0.00</c:formatCode>
                <c:ptCount val="2"/>
                <c:pt idx="0">
                  <c:v>2021.06</c:v>
                </c:pt>
                <c:pt idx="1">
                  <c:v>2022.06</c:v>
                </c:pt>
              </c:numCache>
            </c:numRef>
          </c:cat>
          <c:val>
            <c:numRef>
              <c:f>'Төрөлт жирэмслэлт'!$H$10:$I$10</c:f>
              <c:numCache>
                <c:formatCode>General</c:formatCode>
                <c:ptCount val="2"/>
                <c:pt idx="0">
                  <c:v>216</c:v>
                </c:pt>
                <c:pt idx="1">
                  <c:v>340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3A7-4E1A-BBBE-AEF7379E9547}"/>
            </c:ext>
          </c:extLst>
        </c:ser>
        <c:dLbls>
          <c:showVal val="1"/>
        </c:dLbls>
        <c:shape val="cylinder"/>
        <c:axId val="160378880"/>
        <c:axId val="160380416"/>
        <c:axId val="0"/>
      </c:bar3DChart>
      <c:catAx>
        <c:axId val="160378880"/>
        <c:scaling>
          <c:orientation val="minMax"/>
        </c:scaling>
        <c:axPos val="b"/>
        <c:numFmt formatCode="0.00" sourceLinked="1"/>
        <c:majorTickMark val="none"/>
        <c:tickLblPos val="nextTo"/>
        <c:crossAx val="160380416"/>
        <c:crosses val="autoZero"/>
        <c:auto val="1"/>
        <c:lblAlgn val="ctr"/>
        <c:lblOffset val="100"/>
      </c:catAx>
      <c:valAx>
        <c:axId val="160380416"/>
        <c:scaling>
          <c:orientation val="minMax"/>
        </c:scaling>
        <c:delete val="1"/>
        <c:axPos val="l"/>
        <c:numFmt formatCode="General" sourceLinked="1"/>
        <c:tickLblPos val="none"/>
        <c:crossAx val="160378880"/>
        <c:crosses val="autoZero"/>
        <c:crossBetween val="between"/>
      </c:valAx>
    </c:plotArea>
    <c:legend>
      <c:legendPos val="t"/>
      <c:layout/>
    </c:legend>
    <c:plotVisOnly val="1"/>
    <c:dispBlanksAs val="gap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>
        <c:manualLayout>
          <c:layoutTarget val="inner"/>
          <c:xMode val="edge"/>
          <c:yMode val="edge"/>
          <c:x val="1.7295597484276729E-2"/>
          <c:y val="3.0555555555555582E-2"/>
          <c:w val="0.96540880503144655"/>
          <c:h val="0.78359951881014878"/>
        </c:manualLayout>
      </c:layout>
      <c:bar3DChart>
        <c:barDir val="col"/>
        <c:grouping val="clustered"/>
        <c:ser>
          <c:idx val="0"/>
          <c:order val="0"/>
          <c:tx>
            <c:strRef>
              <c:f>'Төрөлт жирэмслэлт'!$C$42</c:f>
              <c:strCache>
                <c:ptCount val="1"/>
                <c:pt idx="0">
                  <c:v>2021.06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'Төрөлт жирэмслэлт'!$B$43:$B$51</c:f>
              <c:strCache>
                <c:ptCount val="9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БНД</c:v>
                </c:pt>
                <c:pt idx="7">
                  <c:v>НД</c:v>
                </c:pt>
                <c:pt idx="8">
                  <c:v>УБ</c:v>
                </c:pt>
              </c:strCache>
            </c:strRef>
          </c:cat>
          <c:val>
            <c:numRef>
              <c:f>'Төрөлт жирэмслэлт'!$C$43:$C$51</c:f>
              <c:numCache>
                <c:formatCode>0.0</c:formatCode>
                <c:ptCount val="9"/>
                <c:pt idx="0">
                  <c:v>92.2</c:v>
                </c:pt>
                <c:pt idx="1">
                  <c:v>87.4</c:v>
                </c:pt>
                <c:pt idx="2">
                  <c:v>88.8</c:v>
                </c:pt>
                <c:pt idx="3">
                  <c:v>90.2</c:v>
                </c:pt>
                <c:pt idx="4">
                  <c:v>89.7</c:v>
                </c:pt>
                <c:pt idx="5">
                  <c:v>89.9</c:v>
                </c:pt>
                <c:pt idx="6">
                  <c:v>92.8</c:v>
                </c:pt>
                <c:pt idx="7">
                  <c:v>90.7</c:v>
                </c:pt>
                <c:pt idx="8">
                  <c:v>89.1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36-41D1-951D-F00EAADF9D5A}"/>
            </c:ext>
          </c:extLst>
        </c:ser>
        <c:ser>
          <c:idx val="1"/>
          <c:order val="1"/>
          <c:tx>
            <c:strRef>
              <c:f>'Төрөлт жирэмслэлт'!$D$42</c:f>
              <c:strCache>
                <c:ptCount val="1"/>
                <c:pt idx="0">
                  <c:v>2022.06</c:v>
                </c:pt>
              </c:strCache>
            </c:strRef>
          </c:tx>
          <c:spPr>
            <a:solidFill>
              <a:srgbClr val="7030A0"/>
            </a:solidFill>
          </c:spPr>
          <c:dLbls>
            <c:dLbl>
              <c:idx val="1"/>
              <c:layout>
                <c:manualLayout>
                  <c:x val="1.9444444444444445E-2"/>
                  <c:y val="5.031446540880512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36-41D1-951D-F00EAADF9D5A}"/>
                </c:ext>
              </c:extLst>
            </c:dLbl>
            <c:dLbl>
              <c:idx val="2"/>
              <c:layout>
                <c:manualLayout>
                  <c:x val="4.1666666666666683E-3"/>
                  <c:y val="2.777777777777866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36-41D1-951D-F00EAADF9D5A}"/>
                </c:ext>
              </c:extLst>
            </c:dLbl>
            <c:dLbl>
              <c:idx val="3"/>
              <c:layout>
                <c:manualLayout>
                  <c:x val="4.1666666666666683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36-41D1-951D-F00EAADF9D5A}"/>
                </c:ext>
              </c:extLst>
            </c:dLbl>
            <c:dLbl>
              <c:idx val="4"/>
              <c:layout>
                <c:manualLayout>
                  <c:x val="1.2500000000000001E-2"/>
                  <c:y val="-2.777777777777866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936-41D1-951D-F00EAADF9D5A}"/>
                </c:ext>
              </c:extLst>
            </c:dLbl>
            <c:dLbl>
              <c:idx val="5"/>
              <c:layout>
                <c:manualLayout>
                  <c:x val="1.2500000000000001E-2"/>
                  <c:y val="-2.777777777777866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936-41D1-951D-F00EAADF9D5A}"/>
                </c:ext>
              </c:extLst>
            </c:dLbl>
            <c:dLbl>
              <c:idx val="6"/>
              <c:layout>
                <c:manualLayout>
                  <c:x val="1.1111111111111125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936-41D1-951D-F00EAADF9D5A}"/>
                </c:ext>
              </c:extLst>
            </c:dLbl>
            <c:dLbl>
              <c:idx val="7"/>
              <c:layout>
                <c:manualLayout>
                  <c:x val="2.7777777777778664E-3"/>
                  <c:y val="-8.333333333333336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936-41D1-951D-F00EAADF9D5A}"/>
                </c:ext>
              </c:extLst>
            </c:dLbl>
            <c:dLbl>
              <c:idx val="8"/>
              <c:layout>
                <c:manualLayout>
                  <c:x val="1.1111111111111125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936-41D1-951D-F00EAADF9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'Төрөлт жирэмслэлт'!$B$43:$B$51</c:f>
              <c:strCache>
                <c:ptCount val="9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БНД</c:v>
                </c:pt>
                <c:pt idx="7">
                  <c:v>НД</c:v>
                </c:pt>
                <c:pt idx="8">
                  <c:v>УБ</c:v>
                </c:pt>
              </c:strCache>
            </c:strRef>
          </c:cat>
          <c:val>
            <c:numRef>
              <c:f>'Төрөлт жирэмслэлт'!$D$43:$D$51</c:f>
              <c:numCache>
                <c:formatCode>0.0</c:formatCode>
                <c:ptCount val="9"/>
                <c:pt idx="0">
                  <c:v>95.4</c:v>
                </c:pt>
                <c:pt idx="1">
                  <c:v>90.8</c:v>
                </c:pt>
                <c:pt idx="2">
                  <c:v>91.6</c:v>
                </c:pt>
                <c:pt idx="3">
                  <c:v>89.5</c:v>
                </c:pt>
                <c:pt idx="4">
                  <c:v>91.9</c:v>
                </c:pt>
                <c:pt idx="5">
                  <c:v>88.2</c:v>
                </c:pt>
                <c:pt idx="6">
                  <c:v>87.9</c:v>
                </c:pt>
                <c:pt idx="7">
                  <c:v>92.3</c:v>
                </c:pt>
                <c:pt idx="8">
                  <c:v>91.4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936-41D1-951D-F00EAADF9D5A}"/>
            </c:ext>
          </c:extLst>
        </c:ser>
        <c:shape val="cylinder"/>
        <c:axId val="160643712"/>
        <c:axId val="160649600"/>
        <c:axId val="0"/>
      </c:bar3DChart>
      <c:catAx>
        <c:axId val="160643712"/>
        <c:scaling>
          <c:orientation val="minMax"/>
        </c:scaling>
        <c:axPos val="b"/>
        <c:numFmt formatCode="General" sourceLinked="0"/>
        <c:tickLblPos val="nextTo"/>
        <c:crossAx val="160649600"/>
        <c:crosses val="autoZero"/>
        <c:auto val="1"/>
        <c:lblAlgn val="ctr"/>
        <c:lblOffset val="100"/>
      </c:catAx>
      <c:valAx>
        <c:axId val="160649600"/>
        <c:scaling>
          <c:orientation val="minMax"/>
        </c:scaling>
        <c:delete val="1"/>
        <c:axPos val="l"/>
        <c:numFmt formatCode="0.0" sourceLinked="1"/>
        <c:tickLblPos val="none"/>
        <c:crossAx val="160643712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'[Chart 2 in Microsoft Office PowerPoint]нас баралт'!$J$36</c:f>
              <c:strCache>
                <c:ptCount val="1"/>
                <c:pt idx="0">
                  <c:v>2022.06</c:v>
                </c:pt>
              </c:strCache>
            </c:strRef>
          </c:tx>
          <c:explosion val="25"/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7</a:t>
                    </a:r>
                    <a:r>
                      <a:rPr lang="mn-MN"/>
                      <a:t>.6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C7-4F67-A406-0E8589A1761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'[Chart 2 in Microsoft Office PowerPoint]нас баралт'!$I$37:$I$46</c:f>
              <c:strCache>
                <c:ptCount val="10"/>
                <c:pt idx="0">
                  <c:v>ЗСТӨ / I00-I99/</c:v>
                </c:pt>
                <c:pt idx="1">
                  <c:v>Хавдар /C00-D48/</c:v>
                </c:pt>
                <c:pt idx="2">
                  <c:v>Осол гэмтэл /S00-T98/</c:v>
                </c:pt>
                <c:pt idx="3">
                  <c:v>ХБТӨ /K00-K93/</c:v>
                </c:pt>
                <c:pt idx="4">
                  <c:v>ШБТЭ/N00-N99/</c:v>
                </c:pt>
                <c:pt idx="5">
                  <c:v>АТӨ/J00-J99/</c:v>
                </c:pt>
                <c:pt idx="6">
                  <c:v>ПҮЭ/P00-P99/</c:v>
                </c:pt>
                <c:pt idx="7">
                  <c:v>ЧШХШ-2</c:v>
                </c:pt>
                <c:pt idx="8">
                  <c:v>Ковид-19</c:v>
                </c:pt>
                <c:pt idx="9">
                  <c:v>Төрөлх гажиг</c:v>
                </c:pt>
              </c:strCache>
            </c:strRef>
          </c:cat>
          <c:val>
            <c:numRef>
              <c:f>'[Chart 2 in Microsoft Office PowerPoint]нас баралт'!$J$37:$J$46</c:f>
              <c:numCache>
                <c:formatCode>General</c:formatCode>
                <c:ptCount val="10"/>
                <c:pt idx="0">
                  <c:v>32.9</c:v>
                </c:pt>
                <c:pt idx="1">
                  <c:v>23.7</c:v>
                </c:pt>
                <c:pt idx="2">
                  <c:v>14.4</c:v>
                </c:pt>
                <c:pt idx="3">
                  <c:v>6.2</c:v>
                </c:pt>
                <c:pt idx="4">
                  <c:v>4.0999999999999996</c:v>
                </c:pt>
                <c:pt idx="5">
                  <c:v>8.2000000000000011</c:v>
                </c:pt>
                <c:pt idx="6">
                  <c:v>3.1</c:v>
                </c:pt>
                <c:pt idx="7">
                  <c:v>2.1</c:v>
                </c:pt>
                <c:pt idx="8">
                  <c:v>1</c:v>
                </c:pt>
                <c:pt idx="9">
                  <c:v>4.0999999999999996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9C7-4F67-A406-0E8589A17614}"/>
            </c:ext>
          </c:extLst>
        </c:ser>
        <c:dLbls>
          <c:showPercent val="1"/>
        </c:dLbls>
      </c:pie3DChart>
    </c:plotArea>
    <c:legend>
      <c:legendPos val="r"/>
      <c:legendEntry>
        <c:idx val="5"/>
      </c:legendEntry>
      <c:layout>
        <c:manualLayout>
          <c:xMode val="edge"/>
          <c:yMode val="edge"/>
          <c:x val="0.69021993778555457"/>
          <c:y val="7.6323272090988631E-2"/>
          <c:w val="0.30052080295518618"/>
          <c:h val="0.86250497096953793"/>
        </c:manualLayout>
      </c:layout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B6F6D8D-066A-47F1-A605-BE4B55E4D864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0F9C7BD-0C94-443A-B2FE-0E4CAA5F32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1545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082D534-5181-4629-B475-415B7D6DFE15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A94BD35-CEB8-41EC-8460-FBA6D2B231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04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4BD35-CEB8-41EC-8460-FBA6D2B2318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9801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4BD35-CEB8-41EC-8460-FBA6D2B2318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4667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7B65-F6FE-4F77-B1FD-6A7BCA0BCC04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80CC-3731-4196-BF38-DA0009CF4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7B65-F6FE-4F77-B1FD-6A7BCA0BCC04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80CC-3731-4196-BF38-DA0009CF4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7B65-F6FE-4F77-B1FD-6A7BCA0BCC04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80CC-3731-4196-BF38-DA0009CF4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7B65-F6FE-4F77-B1FD-6A7BCA0BCC04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80CC-3731-4196-BF38-DA0009CF4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7B65-F6FE-4F77-B1FD-6A7BCA0BCC04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80CC-3731-4196-BF38-DA0009CF4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7B65-F6FE-4F77-B1FD-6A7BCA0BCC04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80CC-3731-4196-BF38-DA0009CF4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7B65-F6FE-4F77-B1FD-6A7BCA0BCC04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80CC-3731-4196-BF38-DA0009CF4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7B65-F6FE-4F77-B1FD-6A7BCA0BCC04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80CC-3731-4196-BF38-DA0009CF4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7B65-F6FE-4F77-B1FD-6A7BCA0BCC04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80CC-3731-4196-BF38-DA0009CF4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7B65-F6FE-4F77-B1FD-6A7BCA0BCC04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80CC-3731-4196-BF38-DA0009CF4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7B65-F6FE-4F77-B1FD-6A7BCA0BCC04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80CC-3731-4196-BF38-DA0009CF4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07B65-F6FE-4F77-B1FD-6A7BCA0BCC04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B80CC-3731-4196-BF38-DA0009CF4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atistic\Desktop\munkhcimeg\2019 он\Mark EM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5288340"/>
            <a:ext cx="9144000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mn-MN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Багануур дүүргийн эрүүл мэндийн төвийн үндсэн үзүүлэлт</a:t>
            </a:r>
          </a:p>
          <a:p>
            <a:pPr algn="ctr"/>
            <a:r>
              <a:rPr lang="mn-MN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оны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сарын байдлаар/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Tm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Амьгүй төрөлт </a:t>
            </a:r>
            <a:b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/дүүргүүдийн байршлаар 1000 нийт төрөлтөнд/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57472668"/>
              </p:ext>
            </p:extLst>
          </p:nvPr>
        </p:nvGraphicFramePr>
        <p:xfrm>
          <a:off x="304801" y="1447800"/>
          <a:ext cx="85344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Tm="3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Хяналтгүй төрөлт  </a:t>
            </a:r>
            <a:r>
              <a:rPr lang="mn-M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/дүүргүүдийн байршлаар, хувиар/</a:t>
            </a:r>
            <a:endParaRPr lang="en-US" sz="1800" dirty="0">
              <a:solidFill>
                <a:srgbClr val="00206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93079377"/>
              </p:ext>
            </p:extLst>
          </p:nvPr>
        </p:nvGraphicFramePr>
        <p:xfrm>
          <a:off x="304800" y="1600201"/>
          <a:ext cx="8534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Tm="3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066800"/>
          </a:xfrm>
        </p:spPr>
        <p:txBody>
          <a:bodyPr>
            <a:normAutofit fontScale="90000"/>
          </a:bodyPr>
          <a:lstStyle/>
          <a:p>
            <a: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Жирэмсний хяналт</a:t>
            </a:r>
            <a:b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Бодит тоогоор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6029273"/>
              </p:ext>
            </p:extLst>
          </p:nvPr>
        </p:nvGraphicFramePr>
        <p:xfrm>
          <a:off x="304800" y="1600200"/>
          <a:ext cx="8686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Tm="3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>
            <a:normAutofit/>
          </a:bodyPr>
          <a:lstStyle/>
          <a:p>
            <a:r>
              <a:rPr lang="mn-M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Жирэмсний эрт хяналтын хувь</a:t>
            </a:r>
            <a:r>
              <a:rPr lang="mn-M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/дүүргүүдийн байршлаар/</a:t>
            </a:r>
            <a:endParaRPr lang="en-US" sz="1800" dirty="0">
              <a:solidFill>
                <a:srgbClr val="00206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323689361"/>
              </p:ext>
            </p:extLst>
          </p:nvPr>
        </p:nvGraphicFramePr>
        <p:xfrm>
          <a:off x="0" y="175260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Tm="3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467600" cy="762000"/>
          </a:xfrm>
        </p:spPr>
        <p:txBody>
          <a:bodyPr>
            <a:normAutofit/>
          </a:bodyPr>
          <a:lstStyle/>
          <a:p>
            <a:pPr algn="ctr"/>
            <a: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</a:t>
            </a:r>
            <a:r>
              <a:rPr lang="mn-M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баралт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89450084"/>
              </p:ext>
            </p:extLst>
          </p:nvPr>
        </p:nvGraphicFramePr>
        <p:xfrm>
          <a:off x="152400" y="1066799"/>
          <a:ext cx="8839201" cy="5606453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9540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8580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mn-MN" sz="20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Үзүүлэлт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2021.06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2022.06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20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Өсөлт бууралт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8869">
                <a:tc gridSpan="2">
                  <a:txBody>
                    <a:bodyPr/>
                    <a:lstStyle/>
                    <a:p>
                      <a:pPr lvl="1" algn="l" rtl="0" fontAlgn="ctr"/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Нийт нас баралт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8869">
                <a:tc gridSpan="2">
                  <a:txBody>
                    <a:bodyPr/>
                    <a:lstStyle/>
                    <a:p>
                      <a:pPr lvl="1" algn="l" rtl="0" fontAlgn="ctr"/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Эмнэлгийн </a:t>
                      </a:r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нас</a:t>
                      </a:r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баралт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1800" b="1" i="0" u="none" strike="noStrike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8869">
                <a:tc gridSpan="2">
                  <a:txBody>
                    <a:bodyPr/>
                    <a:lstStyle/>
                    <a:p>
                      <a:pPr lvl="1" algn="l" rtl="0" fontAlgn="ctr"/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Гэрийн нас баралт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8869">
                <a:tc rowSpan="2">
                  <a:txBody>
                    <a:bodyPr/>
                    <a:lstStyle/>
                    <a:p>
                      <a:pPr lvl="1" algn="l" rtl="0" fontAlgn="ctr"/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Хоног болоогүй нас баралт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Бодит</a:t>
                      </a:r>
                      <a:r>
                        <a:rPr lang="mn-MN" sz="16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тоо</a:t>
                      </a:r>
                      <a:endParaRPr lang="mn-MN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8869">
                <a:tc vMerge="1"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Хувь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30.0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mn-MN" sz="18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lang="en-US" sz="18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.0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8869">
                <a:tc gridSpan="2">
                  <a:txBody>
                    <a:bodyPr/>
                    <a:lstStyle/>
                    <a:p>
                      <a:pPr lvl="1" algn="l" rtl="0" fontAlgn="ctr"/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Перинаталь эндэгдэл /1000 нийт төрлөгт/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3/11.7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mn-MN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.2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-1/3.5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04850">
                <a:tc gridSpan="2">
                  <a:txBody>
                    <a:bodyPr/>
                    <a:lstStyle/>
                    <a:p>
                      <a:pPr lvl="1" algn="l" rtl="0" fontAlgn="ctr"/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0-1 насны хүүхдийн нас баралт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/1000 амьд төрлөгт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lang="mn-MN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3/11</a:t>
                      </a:r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.7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2/8.2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-1/3.7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04850">
                <a:tc gridSpan="2">
                  <a:txBody>
                    <a:bodyPr/>
                    <a:lstStyle/>
                    <a:p>
                      <a:pPr lvl="1" algn="l" rtl="0" fontAlgn="ctr"/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1-5 насны хүүхдийн нас баралт/ 1000 амьд төрлөгт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lang="mn-MN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3/12.3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-3/12.3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38869">
                <a:tc gridSpan="2">
                  <a:txBody>
                    <a:bodyPr/>
                    <a:lstStyle/>
                    <a:p>
                      <a:pPr lvl="1" algn="l" rtl="0" fontAlgn="ctr"/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Хорт хавдрын нас баралт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38869">
                <a:tc gridSpan="2">
                  <a:txBody>
                    <a:bodyPr/>
                    <a:lstStyle/>
                    <a:p>
                      <a:pPr lvl="1" algn="l" rtl="0" fontAlgn="ctr"/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Гадны шалтгаант нас баралт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 advTm="3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n-M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 баралтын шалтгаан </a:t>
            </a:r>
            <a:br>
              <a:rPr lang="mn-M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/хувиар/</a:t>
            </a:r>
            <a:endParaRPr lang="en-US" sz="2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300-000009000000}"/>
              </a:ext>
            </a:extLst>
          </p:cNvPr>
          <p:cNvGraphicFramePr/>
          <p:nvPr/>
        </p:nvGraphicFramePr>
        <p:xfrm>
          <a:off x="381001" y="1524001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Нялхсын эндэгдэл</a:t>
            </a:r>
            <a:r>
              <a:rPr lang="mn-M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mn-MN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/1000 амьд төрөлтөнд, дүүргүүдийн байршлаар/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31688647"/>
              </p:ext>
            </p:extLst>
          </p:nvPr>
        </p:nvGraphicFramePr>
        <p:xfrm>
          <a:off x="0" y="1676400"/>
          <a:ext cx="9144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Tm="3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mn-M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хүртэлх насны хүүхдийн эндэгдэл</a:t>
            </a:r>
            <a:r>
              <a:rPr lang="mn-M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/1000 амьд төрөлтөнд, дүүргүүдийн байршлаар/</a:t>
            </a:r>
            <a:endParaRPr lang="en-US" sz="2200" dirty="0">
              <a:solidFill>
                <a:srgbClr val="002060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700-000008000000}"/>
              </a:ext>
            </a:extLst>
          </p:cNvPr>
          <p:cNvGraphicFramePr/>
          <p:nvPr/>
        </p:nvGraphicFramePr>
        <p:xfrm>
          <a:off x="304800" y="1524000"/>
          <a:ext cx="8534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Tm="3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Халдварт өвчин  </a:t>
            </a:r>
            <a:b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10000 </a:t>
            </a:r>
            <a:r>
              <a:rPr lang="mn-MN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хүн амд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611522344"/>
              </p:ext>
            </p:extLst>
          </p:nvPr>
        </p:nvGraphicFramePr>
        <p:xfrm>
          <a:off x="304800" y="1600200"/>
          <a:ext cx="8610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 advTm="3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mn-M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БЗДХ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/10000 </a:t>
            </a:r>
            <a:r>
              <a:rPr lang="mn-M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хүн амд/ 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mn-M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solidFill>
                <a:srgbClr val="002060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800-000003000000}"/>
              </a:ext>
            </a:extLst>
          </p:cNvPr>
          <p:cNvGraphicFramePr/>
          <p:nvPr/>
        </p:nvGraphicFramePr>
        <p:xfrm>
          <a:off x="304800" y="1447800"/>
          <a:ext cx="8382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Tm="3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mn-M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Амбулаторийн</a:t>
            </a:r>
            <a:r>
              <a:rPr lang="mn-M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үзлэг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69061994"/>
              </p:ext>
            </p:extLst>
          </p:nvPr>
        </p:nvGraphicFramePr>
        <p:xfrm>
          <a:off x="228601" y="1066804"/>
          <a:ext cx="8686798" cy="5600886"/>
        </p:xfrm>
        <a:graphic>
          <a:graphicData uri="http://schemas.openxmlformats.org/drawingml/2006/table">
            <a:tbl>
              <a:tblPr/>
              <a:tblGrid>
                <a:gridCol w="40490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459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459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459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15930"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0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Үзүүлэлт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2021.06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202</a:t>
                      </a:r>
                      <a:r>
                        <a:rPr lang="mn-MN" sz="20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.06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0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Өсөлт бууралт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0833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mn-MN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Дүүргийн дундаж хүн ам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28908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29125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217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0833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mn-MN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Нийт үзлэг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75457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146133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70676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0833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mn-MN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Амбулаторийн үзлэг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42586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73249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30663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0833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mn-MN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Урьдчилан сэргийлэх үзлэг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17568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55716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38148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0833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mn-MN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Урьдчилан сэргийлэх үзлэгийн</a:t>
                      </a:r>
                      <a:r>
                        <a:rPr lang="mn-MN" sz="2000" b="1" i="0" u="none" strike="noStrike" baseline="0" dirty="0">
                          <a:solidFill>
                            <a:schemeClr val="tx1"/>
                          </a:solidFill>
                          <a:latin typeface="Times New Roman"/>
                        </a:rPr>
                        <a:t> хувь</a:t>
                      </a:r>
                      <a:endParaRPr lang="mn-MN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23.28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38.13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14.8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0833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mn-MN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Идэвхитэй хяналт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8157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6336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-1821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80833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mn-MN" sz="20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Гэрийн идэвхитэй хяналт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6765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10069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3304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80833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mn-MN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Гэрийн дуудлага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381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763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382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 advTm="3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Autofit/>
          </a:bodyPr>
          <a:lstStyle/>
          <a:p>
            <a:pPr algn="ctr"/>
            <a:r>
              <a:rPr lang="mn-M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Цочмог халдварт өвчин,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mn-MN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Бодит тоогоор/</a:t>
            </a:r>
            <a:endParaRPr lang="en-US" sz="2000" dirty="0">
              <a:solidFill>
                <a:srgbClr val="00206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10167983"/>
              </p:ext>
            </p:extLst>
          </p:nvPr>
        </p:nvGraphicFramePr>
        <p:xfrm>
          <a:off x="228601" y="838200"/>
          <a:ext cx="8686799" cy="5943592"/>
        </p:xfrm>
        <a:graphic>
          <a:graphicData uri="http://schemas.openxmlformats.org/drawingml/2006/table">
            <a:tbl>
              <a:tblPr/>
              <a:tblGrid>
                <a:gridCol w="33265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96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491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813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33131"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0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Үзүүлэлт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2021.06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</a:t>
                      </a:r>
                      <a:r>
                        <a:rPr lang="mn-MN" sz="20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.06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0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Өсөлт бууралт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849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Цочмог халдварт өвчин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1640</a:t>
                      </a:r>
                      <a:endParaRPr lang="en-US" sz="2000" b="1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1182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849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Цусан суулга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7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-3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849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Халдварт шар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-1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849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Салхин цэцэг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29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27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849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Ковид-19</a:t>
                      </a:r>
                      <a:endParaRPr lang="mn-MN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447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1604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1157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849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Гар хөл амны өвчин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849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Сальмонеллез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849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Корь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849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Хачигт рикеттиоз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849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Рож / ёлом/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0849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Скарлатин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0849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Хоолны</a:t>
                      </a:r>
                      <a:r>
                        <a:rPr lang="mn-MN" sz="2000" b="1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хордлого</a:t>
                      </a:r>
                      <a:endParaRPr lang="mn-MN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0849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Краснух</a:t>
                      </a:r>
                      <a:endParaRPr lang="mn-MN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 advTm="3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Бүртгэгдсэн халдварт өвчин     </a:t>
            </a:r>
            <a:r>
              <a:rPr lang="mn-MN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/10000 хүн амд, дүүргийн байршлаар/</a:t>
            </a:r>
            <a:endParaRPr lang="en-US" sz="2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94676978"/>
              </p:ext>
            </p:extLst>
          </p:nvPr>
        </p:nvGraphicFramePr>
        <p:xfrm>
          <a:off x="228600" y="1417638"/>
          <a:ext cx="8610599" cy="5135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Tm="3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2400" y="228601"/>
            <a:ext cx="8839200" cy="1219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Умайн хүзүүний өмөнгийн эрт илрүүлгийн үзлэгт хамрагдсан хүний тоо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400-000007000000}"/>
              </a:ext>
            </a:extLst>
          </p:cNvPr>
          <p:cNvGraphicFramePr/>
          <p:nvPr/>
        </p:nvGraphicFramePr>
        <p:xfrm>
          <a:off x="381000" y="1600200"/>
          <a:ext cx="8305799" cy="487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228601"/>
            <a:ext cx="9144000" cy="1295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3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Хөхний өмөнгийн эрт илрүүлгийн үзлэгт хамрагдсан хүний тоо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400-000008000000}"/>
              </a:ext>
            </a:extLst>
          </p:cNvPr>
          <p:cNvGraphicFramePr/>
          <p:nvPr/>
        </p:nvGraphicFramePr>
        <p:xfrm>
          <a:off x="228601" y="1371600"/>
          <a:ext cx="85344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8600" y="0"/>
            <a:ext cx="86868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Артерийн гипертензи өвчний эрт илрүүлгийн үзлэгт хамрагдсан хүний тоо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400-000009000000}"/>
              </a:ext>
            </a:extLst>
          </p:cNvPr>
          <p:cNvGraphicFramePr/>
          <p:nvPr/>
        </p:nvGraphicFramePr>
        <p:xfrm>
          <a:off x="228600" y="1371600"/>
          <a:ext cx="85344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Чихрийн шижин өвчний эрт илрүүлгийн үзлэгт хамрагдсан хүний тоо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400-00000A000000}"/>
              </a:ext>
            </a:extLst>
          </p:cNvPr>
          <p:cNvGraphicFramePr/>
          <p:nvPr/>
        </p:nvGraphicFramePr>
        <p:xfrm>
          <a:off x="304801" y="1447800"/>
          <a:ext cx="8305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8382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Элэгний өмөнгийн эрт илрүүлгийн үзлэгт хамрагдсан хүний тоо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400-00000B000000}"/>
              </a:ext>
            </a:extLst>
          </p:cNvPr>
          <p:cNvGraphicFramePr/>
          <p:nvPr/>
        </p:nvGraphicFramePr>
        <p:xfrm>
          <a:off x="685801" y="1676401"/>
          <a:ext cx="8001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mn-MN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ХБӨ эрт илрүүлгийн үзлэгийг бусад дүүрэгтэй харьцуулсан байдал </a:t>
            </a:r>
            <a:r>
              <a:rPr lang="mn-MN" sz="31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/20</a:t>
            </a:r>
            <a:r>
              <a:rPr lang="en-US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22.06 </a:t>
            </a:r>
            <a:r>
              <a:rPr lang="mn-MN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сар</a:t>
            </a:r>
            <a:r>
              <a:rPr lang="mn-MN" sz="31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31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061357405"/>
              </p:ext>
            </p:extLst>
          </p:nvPr>
        </p:nvGraphicFramePr>
        <p:xfrm>
          <a:off x="0" y="1524000"/>
          <a:ext cx="9143999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Эрт илрүүлгийн үзлэгийг өмнөх оны мөн үетэй харьцуулсан байдал, хувиар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400-00000C000000}"/>
              </a:ext>
            </a:extLst>
          </p:cNvPr>
          <p:cNvGraphicFramePr/>
          <p:nvPr/>
        </p:nvGraphicFramePr>
        <p:xfrm>
          <a:off x="304800" y="1676400"/>
          <a:ext cx="8610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1"/>
            <a:ext cx="9143999" cy="686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mn-MN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Үзлэгийн задаргаа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228600" y="1371600"/>
          <a:ext cx="8610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74719351"/>
              </p:ext>
            </p:extLst>
          </p:nvPr>
        </p:nvGraphicFramePr>
        <p:xfrm>
          <a:off x="228600" y="1600200"/>
          <a:ext cx="8610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Нийт үзлэгт урьдчилан сэргийлэх үзлэгийн хувь </a:t>
            </a:r>
            <a:b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mn-MN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mn-MN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оны эхний </a:t>
            </a:r>
            <a:r>
              <a:rPr lang="mn-MN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mn-MN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сарын байдлаар, дүүргээр/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28091178"/>
              </p:ext>
            </p:extLst>
          </p:nvPr>
        </p:nvGraphicFramePr>
        <p:xfrm>
          <a:off x="228600" y="2057400"/>
          <a:ext cx="8610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 advClick="0" advTm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01762"/>
          </a:xfrm>
        </p:spPr>
        <p:txBody>
          <a:bodyPr>
            <a:normAutofit fontScale="90000"/>
          </a:bodyPr>
          <a:lstStyle/>
          <a:p>
            <a:r>
              <a:rPr lang="mn-M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ӨЭМТ-ийн үзлэгт гэрийн идэвхтэй хяналтын үзлэгийн эзлэх хувь</a:t>
            </a:r>
            <a:br>
              <a:rPr lang="mn-M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mn-MN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mn-MN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оны </a:t>
            </a:r>
            <a:r>
              <a:rPr lang="mn-MN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эхний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mn-MN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сарын байдлаар дүүргээр/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00299"/>
            <a:ext cx="9143999" cy="362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mn-M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Амбулаторийн</a:t>
            </a:r>
            <a:r>
              <a:rPr lang="mn-M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өвчлөл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02563058"/>
              </p:ext>
            </p:extLst>
          </p:nvPr>
        </p:nvGraphicFramePr>
        <p:xfrm>
          <a:off x="304799" y="1142996"/>
          <a:ext cx="8534402" cy="5486403"/>
        </p:xfrm>
        <a:graphic>
          <a:graphicData uri="http://schemas.openxmlformats.org/drawingml/2006/table">
            <a:tbl>
              <a:tblPr/>
              <a:tblGrid>
                <a:gridCol w="46369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91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91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914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315453"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4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Үзүүлэлт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2021.06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</a:t>
                      </a:r>
                      <a:r>
                        <a:rPr lang="mn-MN" sz="2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2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.06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4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Өсөлт бууралт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4190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Бүртгэгдсэн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mn-MN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халдварт</a:t>
                      </a:r>
                      <a:r>
                        <a:rPr lang="mn-MN" sz="2400" b="1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бус</a:t>
                      </a:r>
                      <a:r>
                        <a:rPr lang="mn-MN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өвчлөл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3680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-984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34190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Шинэ 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1953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1810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-143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34190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Хуучин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1727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886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-841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34190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Осол гэмтэл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-155</a:t>
                      </a:r>
                      <a:endParaRPr lang="mn-MN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34190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Хорт</a:t>
                      </a:r>
                      <a:r>
                        <a:rPr lang="mn-MN" sz="2400" b="1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х</a:t>
                      </a:r>
                      <a:r>
                        <a:rPr lang="mn-MN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авдрын</a:t>
                      </a:r>
                      <a:r>
                        <a:rPr lang="mn-MN" sz="2400" b="1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өвчлөл</a:t>
                      </a:r>
                      <a:endParaRPr lang="mn-MN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 advTm="3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mn-M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Стационарын</a:t>
            </a:r>
            <a:r>
              <a:rPr lang="mn-M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орны</a:t>
            </a:r>
            <a:r>
              <a:rPr lang="mn-M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үзүүлэлт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76061200"/>
              </p:ext>
            </p:extLst>
          </p:nvPr>
        </p:nvGraphicFramePr>
        <p:xfrm>
          <a:off x="304800" y="1066802"/>
          <a:ext cx="8534400" cy="5486397"/>
        </p:xfrm>
        <a:graphic>
          <a:graphicData uri="http://schemas.openxmlformats.org/drawingml/2006/table">
            <a:tbl>
              <a:tblPr/>
              <a:tblGrid>
                <a:gridCol w="42523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73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73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273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83771"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4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Үзүүлэлт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2021.06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</a:t>
                      </a:r>
                      <a:r>
                        <a:rPr lang="mn-MN" sz="2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2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.06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24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Өсөлт бууралт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377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Орны тоо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mn-MN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8377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Ор хоног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20055</a:t>
                      </a:r>
                      <a:endParaRPr lang="mn-MN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30536</a:t>
                      </a:r>
                      <a:endParaRPr lang="mn-MN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FontTx/>
                        <a:buNone/>
                      </a:pP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10481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8377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Дундаж ор хоног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6.56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6.96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0.40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8377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Орны эргэлт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14.02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20.13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8377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Орны фонд ашиглалт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93.71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140.1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48.08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8377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Орны фонд ашиглалтын хувь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56.8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84.89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29.14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 advTm="3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Төрөлт </a:t>
            </a:r>
            <a:b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 бодит тоогоор/</a:t>
            </a:r>
            <a:endParaRPr lang="en-US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9257862"/>
              </p:ext>
            </p:extLst>
          </p:nvPr>
        </p:nvGraphicFramePr>
        <p:xfrm>
          <a:off x="381002" y="1371601"/>
          <a:ext cx="8458198" cy="5105401"/>
        </p:xfrm>
        <a:graphic>
          <a:graphicData uri="http://schemas.openxmlformats.org/drawingml/2006/table">
            <a:tbl>
              <a:tblPr/>
              <a:tblGrid>
                <a:gridCol w="38174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66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949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36245"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4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Төрөлтийн үзүүлэлт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2021.06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</a:t>
                      </a:r>
                      <a:r>
                        <a:rPr lang="mn-MN" sz="2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2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.06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4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Өсөлт бууралт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1308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mn-MN" sz="2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Төрсөн эхийн тоо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309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267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1308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mn-MN" sz="2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             үүнээс гадны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79</a:t>
                      </a:r>
                      <a:r>
                        <a:rPr lang="mn-MN" sz="2400" b="1" i="0" u="none" strike="noStrike" baseline="30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/2</a:t>
                      </a:r>
                      <a:r>
                        <a:rPr lang="en-US" sz="2400" b="1" i="0" u="none" strike="noStrike" baseline="30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5.5</a:t>
                      </a:r>
                      <a:r>
                        <a:rPr lang="mn-MN" sz="2400" b="1" i="0" u="none" strike="noStrike" baseline="30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%/</a:t>
                      </a:r>
                      <a:endParaRPr lang="en-US" sz="2400" b="1" i="0" u="none" strike="noStrike" baseline="3000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63</a:t>
                      </a:r>
                      <a:r>
                        <a:rPr lang="mn-MN" sz="2400" b="1" i="0" u="none" strike="noStrike" baseline="30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/</a:t>
                      </a:r>
                      <a:r>
                        <a:rPr lang="en-US" sz="2400" b="1" i="0" u="none" strike="noStrike" baseline="30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23.6</a:t>
                      </a:r>
                      <a:r>
                        <a:rPr lang="mn-MN" sz="2400" b="1" i="0" u="none" strike="noStrike" baseline="30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%/</a:t>
                      </a:r>
                      <a:endParaRPr lang="en-US" sz="2400" b="1" i="0" u="none" strike="noStrike" baseline="30000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-16</a:t>
                      </a:r>
                      <a:r>
                        <a:rPr lang="mn-MN" sz="2400" b="1" i="0" u="none" strike="noStrike" baseline="30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/</a:t>
                      </a:r>
                      <a:r>
                        <a:rPr lang="en-US" sz="2400" b="1" i="0" u="none" strike="noStrike" baseline="30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1.9</a:t>
                      </a:r>
                      <a:r>
                        <a:rPr lang="mn-MN" sz="2400" b="1" i="0" u="none" strike="noStrike" baseline="30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%/</a:t>
                      </a:r>
                      <a:endParaRPr lang="en-US" sz="2400" b="1" i="0" u="none" strike="noStrike" baseline="30000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1308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mn-MN" sz="2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Гэрийн төрөлт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1308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mn-MN" sz="2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              үүнээс гадны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-1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1308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mn-MN" sz="2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Төрөлхийн гажиг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-4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1308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mn-MN" sz="2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Амьгүй төрсөн нярай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-1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81308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mn-MN" sz="2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Кесаров хагалгаа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85</a:t>
                      </a:r>
                      <a:r>
                        <a:rPr lang="en-US" sz="2400" b="1" i="0" u="none" strike="noStrike" baseline="30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/27.5%/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77</a:t>
                      </a:r>
                      <a:r>
                        <a:rPr lang="en-US" sz="2400" b="1" i="0" u="none" strike="noStrike" baseline="30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/28.8%/</a:t>
                      </a:r>
                      <a:endParaRPr lang="en-US" sz="2400" b="1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-8</a:t>
                      </a:r>
                      <a:r>
                        <a:rPr lang="en-US" sz="2400" b="1" i="0" u="none" strike="noStrike" baseline="30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/1.3%/</a:t>
                      </a:r>
                      <a:endParaRPr lang="en-US" sz="2400" b="1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 advTm="3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Гэрийн төрөлт</a:t>
            </a:r>
            <a:r>
              <a:rPr lang="mn-M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/дүүргүүдийн байршлаар, хувиар/</a:t>
            </a:r>
            <a:endParaRPr lang="en-US" sz="1800" dirty="0">
              <a:solidFill>
                <a:srgbClr val="00206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11488885"/>
              </p:ext>
            </p:extLst>
          </p:nvPr>
        </p:nvGraphicFramePr>
        <p:xfrm>
          <a:off x="457201" y="15240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Tm="300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42234</TotalTime>
  <Words>650</Words>
  <Application>Microsoft Office PowerPoint</Application>
  <PresentationFormat>On-screen Show (4:3)</PresentationFormat>
  <Paragraphs>324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Амбулаторийн үзлэг</vt:lpstr>
      <vt:lpstr>Үзлэгийн задаргаа</vt:lpstr>
      <vt:lpstr>Нийт үзлэгт урьдчилан сэргийлэх үзлэгийн хувь  /2022 оны эхний 6 сарын байдлаар, дүүргээр/</vt:lpstr>
      <vt:lpstr>ӨЭМТ-ийн үзлэгт гэрийн идэвхтэй хяналтын үзлэгийн эзлэх хувь /2022 оны эхний 6 сарын байдлаар дүүргээр/</vt:lpstr>
      <vt:lpstr>Амбулаторийн өвчлөл</vt:lpstr>
      <vt:lpstr>Стационарын орны үзүүлэлт</vt:lpstr>
      <vt:lpstr>Төрөлт  / бодит тоогоор/</vt:lpstr>
      <vt:lpstr>Гэрийн төрөлт /дүүргүүдийн байршлаар, хувиар/</vt:lpstr>
      <vt:lpstr>Амьгүй төрөлт  /дүүргүүдийн байршлаар 1000 нийт төрөлтөнд/</vt:lpstr>
      <vt:lpstr>Хяналтгүй төрөлт   /дүүргүүдийн байршлаар, хувиар/</vt:lpstr>
      <vt:lpstr>Жирэмсний хяналт  / Бодит тоогоор /</vt:lpstr>
      <vt:lpstr>Жирэмсний эрт хяналтын хувь /дүүргүүдийн байршлаар/</vt:lpstr>
      <vt:lpstr>Нас баралт</vt:lpstr>
      <vt:lpstr>Нас баралтын шалтгаан  /хувиар/</vt:lpstr>
      <vt:lpstr>Нялхсын эндэгдэл                                   /1000 амьд төрөлтөнд, дүүргүүдийн байршлаар/</vt:lpstr>
      <vt:lpstr>5 хүртэлх насны хүүхдийн эндэгдэл /1000 амьд төрөлтөнд, дүүргүүдийн байршлаар/</vt:lpstr>
      <vt:lpstr>Халдварт өвчин   / 10000 хүн амд /</vt:lpstr>
      <vt:lpstr>БЗДХ /10000 хүн амд/                   </vt:lpstr>
      <vt:lpstr>Цочмог халдварт өвчин, /Бодит тоогоор/</vt:lpstr>
      <vt:lpstr>Бүртгэгдсэн халдварт өвчин     /10000 хүн амд, дүүргийн байршлаар/</vt:lpstr>
      <vt:lpstr>Slide 22</vt:lpstr>
      <vt:lpstr>Slide 23</vt:lpstr>
      <vt:lpstr>Slide 24</vt:lpstr>
      <vt:lpstr>Slide 25</vt:lpstr>
      <vt:lpstr>Slide 26</vt:lpstr>
      <vt:lpstr>ХБӨ эрт илрүүлгийн үзлэгийг бусад дүүрэгтэй харьцуулсан байдал /2022.06 сар/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Багануур дүүргийн эрүүл мэндийн үзүүлэлт</dc:title>
  <dc:creator>Owner</dc:creator>
  <cp:lastModifiedBy>Munkhchimeg</cp:lastModifiedBy>
  <cp:revision>4065</cp:revision>
  <dcterms:created xsi:type="dcterms:W3CDTF">2015-04-01T22:30:09Z</dcterms:created>
  <dcterms:modified xsi:type="dcterms:W3CDTF">2022-08-08T08:22:49Z</dcterms:modified>
</cp:coreProperties>
</file>