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handoutMasterIdLst>
    <p:handoutMasterId r:id="rId34"/>
  </p:handoutMasterIdLst>
  <p:sldIdLst>
    <p:sldId id="355" r:id="rId2"/>
    <p:sldId id="356" r:id="rId3"/>
    <p:sldId id="396" r:id="rId4"/>
    <p:sldId id="386" r:id="rId5"/>
    <p:sldId id="428" r:id="rId6"/>
    <p:sldId id="362" r:id="rId7"/>
    <p:sldId id="434" r:id="rId8"/>
    <p:sldId id="277" r:id="rId9"/>
    <p:sldId id="289" r:id="rId10"/>
    <p:sldId id="380" r:id="rId11"/>
    <p:sldId id="368" r:id="rId12"/>
    <p:sldId id="369" r:id="rId13"/>
    <p:sldId id="391" r:id="rId14"/>
    <p:sldId id="332" r:id="rId15"/>
    <p:sldId id="370" r:id="rId16"/>
    <p:sldId id="319" r:id="rId17"/>
    <p:sldId id="429" r:id="rId18"/>
    <p:sldId id="372" r:id="rId19"/>
    <p:sldId id="430" r:id="rId20"/>
    <p:sldId id="278" r:id="rId21"/>
    <p:sldId id="376" r:id="rId22"/>
    <p:sldId id="344" r:id="rId23"/>
    <p:sldId id="400" r:id="rId24"/>
    <p:sldId id="409" r:id="rId25"/>
    <p:sldId id="410" r:id="rId26"/>
    <p:sldId id="411" r:id="rId27"/>
    <p:sldId id="412" r:id="rId28"/>
    <p:sldId id="426" r:id="rId29"/>
    <p:sldId id="414" r:id="rId30"/>
    <p:sldId id="407" r:id="rId31"/>
    <p:sldId id="41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83" autoAdjust="0"/>
    <p:restoredTop sz="93525" autoAdjust="0"/>
  </p:normalViewPr>
  <p:slideViewPr>
    <p:cSldViewPr>
      <p:cViewPr>
        <p:scale>
          <a:sx n="50" d="100"/>
          <a:sy n="50" d="100"/>
        </p:scale>
        <p:origin x="-6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mandakh\Desktop\munkhcimeg\2017%20&#1086;&#1085;\1-&#1088;%20&#1091;&#1083;&#1080;&#1088;&#1072;&#1083;\&#1089;&#1072;&#1088;&#1099;&#1085;%20&#1090;&#1086;&#1086;&#1085;%20&#1199;&#1079;&#1199;&#1199;&#1083;&#1101;&#1083;&#109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Chart%206%20in%20Microsoft%20Office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7083333333333326"/>
          <c:y val="0.11805555555555851"/>
          <c:w val="0.5083333333333333"/>
          <c:h val="0.84722222222222221"/>
        </c:manualLayout>
      </c:layout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'[Chart in Microsoft Office PowerPoint]нас баралт'!$J$36</c:f>
              <c:strCache>
                <c:ptCount val="1"/>
                <c:pt idx="0">
                  <c:v>2022.05</c:v>
                </c:pt>
              </c:strCache>
            </c:strRef>
          </c:tx>
          <c:explosion val="25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/>
                      <a:t>7</a:t>
                    </a:r>
                    <a:r>
                      <a:rPr lang="mn-MN" sz="1600"/>
                      <a:t>.6</a:t>
                    </a:r>
                    <a:r>
                      <a:rPr lang="en-US" sz="160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7-4F67-A406-0E8589A1761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PowerPoint]нас баралт'!$I$37:$I$46</c:f>
              <c:strCache>
                <c:ptCount val="10"/>
                <c:pt idx="0">
                  <c:v>ЗСТӨ / I00-I99/</c:v>
                </c:pt>
                <c:pt idx="1">
                  <c:v>Хавдар /C00-D48/</c:v>
                </c:pt>
                <c:pt idx="2">
                  <c:v>Осол гэмтэл /S00-T98/</c:v>
                </c:pt>
                <c:pt idx="3">
                  <c:v>ХБТӨ /K00-K93/</c:v>
                </c:pt>
                <c:pt idx="4">
                  <c:v>ШБТЭ/N00-N99/</c:v>
                </c:pt>
                <c:pt idx="5">
                  <c:v>АТӨ/J00-J99/</c:v>
                </c:pt>
                <c:pt idx="6">
                  <c:v>ПҮЭ/P00-P99/</c:v>
                </c:pt>
                <c:pt idx="7">
                  <c:v>ЧШХШ-2</c:v>
                </c:pt>
                <c:pt idx="8">
                  <c:v>Ковид-19</c:v>
                </c:pt>
                <c:pt idx="9">
                  <c:v>Төрөлх гажиг</c:v>
                </c:pt>
              </c:strCache>
            </c:strRef>
          </c:cat>
          <c:val>
            <c:numRef>
              <c:f>'[Chart in Microsoft Office PowerPoint]нас баралт'!$J$37:$J$46</c:f>
              <c:numCache>
                <c:formatCode>General</c:formatCode>
                <c:ptCount val="10"/>
                <c:pt idx="0">
                  <c:v>32.9</c:v>
                </c:pt>
                <c:pt idx="1">
                  <c:v>24</c:v>
                </c:pt>
                <c:pt idx="2">
                  <c:v>13.9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7.6</c:v>
                </c:pt>
                <c:pt idx="6">
                  <c:v>3.8</c:v>
                </c:pt>
                <c:pt idx="7">
                  <c:v>2.5</c:v>
                </c:pt>
                <c:pt idx="8">
                  <c:v>1.3</c:v>
                </c:pt>
                <c:pt idx="9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7-4F67-A406-0E8589A17614}"/>
            </c:ext>
          </c:extLst>
        </c:ser>
        <c:dLbls>
          <c:showPercent val="1"/>
        </c:dLbls>
      </c:pie3DChart>
    </c:plotArea>
    <c:legend>
      <c:legendPos val="r"/>
      <c:legendEntry>
        <c:idx val="5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5102434443401023"/>
          <c:y val="7.4562409495356016E-2"/>
          <c:w val="0.23980134363938455"/>
          <c:h val="0.8318933223854503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txPr>
    <a:bodyPr/>
    <a:lstStyle/>
    <a:p>
      <a:pPr>
        <a:defRPr sz="14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7777777777778852E-2"/>
          <c:w val="0.96666666666666667"/>
          <c:h val="0.76275431480155964"/>
        </c:manualLayout>
      </c:layout>
      <c:bar3DChart>
        <c:barDir val="col"/>
        <c:grouping val="clustered"/>
        <c:ser>
          <c:idx val="0"/>
          <c:order val="0"/>
          <c:tx>
            <c:strRef>
              <c:f>'нялхасын эндэгдэл'!$B$2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эндэгдэл'!$B$3:$B$12</c:f>
              <c:numCache>
                <c:formatCode>0.0</c:formatCode>
                <c:ptCount val="10"/>
                <c:pt idx="0">
                  <c:v>8.5</c:v>
                </c:pt>
                <c:pt idx="1">
                  <c:v>5.4</c:v>
                </c:pt>
                <c:pt idx="2">
                  <c:v>11.4</c:v>
                </c:pt>
                <c:pt idx="3">
                  <c:v>9.7000000000000011</c:v>
                </c:pt>
                <c:pt idx="4">
                  <c:v>5.4</c:v>
                </c:pt>
                <c:pt idx="5">
                  <c:v>10.200000000000001</c:v>
                </c:pt>
                <c:pt idx="6">
                  <c:v>23.9</c:v>
                </c:pt>
                <c:pt idx="7">
                  <c:v>11.7</c:v>
                </c:pt>
                <c:pt idx="8">
                  <c:v>0</c:v>
                </c:pt>
                <c:pt idx="9">
                  <c:v>10.200000000000001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4D-4215-82D2-C01188A0D4C0}"/>
            </c:ext>
          </c:extLst>
        </c:ser>
        <c:ser>
          <c:idx val="1"/>
          <c:order val="1"/>
          <c:tx>
            <c:strRef>
              <c:f>'нялхасын эндэгдэл'!$C$2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rgbClr val="990000"/>
            </a:solidFill>
          </c:spPr>
          <c:dLbls>
            <c:dLbl>
              <c:idx val="2"/>
              <c:layout>
                <c:manualLayout>
                  <c:x val="1.363636363636364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D-4215-82D2-C01188A0D4C0}"/>
                </c:ext>
              </c:extLst>
            </c:dLbl>
            <c:dLbl>
              <c:idx val="7"/>
              <c:layout>
                <c:manualLayout>
                  <c:x val="1.0606060606060601E-2"/>
                  <c:y val="-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D-4215-82D2-C01188A0D4C0}"/>
                </c:ext>
              </c:extLst>
            </c:dLbl>
            <c:dLbl>
              <c:idx val="9"/>
              <c:layout>
                <c:manualLayout>
                  <c:x val="7.5757575757573834E-3"/>
                  <c:y val="5.05050505050504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D-4215-82D2-C01188A0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эндэгдэл'!$C$3:$C$12</c:f>
              <c:numCache>
                <c:formatCode>0.0</c:formatCode>
                <c:ptCount val="10"/>
                <c:pt idx="0">
                  <c:v>6.4</c:v>
                </c:pt>
                <c:pt idx="1">
                  <c:v>11.1</c:v>
                </c:pt>
                <c:pt idx="2">
                  <c:v>14.8</c:v>
                </c:pt>
                <c:pt idx="3">
                  <c:v>10.3</c:v>
                </c:pt>
                <c:pt idx="4">
                  <c:v>8.4</c:v>
                </c:pt>
                <c:pt idx="5">
                  <c:v>11.4</c:v>
                </c:pt>
                <c:pt idx="6">
                  <c:v>11.8</c:v>
                </c:pt>
                <c:pt idx="7">
                  <c:v>5.0999999999999996</c:v>
                </c:pt>
                <c:pt idx="8">
                  <c:v>31.3</c:v>
                </c:pt>
                <c:pt idx="9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4D-4215-82D2-C01188A0D4C0}"/>
            </c:ext>
          </c:extLst>
        </c:ser>
        <c:dLbls>
          <c:showVal val="1"/>
        </c:dLbls>
        <c:gapWidth val="75"/>
        <c:shape val="cylinder"/>
        <c:axId val="170756352"/>
        <c:axId val="170762240"/>
        <c:axId val="0"/>
      </c:bar3DChart>
      <c:catAx>
        <c:axId val="170756352"/>
        <c:scaling>
          <c:orientation val="minMax"/>
        </c:scaling>
        <c:axPos val="b"/>
        <c:numFmt formatCode="General" sourceLinked="0"/>
        <c:majorTickMark val="none"/>
        <c:tickLblPos val="nextTo"/>
        <c:crossAx val="170762240"/>
        <c:crosses val="autoZero"/>
        <c:auto val="1"/>
        <c:lblAlgn val="ctr"/>
        <c:lblOffset val="100"/>
      </c:catAx>
      <c:valAx>
        <c:axId val="170762240"/>
        <c:scaling>
          <c:orientation val="minMax"/>
        </c:scaling>
        <c:axPos val="l"/>
        <c:numFmt formatCode="0.0" sourceLinked="1"/>
        <c:majorTickMark val="none"/>
        <c:tickLblPos val="none"/>
        <c:crossAx val="1707563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6 in Microsoft Office PowerPoint]5 хүртэлх насны хүүхдийн эндэгд'!$B$1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6 in Microsoft Office PowerPoint]5 хүртэлх насны хүүхдийн эндэгд'!$B$2:$B$11</c:f>
              <c:numCache>
                <c:formatCode>0.0</c:formatCode>
                <c:ptCount val="10"/>
                <c:pt idx="0">
                  <c:v>9</c:v>
                </c:pt>
                <c:pt idx="1">
                  <c:v>8.3000000000000007</c:v>
                </c:pt>
                <c:pt idx="2">
                  <c:v>12.4</c:v>
                </c:pt>
                <c:pt idx="3">
                  <c:v>9.7000000000000011</c:v>
                </c:pt>
                <c:pt idx="4">
                  <c:v>5.9</c:v>
                </c:pt>
                <c:pt idx="5">
                  <c:v>10.200000000000001</c:v>
                </c:pt>
                <c:pt idx="6">
                  <c:v>11.7</c:v>
                </c:pt>
                <c:pt idx="7">
                  <c:v>23.9</c:v>
                </c:pt>
                <c:pt idx="8">
                  <c:v>0</c:v>
                </c:pt>
                <c:pt idx="9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6-4DE0-9E2A-9CCF0CFC928E}"/>
            </c:ext>
          </c:extLst>
        </c:ser>
        <c:ser>
          <c:idx val="1"/>
          <c:order val="1"/>
          <c:tx>
            <c:strRef>
              <c:f>'[Chart 6 in Microsoft Office PowerPoint]5 хүртэлх насны хүүхдийн эндэгд'!$C$1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6 in Microsoft Office PowerPoint]5 хүртэлх насны хүүхдийн эндэгд'!$C$2:$C$11</c:f>
              <c:numCache>
                <c:formatCode>0.0</c:formatCode>
                <c:ptCount val="10"/>
                <c:pt idx="0">
                  <c:v>8.3000000000000007</c:v>
                </c:pt>
                <c:pt idx="1">
                  <c:v>12.9</c:v>
                </c:pt>
                <c:pt idx="2">
                  <c:v>16.100000000000001</c:v>
                </c:pt>
                <c:pt idx="3">
                  <c:v>14.9</c:v>
                </c:pt>
                <c:pt idx="4">
                  <c:v>10.1</c:v>
                </c:pt>
                <c:pt idx="5">
                  <c:v>12.3</c:v>
                </c:pt>
                <c:pt idx="6">
                  <c:v>10.200000000000001</c:v>
                </c:pt>
                <c:pt idx="7">
                  <c:v>14.8</c:v>
                </c:pt>
                <c:pt idx="8">
                  <c:v>31.3</c:v>
                </c:pt>
                <c:pt idx="9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56-4DE0-9E2A-9CCF0CFC928E}"/>
            </c:ext>
          </c:extLst>
        </c:ser>
        <c:dLbls>
          <c:showVal val="1"/>
        </c:dLbls>
        <c:gapWidth val="75"/>
        <c:shape val="cylinder"/>
        <c:axId val="102247808"/>
        <c:axId val="102253696"/>
        <c:axId val="0"/>
      </c:bar3DChart>
      <c:catAx>
        <c:axId val="102247808"/>
        <c:scaling>
          <c:orientation val="minMax"/>
        </c:scaling>
        <c:axPos val="b"/>
        <c:numFmt formatCode="General" sourceLinked="0"/>
        <c:majorTickMark val="none"/>
        <c:tickLblPos val="nextTo"/>
        <c:crossAx val="102253696"/>
        <c:crosses val="autoZero"/>
        <c:auto val="1"/>
        <c:lblAlgn val="ctr"/>
        <c:lblOffset val="100"/>
      </c:catAx>
      <c:valAx>
        <c:axId val="102253696"/>
        <c:scaling>
          <c:orientation val="minMax"/>
        </c:scaling>
        <c:axPos val="l"/>
        <c:numFmt formatCode="0.0" sourceLinked="1"/>
        <c:majorTickMark val="none"/>
        <c:tickLblPos val="none"/>
        <c:crossAx val="1022478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224188790560562E-2"/>
          <c:y val="2.8645833333333332E-2"/>
          <c:w val="0.9675516224188826"/>
          <c:h val="0.73188545767716773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өвчин'!$G$1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өвчин'!$G$2:$G$5</c:f>
              <c:numCache>
                <c:formatCode>0.0</c:formatCode>
                <c:ptCount val="4"/>
                <c:pt idx="0">
                  <c:v>59.849999999999994</c:v>
                </c:pt>
                <c:pt idx="1">
                  <c:v>19.03</c:v>
                </c:pt>
                <c:pt idx="2">
                  <c:v>36.32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AA-46F0-96F2-94BAB56F3B70}"/>
            </c:ext>
          </c:extLst>
        </c:ser>
        <c:ser>
          <c:idx val="1"/>
          <c:order val="1"/>
          <c:tx>
            <c:strRef>
              <c:f>'цочмог халдварт өвчин'!$H$1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өвчин'!$H$2:$H$5</c:f>
              <c:numCache>
                <c:formatCode>0.0</c:formatCode>
                <c:ptCount val="4"/>
                <c:pt idx="0">
                  <c:v>583.34999999999991</c:v>
                </c:pt>
                <c:pt idx="1">
                  <c:v>24.03</c:v>
                </c:pt>
                <c:pt idx="2">
                  <c:v>558.28000000000009</c:v>
                </c:pt>
                <c:pt idx="3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AA-46F0-96F2-94BAB56F3B70}"/>
            </c:ext>
          </c:extLst>
        </c:ser>
        <c:shape val="cylinder"/>
        <c:axId val="169752448"/>
        <c:axId val="169753984"/>
        <c:axId val="0"/>
      </c:bar3DChart>
      <c:catAx>
        <c:axId val="169752448"/>
        <c:scaling>
          <c:orientation val="minMax"/>
        </c:scaling>
        <c:axPos val="b"/>
        <c:numFmt formatCode="General" sourceLinked="0"/>
        <c:tickLblPos val="nextTo"/>
        <c:crossAx val="169753984"/>
        <c:crosses val="autoZero"/>
        <c:auto val="1"/>
        <c:lblAlgn val="ctr"/>
        <c:lblOffset val="100"/>
      </c:catAx>
      <c:valAx>
        <c:axId val="169753984"/>
        <c:scaling>
          <c:orientation val="minMax"/>
        </c:scaling>
        <c:delete val="1"/>
        <c:axPos val="l"/>
        <c:numFmt formatCode="0.0" sourceLinked="1"/>
        <c:tickLblPos val="none"/>
        <c:crossAx val="1697524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3 in Microsoft Office PowerPoint]БЗДХӨ'!$B$11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3 in Microsoft Office PowerPoint]БЗДХӨ'!$B$12:$B$14</c:f>
              <c:numCache>
                <c:formatCode>0.0</c:formatCode>
                <c:ptCount val="3"/>
                <c:pt idx="0">
                  <c:v>9.34</c:v>
                </c:pt>
                <c:pt idx="1">
                  <c:v>4.84</c:v>
                </c:pt>
                <c:pt idx="2">
                  <c:v>3.46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C-419F-8DA6-AE4CB222141E}"/>
            </c:ext>
          </c:extLst>
        </c:ser>
        <c:ser>
          <c:idx val="1"/>
          <c:order val="1"/>
          <c:tx>
            <c:strRef>
              <c:f>'[Chart 3 in Microsoft Office PowerPoint]БЗДХӨ'!$C$11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3 in Microsoft Office PowerPoint]БЗДХӨ'!$C$12:$C$14</c:f>
              <c:numCache>
                <c:formatCode>0.0</c:formatCode>
                <c:ptCount val="3"/>
                <c:pt idx="0">
                  <c:v>10.3</c:v>
                </c:pt>
                <c:pt idx="1">
                  <c:v>5.84</c:v>
                </c:pt>
                <c:pt idx="2">
                  <c:v>6.52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C-419F-8DA6-AE4CB222141E}"/>
            </c:ext>
          </c:extLst>
        </c:ser>
        <c:ser>
          <c:idx val="2"/>
          <c:order val="2"/>
          <c:tx>
            <c:strRef>
              <c:f>'[Chart 3 in Microsoft Office PowerPoint]БЗДХӨ'!$D$11</c:f>
              <c:strCache>
                <c:ptCount val="1"/>
                <c:pt idx="0">
                  <c:v>УБ дундаж</c:v>
                </c:pt>
              </c:strCache>
            </c:strRef>
          </c:tx>
          <c:dLbls>
            <c:showVal val="1"/>
          </c:dLbls>
          <c:cat>
            <c:strRef>
              <c:f>'[Chart 3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3 in Microsoft Office PowerPoint]БЗДХӨ'!$D$12:$D$14</c:f>
              <c:numCache>
                <c:formatCode>0.0</c:formatCode>
                <c:ptCount val="3"/>
                <c:pt idx="0">
                  <c:v>3.7</c:v>
                </c:pt>
                <c:pt idx="1">
                  <c:v>7</c:v>
                </c:pt>
                <c:pt idx="2">
                  <c:v>3.4</c:v>
                </c:pt>
              </c:numCache>
            </c:numRef>
          </c:val>
        </c:ser>
        <c:shape val="cylinder"/>
        <c:axId val="102179200"/>
        <c:axId val="102180736"/>
        <c:axId val="0"/>
      </c:bar3DChart>
      <c:catAx>
        <c:axId val="102179200"/>
        <c:scaling>
          <c:orientation val="minMax"/>
        </c:scaling>
        <c:axPos val="b"/>
        <c:numFmt formatCode="General" sourceLinked="0"/>
        <c:tickLblPos val="nextTo"/>
        <c:crossAx val="102180736"/>
        <c:crosses val="autoZero"/>
        <c:auto val="1"/>
        <c:lblAlgn val="ctr"/>
        <c:lblOffset val="100"/>
      </c:catAx>
      <c:valAx>
        <c:axId val="102180736"/>
        <c:scaling>
          <c:orientation val="minMax"/>
        </c:scaling>
        <c:delete val="1"/>
        <c:axPos val="l"/>
        <c:numFmt formatCode="0.0" sourceLinked="1"/>
        <c:tickLblPos val="none"/>
        <c:crossAx val="1021792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224190674771873E-2"/>
          <c:y val="2.7202480897413211E-2"/>
          <c:w val="0.96755161865046313"/>
          <c:h val="0.76122160753226464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өвчин'!$B$47</c:f>
              <c:strCache>
                <c:ptCount val="1"/>
                <c:pt idx="0">
                  <c:v>2021.05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өвчин'!$B$48:$B$57</c:f>
              <c:numCache>
                <c:formatCode>General</c:formatCode>
                <c:ptCount val="10"/>
                <c:pt idx="0">
                  <c:v>332.9</c:v>
                </c:pt>
                <c:pt idx="1">
                  <c:v>353.2</c:v>
                </c:pt>
                <c:pt idx="2">
                  <c:v>252</c:v>
                </c:pt>
                <c:pt idx="3">
                  <c:v>301.5</c:v>
                </c:pt>
                <c:pt idx="4">
                  <c:v>380.7</c:v>
                </c:pt>
                <c:pt idx="5">
                  <c:v>288.89999999999975</c:v>
                </c:pt>
                <c:pt idx="6">
                  <c:v>250.8</c:v>
                </c:pt>
                <c:pt idx="7">
                  <c:v>75.099999999999994</c:v>
                </c:pt>
                <c:pt idx="8">
                  <c:v>46.4</c:v>
                </c:pt>
                <c:pt idx="9">
                  <c:v>325.8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E-4003-BAA0-052AE4B9AF77}"/>
            </c:ext>
          </c:extLst>
        </c:ser>
        <c:ser>
          <c:idx val="1"/>
          <c:order val="1"/>
          <c:tx>
            <c:strRef>
              <c:f>'цочмог халдварт өвчин'!$C$47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324484974854824E-2"/>
                  <c:y val="-4.533694442610916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E-4003-BAA0-052AE4B9AF77}"/>
                </c:ext>
              </c:extLst>
            </c:dLbl>
            <c:dLbl>
              <c:idx val="3"/>
              <c:layout>
                <c:manualLayout>
                  <c:x val="1.1799411399834201E-2"/>
                  <c:y val="4.94590561771148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FE-4003-BAA0-052AE4B9AF77}"/>
                </c:ext>
              </c:extLst>
            </c:dLbl>
            <c:dLbl>
              <c:idx val="6"/>
              <c:layout>
                <c:manualLayout>
                  <c:x val="1.3274337824813239E-2"/>
                  <c:y val="-4.94590561771153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E-4003-BAA0-052AE4B9AF77}"/>
                </c:ext>
              </c:extLst>
            </c:dLbl>
            <c:dLbl>
              <c:idx val="7"/>
              <c:layout>
                <c:manualLayout>
                  <c:x val="1.0324484974854824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FE-4003-BAA0-052AE4B9AF77}"/>
                </c:ext>
              </c:extLst>
            </c:dLbl>
            <c:dLbl>
              <c:idx val="8"/>
              <c:layout>
                <c:manualLayout>
                  <c:x val="7.3746321248964134E-3"/>
                  <c:y val="-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E-4003-BAA0-052AE4B9AF77}"/>
                </c:ext>
              </c:extLst>
            </c:dLbl>
            <c:dLbl>
              <c:idx val="9"/>
              <c:layout>
                <c:manualLayout>
                  <c:x val="1.4749264249792523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FE-4003-BAA0-052AE4B9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өвчин'!$C$48:$C$57</c:f>
              <c:numCache>
                <c:formatCode>General</c:formatCode>
                <c:ptCount val="10"/>
                <c:pt idx="0">
                  <c:v>995.4</c:v>
                </c:pt>
                <c:pt idx="1">
                  <c:v>1082.7</c:v>
                </c:pt>
                <c:pt idx="2">
                  <c:v>598.79999999999995</c:v>
                </c:pt>
                <c:pt idx="3">
                  <c:v>847</c:v>
                </c:pt>
                <c:pt idx="4">
                  <c:v>1244.8</c:v>
                </c:pt>
                <c:pt idx="5">
                  <c:v>680.3</c:v>
                </c:pt>
                <c:pt idx="6">
                  <c:v>2035</c:v>
                </c:pt>
                <c:pt idx="7">
                  <c:v>1140.3</c:v>
                </c:pt>
                <c:pt idx="8">
                  <c:v>2436.1999999999998</c:v>
                </c:pt>
                <c:pt idx="9">
                  <c:v>999.3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FE-4003-BAA0-052AE4B9AF77}"/>
            </c:ext>
          </c:extLst>
        </c:ser>
        <c:dLbls>
          <c:showVal val="1"/>
        </c:dLbls>
        <c:gapWidth val="75"/>
        <c:shape val="cylinder"/>
        <c:axId val="171549824"/>
        <c:axId val="171551360"/>
        <c:axId val="0"/>
      </c:bar3DChart>
      <c:catAx>
        <c:axId val="171549824"/>
        <c:scaling>
          <c:orientation val="minMax"/>
        </c:scaling>
        <c:axPos val="b"/>
        <c:numFmt formatCode="General" sourceLinked="0"/>
        <c:majorTickMark val="none"/>
        <c:tickLblPos val="nextTo"/>
        <c:crossAx val="171551360"/>
        <c:crosses val="autoZero"/>
        <c:auto val="1"/>
        <c:lblAlgn val="ctr"/>
        <c:lblOffset val="100"/>
      </c:catAx>
      <c:valAx>
        <c:axId val="1715513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15498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илрүүлгэ'!$F$23:$F$27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илрүүлгэ'!$G$23:$G$27</c:f>
              <c:numCache>
                <c:formatCode>General</c:formatCode>
                <c:ptCount val="5"/>
                <c:pt idx="0">
                  <c:v>499</c:v>
                </c:pt>
                <c:pt idx="1">
                  <c:v>395</c:v>
                </c:pt>
                <c:pt idx="2">
                  <c:v>478</c:v>
                </c:pt>
                <c:pt idx="3">
                  <c:v>366</c:v>
                </c:pt>
                <c:pt idx="4">
                  <c:v>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4-4771-974F-20369AA4C589}"/>
            </c:ext>
          </c:extLst>
        </c:ser>
        <c:ser>
          <c:idx val="1"/>
          <c:order val="1"/>
          <c:tx>
            <c:strRef>
              <c:f>'[Chart in Microsoft Office PowerPoint]эрт илрүүлгэ'!$H$22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4269826579535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119/23.8%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D4-4771-974F-20369AA4C589}"/>
                </c:ext>
              </c:extLst>
            </c:dLbl>
            <c:dLbl>
              <c:idx val="1"/>
              <c:layout>
                <c:manualLayout>
                  <c:x val="3.6096923409587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224/56.7%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D4-4771-974F-20369AA4C589}"/>
                </c:ext>
              </c:extLst>
            </c:dLbl>
            <c:dLbl>
              <c:idx val="2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196/41%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D4-4771-974F-20369AA4C589}"/>
                </c:ext>
              </c:extLst>
            </c:dLbl>
            <c:dLbl>
              <c:idx val="3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135/36.9%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D4-4771-974F-20369AA4C589}"/>
                </c:ext>
              </c:extLst>
            </c:dLbl>
            <c:dLbl>
              <c:idx val="4"/>
              <c:layout>
                <c:manualLayout>
                  <c:x val="4.44269826579535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674/38.8%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D4-4771-974F-20369AA4C58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илрүүлгэ'!$F$23:$F$27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илрүүлгэ'!$H$23:$H$27</c:f>
              <c:numCache>
                <c:formatCode>General</c:formatCode>
                <c:ptCount val="5"/>
                <c:pt idx="0">
                  <c:v>119</c:v>
                </c:pt>
                <c:pt idx="1">
                  <c:v>224</c:v>
                </c:pt>
                <c:pt idx="2">
                  <c:v>196</c:v>
                </c:pt>
                <c:pt idx="3">
                  <c:v>135</c:v>
                </c:pt>
                <c:pt idx="4">
                  <c:v>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D4-4771-974F-20369AA4C589}"/>
            </c:ext>
          </c:extLst>
        </c:ser>
        <c:shape val="cylinder"/>
        <c:axId val="102232448"/>
        <c:axId val="102233984"/>
        <c:axId val="0"/>
      </c:bar3DChart>
      <c:catAx>
        <c:axId val="102232448"/>
        <c:scaling>
          <c:orientation val="minMax"/>
        </c:scaling>
        <c:axPos val="b"/>
        <c:numFmt formatCode="General" sourceLinked="0"/>
        <c:tickLblPos val="nextTo"/>
        <c:crossAx val="102233984"/>
        <c:crosses val="autoZero"/>
        <c:auto val="1"/>
        <c:lblAlgn val="ctr"/>
        <c:lblOffset val="100"/>
      </c:catAx>
      <c:valAx>
        <c:axId val="102233984"/>
        <c:scaling>
          <c:orientation val="minMax"/>
        </c:scaling>
        <c:delete val="1"/>
        <c:axPos val="l"/>
        <c:numFmt formatCode="General" sourceLinked="1"/>
        <c:tickLblPos val="none"/>
        <c:crossAx val="1022324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9843071409667423E-2"/>
          <c:y val="2.7803278305707699E-2"/>
          <c:w val="0.92362671213560865"/>
          <c:h val="0.52231924585249456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илрүүлгэ'!$A$23:$A$27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илрүүлгэ'!$B$23:$B$27</c:f>
              <c:numCache>
                <c:formatCode>General</c:formatCode>
                <c:ptCount val="5"/>
                <c:pt idx="0">
                  <c:v>2122</c:v>
                </c:pt>
                <c:pt idx="1">
                  <c:v>1351</c:v>
                </c:pt>
                <c:pt idx="2">
                  <c:v>2100</c:v>
                </c:pt>
                <c:pt idx="3">
                  <c:v>1788</c:v>
                </c:pt>
                <c:pt idx="4">
                  <c:v>7361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7-4501-9725-0A99C22AC3CA}"/>
            </c:ext>
          </c:extLst>
        </c:ser>
        <c:ser>
          <c:idx val="1"/>
          <c:order val="1"/>
          <c:tx>
            <c:strRef>
              <c:f>'[Chart in Microsoft Office PowerPoint]эрт илрүүлгэ'!$C$22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38834320806106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632/29.8%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47-4501-9725-0A99C22AC3CA}"/>
                </c:ext>
              </c:extLst>
            </c:dLbl>
            <c:dLbl>
              <c:idx val="1"/>
              <c:layout>
                <c:manualLayout>
                  <c:x val="1.94368049128546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698/51.7%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147-4501-9725-0A99C22AC3CA}"/>
                </c:ext>
              </c:extLst>
            </c:dLbl>
            <c:dLbl>
              <c:idx val="2"/>
              <c:layout>
                <c:manualLayout>
                  <c:x val="4.1650296241831523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865/41.2%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147-4501-9725-0A99C22AC3CA}"/>
                </c:ext>
              </c:extLst>
            </c:dLbl>
            <c:dLbl>
              <c:idx val="3"/>
              <c:layout>
                <c:manualLayout>
                  <c:x val="3.3320236993465167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382/21.4%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147-4501-9725-0A99C22AC3CA}"/>
                </c:ext>
              </c:extLst>
            </c:dLbl>
            <c:dLbl>
              <c:idx val="4"/>
              <c:layout>
                <c:manualLayout>
                  <c:x val="4.1650077605105779E-2"/>
                  <c:y val="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2577/35%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147-4501-9725-0A99C22AC3C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илрүүлгэ'!$A$23:$A$27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илрүүлгэ'!$C$23:$C$27</c:f>
              <c:numCache>
                <c:formatCode>General</c:formatCode>
                <c:ptCount val="5"/>
                <c:pt idx="0">
                  <c:v>632</c:v>
                </c:pt>
                <c:pt idx="1">
                  <c:v>698</c:v>
                </c:pt>
                <c:pt idx="2">
                  <c:v>865</c:v>
                </c:pt>
                <c:pt idx="3">
                  <c:v>382</c:v>
                </c:pt>
                <c:pt idx="4">
                  <c:v>2577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47-4501-9725-0A99C22AC3CA}"/>
            </c:ext>
          </c:extLst>
        </c:ser>
        <c:shape val="cylinder"/>
        <c:axId val="103547264"/>
        <c:axId val="103548800"/>
        <c:axId val="0"/>
      </c:bar3DChart>
      <c:catAx>
        <c:axId val="103547264"/>
        <c:scaling>
          <c:orientation val="minMax"/>
        </c:scaling>
        <c:axPos val="b"/>
        <c:numFmt formatCode="General" sourceLinked="0"/>
        <c:tickLblPos val="nextTo"/>
        <c:crossAx val="103548800"/>
        <c:crosses val="autoZero"/>
        <c:auto val="1"/>
        <c:lblAlgn val="ctr"/>
        <c:lblOffset val="100"/>
      </c:catAx>
      <c:valAx>
        <c:axId val="103548800"/>
        <c:scaling>
          <c:orientation val="minMax"/>
        </c:scaling>
        <c:delete val="1"/>
        <c:axPos val="l"/>
        <c:numFmt formatCode="General" sourceLinked="1"/>
        <c:tickLblPos val="none"/>
        <c:crossAx val="10354726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2914897622260024E-2"/>
          <c:y val="6.9781701905785767E-2"/>
          <c:w val="0.93142891566652963"/>
          <c:h val="0.59775308497469237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илрүүлгэ'!$B$3:$B$7</c:f>
              <c:numCache>
                <c:formatCode>General</c:formatCode>
                <c:ptCount val="5"/>
                <c:pt idx="0">
                  <c:v>5514</c:v>
                </c:pt>
                <c:pt idx="1">
                  <c:v>5114</c:v>
                </c:pt>
                <c:pt idx="2">
                  <c:v>4172</c:v>
                </c:pt>
                <c:pt idx="3">
                  <c:v>4193</c:v>
                </c:pt>
                <c:pt idx="4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5D-4944-BE56-8EE1126AA656}"/>
            </c:ext>
          </c:extLst>
        </c:ser>
        <c:ser>
          <c:idx val="1"/>
          <c:order val="1"/>
          <c:tx>
            <c:strRef>
              <c:f>'[Chart in Microsoft Office PowerPoint]эрт илрүүлгэ'!$C$2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1146/20.8%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5D-4944-BE56-8EE1126AA656}"/>
                </c:ext>
              </c:extLst>
            </c:dLbl>
            <c:dLbl>
              <c:idx val="1"/>
              <c:layout>
                <c:manualLayout>
                  <c:x val="4.41666620297477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1992/39%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5D-4944-BE56-8EE1126AA656}"/>
                </c:ext>
              </c:extLst>
            </c:dLbl>
            <c:dLbl>
              <c:idx val="2"/>
              <c:layout>
                <c:manualLayout>
                  <c:x val="4.12222178944304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1052/25.2%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5D-4944-BE56-8EE1126AA656}"/>
                </c:ext>
              </c:extLst>
            </c:dLbl>
            <c:dLbl>
              <c:idx val="3"/>
              <c:layout>
                <c:manualLayout>
                  <c:x val="4.711110616506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2327/55.5%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5D-4944-BE56-8EE1126AA656}"/>
                </c:ext>
              </c:extLst>
            </c:dLbl>
            <c:dLbl>
              <c:idx val="4"/>
              <c:layout>
                <c:manualLayout>
                  <c:x val="7.0666659247594882E-2"/>
                  <c:y val="-5.63081037558835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6517/34.3%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5D-4944-BE56-8EE1126AA65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илрүүлгэ'!$C$3:$C$7</c:f>
              <c:numCache>
                <c:formatCode>General</c:formatCode>
                <c:ptCount val="5"/>
                <c:pt idx="0">
                  <c:v>1146</c:v>
                </c:pt>
                <c:pt idx="1">
                  <c:v>1992</c:v>
                </c:pt>
                <c:pt idx="2">
                  <c:v>1052</c:v>
                </c:pt>
                <c:pt idx="3">
                  <c:v>2327</c:v>
                </c:pt>
                <c:pt idx="4">
                  <c:v>6517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5D-4944-BE56-8EE1126AA656}"/>
            </c:ext>
          </c:extLst>
        </c:ser>
        <c:shape val="cylinder"/>
        <c:axId val="103592320"/>
        <c:axId val="103593856"/>
        <c:axId val="0"/>
      </c:bar3DChart>
      <c:catAx>
        <c:axId val="103592320"/>
        <c:scaling>
          <c:orientation val="minMax"/>
        </c:scaling>
        <c:axPos val="b"/>
        <c:numFmt formatCode="General" sourceLinked="0"/>
        <c:tickLblPos val="nextTo"/>
        <c:crossAx val="103593856"/>
        <c:crosses val="autoZero"/>
        <c:auto val="1"/>
        <c:lblAlgn val="ctr"/>
        <c:lblOffset val="100"/>
      </c:catAx>
      <c:valAx>
        <c:axId val="103593856"/>
        <c:scaling>
          <c:orientation val="minMax"/>
        </c:scaling>
        <c:delete val="1"/>
        <c:axPos val="l"/>
        <c:numFmt formatCode="General" sourceLinked="1"/>
        <c:tickLblPos val="none"/>
        <c:crossAx val="10359232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илрүүлгэ'!$G$3:$G$7</c:f>
              <c:numCache>
                <c:formatCode>General</c:formatCode>
                <c:ptCount val="5"/>
                <c:pt idx="0">
                  <c:v>5514</c:v>
                </c:pt>
                <c:pt idx="1">
                  <c:v>5114</c:v>
                </c:pt>
                <c:pt idx="2">
                  <c:v>4172</c:v>
                </c:pt>
                <c:pt idx="3">
                  <c:v>4193</c:v>
                </c:pt>
                <c:pt idx="4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5-4F6F-A1F0-8ACEDD01763F}"/>
            </c:ext>
          </c:extLst>
        </c:ser>
        <c:ser>
          <c:idx val="1"/>
          <c:order val="1"/>
          <c:tx>
            <c:strRef>
              <c:f>'[Chart in Microsoft Office PowerPoint]эрт илрүүлгэ'!$H$2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38834320806105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1137/20.6%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B5-4F6F-A1F0-8ACEDD0176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1983/38.8%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B5-4F6F-A1F0-8ACEDD0176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956/22.9%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B5-4F6F-A1F0-8ACEDD01763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2261/53.9%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B5-4F6F-A1F0-8ACEDD01763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6337/33.4%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B5-4F6F-A1F0-8ACEDD01763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илрүүлгэ'!$H$3:$H$7</c:f>
              <c:numCache>
                <c:formatCode>General</c:formatCode>
                <c:ptCount val="5"/>
                <c:pt idx="0">
                  <c:v>1137</c:v>
                </c:pt>
                <c:pt idx="1">
                  <c:v>1983</c:v>
                </c:pt>
                <c:pt idx="2">
                  <c:v>956</c:v>
                </c:pt>
                <c:pt idx="3">
                  <c:v>2261</c:v>
                </c:pt>
                <c:pt idx="4">
                  <c:v>6337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B5-4F6F-A1F0-8ACEDD01763F}"/>
            </c:ext>
          </c:extLst>
        </c:ser>
        <c:shape val="cylinder"/>
        <c:axId val="103670144"/>
        <c:axId val="103671680"/>
        <c:axId val="0"/>
      </c:bar3DChart>
      <c:catAx>
        <c:axId val="103670144"/>
        <c:scaling>
          <c:orientation val="minMax"/>
        </c:scaling>
        <c:axPos val="b"/>
        <c:numFmt formatCode="General" sourceLinked="0"/>
        <c:tickLblPos val="nextTo"/>
        <c:crossAx val="103671680"/>
        <c:crosses val="autoZero"/>
        <c:auto val="1"/>
        <c:lblAlgn val="ctr"/>
        <c:lblOffset val="100"/>
      </c:catAx>
      <c:valAx>
        <c:axId val="103671680"/>
        <c:scaling>
          <c:orientation val="minMax"/>
        </c:scaling>
        <c:delete val="1"/>
        <c:axPos val="l"/>
        <c:numFmt formatCode="General" sourceLinked="1"/>
        <c:tickLblPos val="none"/>
        <c:crossAx val="1036701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'амбулторийн үзлэг'!$B$45</c:f>
              <c:strCache>
                <c:ptCount val="1"/>
                <c:pt idx="0">
                  <c:v>2022.05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'амбулторийн үзлэг'!$A$46:$A$50</c:f>
              <c:strCache>
                <c:ptCount val="5"/>
                <c:pt idx="0">
                  <c:v>урьдчилан сэргийлэх </c:v>
                </c:pt>
                <c:pt idx="1">
                  <c:v>гэрийн эргэлт</c:v>
                </c:pt>
                <c:pt idx="2">
                  <c:v>идэвхитэй диспансер</c:v>
                </c:pt>
                <c:pt idx="3">
                  <c:v>өвчний учир амбулатори</c:v>
                </c:pt>
                <c:pt idx="4">
                  <c:v>гэрийн дуудлага</c:v>
                </c:pt>
              </c:strCache>
            </c:strRef>
          </c:cat>
          <c:val>
            <c:numRef>
              <c:f>'амбулторийн үзлэг'!$B$46:$B$50</c:f>
              <c:numCache>
                <c:formatCode>0.0%</c:formatCode>
                <c:ptCount val="5"/>
                <c:pt idx="0">
                  <c:v>0.40300000000000002</c:v>
                </c:pt>
                <c:pt idx="1">
                  <c:v>6.1000000000000019E-2</c:v>
                </c:pt>
                <c:pt idx="2">
                  <c:v>3.9000000000000014E-2</c:v>
                </c:pt>
                <c:pt idx="3">
                  <c:v>0.49100000000000016</c:v>
                </c:pt>
                <c:pt idx="4">
                  <c:v>5.0000000000000018E-3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E-405B-8422-2FF10E268384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7211216407683549"/>
          <c:y val="0.18380335150414237"/>
          <c:w val="0.31903827840104082"/>
          <c:h val="0.5864445790430046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6.1099344811324161E-2"/>
          <c:y val="5.0972676893797413E-2"/>
          <c:w val="0.92779390952418872"/>
          <c:h val="0.49914984726440625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илрүүлгэ'!$L$2</c:f>
              <c:strCache>
                <c:ptCount val="1"/>
                <c:pt idx="0">
                  <c:v>хамрагдах ёстой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илрүүлгэ'!$L$3:$L$7</c:f>
              <c:numCache>
                <c:formatCode>General</c:formatCode>
                <c:ptCount val="5"/>
                <c:pt idx="0">
                  <c:v>2380</c:v>
                </c:pt>
                <c:pt idx="1">
                  <c:v>1500</c:v>
                </c:pt>
                <c:pt idx="2">
                  <c:v>2369</c:v>
                </c:pt>
                <c:pt idx="3">
                  <c:v>1664</c:v>
                </c:pt>
                <c:pt idx="4">
                  <c:v>7913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EE-42EE-AE52-A9070FB202B4}"/>
            </c:ext>
          </c:extLst>
        </c:ser>
        <c:ser>
          <c:idx val="1"/>
          <c:order val="1"/>
          <c:tx>
            <c:strRef>
              <c:f>'[Chart in Microsoft Office PowerPoint]эрт илрүүлгэ'!$M$2</c:f>
              <c:strCache>
                <c:ptCount val="1"/>
                <c:pt idx="0">
                  <c:v>хамрагдсан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7766864161221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272/11.4%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EE-42EE-AE52-A9070FB202B4}"/>
                </c:ext>
              </c:extLst>
            </c:dLbl>
            <c:dLbl>
              <c:idx val="1"/>
              <c:layout>
                <c:manualLayout>
                  <c:x val="3.88736098257096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447/29.8%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EE-42EE-AE52-A9070FB202B4}"/>
                </c:ext>
              </c:extLst>
            </c:dLbl>
            <c:dLbl>
              <c:idx val="2"/>
              <c:layout>
                <c:manualLayout>
                  <c:x val="4.16502962418315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145/6.1%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EE-42EE-AE52-A9070FB202B4}"/>
                </c:ext>
              </c:extLst>
            </c:dLbl>
            <c:dLbl>
              <c:idx val="3"/>
              <c:layout>
                <c:manualLayout>
                  <c:x val="4.4426982657953584E-2"/>
                  <c:y val="-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166/10%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EE-42EE-AE52-A9070FB202B4}"/>
                </c:ext>
              </c:extLst>
            </c:dLbl>
            <c:dLbl>
              <c:idx val="4"/>
              <c:layout>
                <c:manualLayout>
                  <c:x val="3.88736098257096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1030/13%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0EE-42EE-AE52-A9070FB202B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илрүүлгэ'!$M$3:$M$7</c:f>
              <c:numCache>
                <c:formatCode>General</c:formatCode>
                <c:ptCount val="5"/>
                <c:pt idx="0">
                  <c:v>272</c:v>
                </c:pt>
                <c:pt idx="1">
                  <c:v>447</c:v>
                </c:pt>
                <c:pt idx="2">
                  <c:v>145</c:v>
                </c:pt>
                <c:pt idx="3">
                  <c:v>166</c:v>
                </c:pt>
                <c:pt idx="4">
                  <c:v>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EE-42EE-AE52-A9070FB202B4}"/>
            </c:ext>
          </c:extLst>
        </c:ser>
        <c:shape val="cylinder"/>
        <c:axId val="103797120"/>
        <c:axId val="103798656"/>
        <c:axId val="0"/>
      </c:bar3DChart>
      <c:catAx>
        <c:axId val="103797120"/>
        <c:scaling>
          <c:orientation val="minMax"/>
        </c:scaling>
        <c:axPos val="b"/>
        <c:numFmt formatCode="General" sourceLinked="0"/>
        <c:tickLblPos val="nextTo"/>
        <c:crossAx val="103798656"/>
        <c:crosses val="autoZero"/>
        <c:auto val="1"/>
        <c:lblAlgn val="ctr"/>
        <c:lblOffset val="100"/>
      </c:catAx>
      <c:valAx>
        <c:axId val="103798656"/>
        <c:scaling>
          <c:orientation val="minMax"/>
        </c:scaling>
        <c:delete val="1"/>
        <c:axPos val="l"/>
        <c:numFmt formatCode="General" sourceLinked="1"/>
        <c:tickLblPos val="none"/>
        <c:crossAx val="10379712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2.7760720446273052E-2"/>
          <c:y val="2.6960784313725478E-2"/>
          <c:w val="0.95696150010515091"/>
          <c:h val="0.68033310174462336"/>
        </c:manualLayout>
      </c:layout>
      <c:bar3DChart>
        <c:barDir val="col"/>
        <c:grouping val="clustered"/>
        <c:ser>
          <c:idx val="0"/>
          <c:order val="0"/>
          <c:tx>
            <c:strRef>
              <c:f>'эрт илрүүлгэ'!$A$49</c:f>
              <c:strCache>
                <c:ptCount val="1"/>
                <c:pt idx="0">
                  <c:v>АГ хамрагдалтын хувь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5015015015015449E-3"/>
                  <c:y val="-1.50753078942055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E-4D9A-94A0-AB756FC29BBD}"/>
                </c:ext>
              </c:extLst>
            </c:dLbl>
            <c:dLbl>
              <c:idx val="1"/>
              <c:layout>
                <c:manualLayout>
                  <c:x val="1.1106745664488851E-2"/>
                  <c:y val="-1.85355188704717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E-4D9A-94A0-AB756FC29BBD}"/>
                </c:ext>
              </c:extLst>
            </c:dLbl>
            <c:dLbl>
              <c:idx val="3"/>
              <c:layout>
                <c:manualLayout>
                  <c:x val="1.0489229386867604E-3"/>
                  <c:y val="-1.4488390874217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E-4D9A-94A0-AB756FC29BBD}"/>
                </c:ext>
              </c:extLst>
            </c:dLbl>
            <c:dLbl>
              <c:idx val="7"/>
              <c:layout>
                <c:manualLayout>
                  <c:x val="4.0519259416897224E-3"/>
                  <c:y val="-9.2469210579446796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илрүүлгэ'!$B$48:$K$48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илрүүлгэ'!$B$49:$K$49</c:f>
              <c:numCache>
                <c:formatCode>0.0</c:formatCode>
                <c:ptCount val="10"/>
                <c:pt idx="0">
                  <c:v>22.3</c:v>
                </c:pt>
                <c:pt idx="1">
                  <c:v>23.5</c:v>
                </c:pt>
                <c:pt idx="2">
                  <c:v>22.7</c:v>
                </c:pt>
                <c:pt idx="3">
                  <c:v>27.7</c:v>
                </c:pt>
                <c:pt idx="4">
                  <c:v>28.9</c:v>
                </c:pt>
                <c:pt idx="5">
                  <c:v>11.2</c:v>
                </c:pt>
                <c:pt idx="6">
                  <c:v>34.300000000000011</c:v>
                </c:pt>
                <c:pt idx="7">
                  <c:v>33.9</c:v>
                </c:pt>
                <c:pt idx="8">
                  <c:v>22.7</c:v>
                </c:pt>
                <c:pt idx="9">
                  <c:v>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E-4D9A-94A0-AB756FC29BBD}"/>
            </c:ext>
          </c:extLst>
        </c:ser>
        <c:ser>
          <c:idx val="1"/>
          <c:order val="1"/>
          <c:tx>
            <c:strRef>
              <c:f>'эрт илрүүлгэ'!$A$50</c:f>
              <c:strCache>
                <c:ptCount val="1"/>
                <c:pt idx="0">
                  <c:v>ЧШ хамрагдалтын хувь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8.1037336549147528E-3"/>
                  <c:y val="5.7149202503532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E-4D9A-94A0-AB756FC29BBD}"/>
                </c:ext>
              </c:extLst>
            </c:dLbl>
            <c:dLbl>
              <c:idx val="1"/>
              <c:layout>
                <c:manualLayout>
                  <c:x val="8.5564304461944758E-3"/>
                  <c:y val="-2.96587926509186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E-4D9A-94A0-AB756FC29BBD}"/>
                </c:ext>
              </c:extLst>
            </c:dLbl>
            <c:dLbl>
              <c:idx val="2"/>
              <c:layout>
                <c:manualLayout>
                  <c:x val="9.0090090090093316E-3"/>
                  <c:y val="2.56410256410259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E-4D9A-94A0-AB756FC29BBD}"/>
                </c:ext>
              </c:extLst>
            </c:dLbl>
            <c:dLbl>
              <c:idx val="3"/>
              <c:layout>
                <c:manualLayout>
                  <c:x val="9.8312879808942245E-3"/>
                  <c:y val="1.66787805370483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E-4D9A-94A0-AB756FC29BBD}"/>
                </c:ext>
              </c:extLst>
            </c:dLbl>
            <c:dLbl>
              <c:idx val="4"/>
              <c:layout>
                <c:manualLayout>
                  <c:x val="1.0510510510510523E-2"/>
                  <c:y val="-5.12810417928519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5795795795795798E-2"/>
                      <c:h val="4.8974358974358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AE-4D9A-94A0-AB756FC29BBD}"/>
                </c:ext>
              </c:extLst>
            </c:dLbl>
            <c:dLbl>
              <c:idx val="5"/>
              <c:layout>
                <c:manualLayout>
                  <c:x val="1.0510510510510405E-2"/>
                  <c:y val="-7.6923076923077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E-4D9A-94A0-AB756FC29BBD}"/>
                </c:ext>
              </c:extLst>
            </c:dLbl>
            <c:dLbl>
              <c:idx val="6"/>
              <c:layout>
                <c:manualLayout>
                  <c:x val="1.3204464306826405E-2"/>
                  <c:y val="-4.32444982838686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AE-4D9A-94A0-AB756FC29BBD}"/>
                </c:ext>
              </c:extLst>
            </c:dLbl>
            <c:dLbl>
              <c:idx val="7"/>
              <c:layout>
                <c:manualLayout>
                  <c:x val="2.1021021021021036E-2"/>
                  <c:y val="5.71492025035332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E-4D9A-94A0-AB756FC29BBD}"/>
                </c:ext>
              </c:extLst>
            </c:dLbl>
            <c:dLbl>
              <c:idx val="8"/>
              <c:layout>
                <c:manualLayout>
                  <c:x val="1.3513513513513521E-2"/>
                  <c:y val="-2.564102564102640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E-4D9A-94A0-AB756FC29BBD}"/>
                </c:ext>
              </c:extLst>
            </c:dLbl>
            <c:dLbl>
              <c:idx val="9"/>
              <c:layout>
                <c:manualLayout>
                  <c:x val="1.3513513513513521E-2"/>
                  <c:y val="-1.28205128205128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илрүүлгэ'!$B$48:$K$48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илрүүлгэ'!$B$50:$K$50</c:f>
              <c:numCache>
                <c:formatCode>0.0</c:formatCode>
                <c:ptCount val="10"/>
                <c:pt idx="0">
                  <c:v>21.9</c:v>
                </c:pt>
                <c:pt idx="1">
                  <c:v>21.9</c:v>
                </c:pt>
                <c:pt idx="2">
                  <c:v>18.899999999999999</c:v>
                </c:pt>
                <c:pt idx="3">
                  <c:v>26</c:v>
                </c:pt>
                <c:pt idx="4">
                  <c:v>24.6</c:v>
                </c:pt>
                <c:pt idx="5">
                  <c:v>8.7000000000000011</c:v>
                </c:pt>
                <c:pt idx="6">
                  <c:v>32.800000000000011</c:v>
                </c:pt>
                <c:pt idx="7">
                  <c:v>32.800000000000011</c:v>
                </c:pt>
                <c:pt idx="8">
                  <c:v>22.7</c:v>
                </c:pt>
                <c:pt idx="9" formatCode="General">
                  <c:v>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AE-4D9A-94A0-AB756FC29BBD}"/>
            </c:ext>
          </c:extLst>
        </c:ser>
        <c:shape val="cylinder"/>
        <c:axId val="171770240"/>
        <c:axId val="171771776"/>
        <c:axId val="0"/>
      </c:bar3DChart>
      <c:catAx>
        <c:axId val="171770240"/>
        <c:scaling>
          <c:orientation val="minMax"/>
        </c:scaling>
        <c:axPos val="b"/>
        <c:numFmt formatCode="General" sourceLinked="0"/>
        <c:tickLblPos val="nextTo"/>
        <c:crossAx val="171771776"/>
        <c:crosses val="autoZero"/>
        <c:auto val="1"/>
        <c:lblAlgn val="ctr"/>
        <c:lblOffset val="100"/>
      </c:catAx>
      <c:valAx>
        <c:axId val="171771776"/>
        <c:scaling>
          <c:orientation val="minMax"/>
        </c:scaling>
        <c:delete val="1"/>
        <c:axPos val="l"/>
        <c:numFmt formatCode="0.0" sourceLinked="1"/>
        <c:tickLblPos val="none"/>
        <c:crossAx val="1717702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илрүүлгэ'!$B$55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илрүүлгэ'!$A$56:$A$60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in Microsoft Office PowerPoint]эрт илрүүлгэ'!$B$56:$B$60</c:f>
              <c:numCache>
                <c:formatCode>General</c:formatCode>
                <c:ptCount val="5"/>
                <c:pt idx="0">
                  <c:v>23.1</c:v>
                </c:pt>
                <c:pt idx="1">
                  <c:v>42.3</c:v>
                </c:pt>
                <c:pt idx="2">
                  <c:v>26.5</c:v>
                </c:pt>
                <c:pt idx="3">
                  <c:v>38.800000000000011</c:v>
                </c:pt>
                <c:pt idx="4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D-4ED6-910B-45A6594E66CD}"/>
            </c:ext>
          </c:extLst>
        </c:ser>
        <c:ser>
          <c:idx val="1"/>
          <c:order val="1"/>
          <c:tx>
            <c:strRef>
              <c:f>'[Chart in Microsoft Office PowerPoint]эрт илрүүлгэ'!$C$55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илрүүлгэ'!$A$56:$A$60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in Microsoft Office PowerPoint]эрт илрүүлгэ'!$C$56:$C$60</c:f>
              <c:numCache>
                <c:formatCode>General</c:formatCode>
                <c:ptCount val="5"/>
                <c:pt idx="0">
                  <c:v>34.300000000000011</c:v>
                </c:pt>
                <c:pt idx="1">
                  <c:v>33.4</c:v>
                </c:pt>
                <c:pt idx="2">
                  <c:v>35</c:v>
                </c:pt>
                <c:pt idx="3">
                  <c:v>38.800000000000011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DD-4ED6-910B-45A6594E66CD}"/>
            </c:ext>
          </c:extLst>
        </c:ser>
        <c:dLbls>
          <c:showVal val="1"/>
        </c:dLbls>
        <c:gapWidth val="75"/>
        <c:shape val="box"/>
        <c:axId val="45659648"/>
        <c:axId val="45661568"/>
        <c:axId val="0"/>
      </c:bar3DChart>
      <c:catAx>
        <c:axId val="45659648"/>
        <c:scaling>
          <c:orientation val="minMax"/>
        </c:scaling>
        <c:axPos val="b"/>
        <c:numFmt formatCode="General" sourceLinked="0"/>
        <c:majorTickMark val="none"/>
        <c:tickLblPos val="nextTo"/>
        <c:crossAx val="45661568"/>
        <c:crosses val="autoZero"/>
        <c:auto val="1"/>
        <c:lblAlgn val="ctr"/>
        <c:lblOffset val="100"/>
      </c:catAx>
      <c:valAx>
        <c:axId val="456615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56596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'амбулторийн үзлэг'!$B$13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үзлэг'!$B$14:$B$22</c:f>
              <c:numCache>
                <c:formatCode>0.0</c:formatCode>
                <c:ptCount val="9"/>
                <c:pt idx="0">
                  <c:v>28</c:v>
                </c:pt>
                <c:pt idx="1">
                  <c:v>40.1</c:v>
                </c:pt>
                <c:pt idx="2">
                  <c:v>39.700000000000003</c:v>
                </c:pt>
                <c:pt idx="3">
                  <c:v>31</c:v>
                </c:pt>
                <c:pt idx="4">
                  <c:v>35.1</c:v>
                </c:pt>
                <c:pt idx="5">
                  <c:v>39.4</c:v>
                </c:pt>
                <c:pt idx="6">
                  <c:v>22.8</c:v>
                </c:pt>
                <c:pt idx="7">
                  <c:v>38.1</c:v>
                </c:pt>
                <c:pt idx="8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5-4B89-B7F2-2F030046CA6D}"/>
            </c:ext>
          </c:extLst>
        </c:ser>
        <c:ser>
          <c:idx val="1"/>
          <c:order val="1"/>
          <c:tx>
            <c:strRef>
              <c:f>'амбулторийн үзлэг'!$C$13</c:f>
              <c:strCache>
                <c:ptCount val="1"/>
                <c:pt idx="0">
                  <c:v>2022.05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үзлэг'!$C$14:$C$22</c:f>
              <c:numCache>
                <c:formatCode>0.0</c:formatCode>
                <c:ptCount val="9"/>
                <c:pt idx="0">
                  <c:v>32.300000000000004</c:v>
                </c:pt>
                <c:pt idx="1">
                  <c:v>35</c:v>
                </c:pt>
                <c:pt idx="2">
                  <c:v>37.6</c:v>
                </c:pt>
                <c:pt idx="3">
                  <c:v>23.9</c:v>
                </c:pt>
                <c:pt idx="4">
                  <c:v>35.6</c:v>
                </c:pt>
                <c:pt idx="5">
                  <c:v>31.4</c:v>
                </c:pt>
                <c:pt idx="6">
                  <c:v>40.300000000000004</c:v>
                </c:pt>
                <c:pt idx="7">
                  <c:v>23.7</c:v>
                </c:pt>
                <c:pt idx="8">
                  <c:v>33.800000000000004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75-4B89-B7F2-2F030046CA6D}"/>
            </c:ext>
          </c:extLst>
        </c:ser>
        <c:shape val="cylinder"/>
        <c:axId val="156564480"/>
        <c:axId val="156181248"/>
        <c:axId val="0"/>
      </c:bar3DChart>
      <c:catAx>
        <c:axId val="156564480"/>
        <c:scaling>
          <c:orientation val="minMax"/>
        </c:scaling>
        <c:axPos val="b"/>
        <c:numFmt formatCode="General" sourceLinked="0"/>
        <c:tickLblPos val="nextTo"/>
        <c:crossAx val="156181248"/>
        <c:crosses val="autoZero"/>
        <c:auto val="1"/>
        <c:lblAlgn val="ctr"/>
        <c:lblOffset val="100"/>
      </c:catAx>
      <c:valAx>
        <c:axId val="156181248"/>
        <c:scaling>
          <c:orientation val="minMax"/>
        </c:scaling>
        <c:delete val="1"/>
        <c:axPos val="l"/>
        <c:numFmt formatCode="0.0" sourceLinked="1"/>
        <c:tickLblPos val="nextTo"/>
        <c:crossAx val="1565644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081873196329314E-2"/>
          <c:y val="0"/>
          <c:w val="0.9678362536073416"/>
          <c:h val="0.7887287555781648"/>
        </c:manualLayout>
      </c:layout>
      <c:bar3DChart>
        <c:barDir val="col"/>
        <c:grouping val="clustered"/>
        <c:ser>
          <c:idx val="0"/>
          <c:order val="0"/>
          <c:tx>
            <c:strRef>
              <c:f>'[Chart 2 in Microsoft Office PowerPoint]Төрөлт жирэмслэлт'!$G$18</c:f>
              <c:strCache>
                <c:ptCount val="1"/>
                <c:pt idx="0">
                  <c:v>Нийт төрөлт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1314391186023816E-2"/>
                  <c:y val="-1.26984126984127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44-4D94-83FE-DF91AD8D90F5}"/>
                </c:ext>
              </c:extLst>
            </c:dLbl>
            <c:dLbl>
              <c:idx val="1"/>
              <c:layout>
                <c:manualLayout>
                  <c:x val="1.6577859811351823E-2"/>
                  <c:y val="-1.26984126984127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44-4D94-83FE-DF91AD8D90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жирэмслэлт'!$H$17:$I$17</c:f>
              <c:numCache>
                <c:formatCode>0.00</c:formatCode>
                <c:ptCount val="2"/>
                <c:pt idx="0">
                  <c:v>2021.03</c:v>
                </c:pt>
                <c:pt idx="1">
                  <c:v>2022.03</c:v>
                </c:pt>
              </c:numCache>
            </c:numRef>
          </c:cat>
          <c:val>
            <c:numRef>
              <c:f>'[Chart 2 in Microsoft Office PowerPoint]Төрөлт жирэмслэлт'!$H$18:$I$18</c:f>
              <c:numCache>
                <c:formatCode>General</c:formatCode>
                <c:ptCount val="2"/>
                <c:pt idx="0">
                  <c:v>146</c:v>
                </c:pt>
                <c:pt idx="1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44-4D94-83FE-DF91AD8D90F5}"/>
            </c:ext>
          </c:extLst>
        </c:ser>
        <c:ser>
          <c:idx val="1"/>
          <c:order val="1"/>
          <c:tx>
            <c:strRef>
              <c:f>'[Chart 2 in Microsoft Office PowerPoint]Төрөлт жирэмслэлт'!$G$19</c:f>
              <c:strCache>
                <c:ptCount val="1"/>
                <c:pt idx="0">
                  <c:v>Кесаров хагалгаа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65778598113518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35/23.3%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44-4D94-83FE-DF91AD8D90F5}"/>
                </c:ext>
              </c:extLst>
            </c:dLbl>
            <c:dLbl>
              <c:idx val="1"/>
              <c:layout>
                <c:manualLayout>
                  <c:x val="2.3682656873359697E-2"/>
                  <c:y val="-6.34920634920639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43/36.8%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44-4D94-83FE-DF91AD8D90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жирэмслэлт'!$H$17:$I$17</c:f>
              <c:numCache>
                <c:formatCode>0.00</c:formatCode>
                <c:ptCount val="2"/>
                <c:pt idx="0">
                  <c:v>2021.03</c:v>
                </c:pt>
                <c:pt idx="1">
                  <c:v>2022.03</c:v>
                </c:pt>
              </c:numCache>
            </c:numRef>
          </c:cat>
          <c:val>
            <c:numRef>
              <c:f>'[Chart 2 in Microsoft Office PowerPoint]Төрөлт жирэмслэлт'!$H$19:$I$19</c:f>
              <c:numCache>
                <c:formatCode>General</c:formatCode>
                <c:ptCount val="2"/>
                <c:pt idx="0">
                  <c:v>34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44-4D94-83FE-DF91AD8D90F5}"/>
            </c:ext>
          </c:extLst>
        </c:ser>
        <c:ser>
          <c:idx val="2"/>
          <c:order val="2"/>
          <c:tx>
            <c:strRef>
              <c:f>'[Chart 2 in Microsoft Office PowerPoint]Төрөлт жирэмслэлт'!$G$20</c:f>
              <c:strCache>
                <c:ptCount val="1"/>
                <c:pt idx="0">
                  <c:v>Давтан кесаров хагалгаа</c:v>
                </c:pt>
              </c:strCache>
            </c:strRef>
          </c:tx>
          <c:dLbls>
            <c:dLbl>
              <c:idx val="0"/>
              <c:layout>
                <c:manualLayout>
                  <c:x val="1.4209594124015817E-2"/>
                  <c:y val="-1.26984126984127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27/77.1%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44-4D94-83FE-DF91AD8D90F5}"/>
                </c:ext>
              </c:extLst>
            </c:dLbl>
            <c:dLbl>
              <c:idx val="1"/>
              <c:layout>
                <c:manualLayout>
                  <c:x val="1.4209594124015817E-2"/>
                  <c:y val="-1.26984126984127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28/65.1%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44-4D94-83FE-DF91AD8D90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жирэмслэлт'!$H$17:$I$17</c:f>
              <c:numCache>
                <c:formatCode>0.00</c:formatCode>
                <c:ptCount val="2"/>
                <c:pt idx="0">
                  <c:v>2021.03</c:v>
                </c:pt>
                <c:pt idx="1">
                  <c:v>2022.03</c:v>
                </c:pt>
              </c:numCache>
            </c:numRef>
          </c:cat>
          <c:val>
            <c:numRef>
              <c:f>'[Chart 2 in Microsoft Office PowerPoint]Төрөлт жирэмслэлт'!$H$20:$I$20</c:f>
              <c:numCache>
                <c:formatCode>General</c:formatCode>
                <c:ptCount val="2"/>
                <c:pt idx="0">
                  <c:v>27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44-4D94-83FE-DF91AD8D90F5}"/>
            </c:ext>
          </c:extLst>
        </c:ser>
        <c:dLbls>
          <c:showVal val="1"/>
        </c:dLbls>
        <c:gapWidth val="75"/>
        <c:shape val="cylinder"/>
        <c:axId val="86705664"/>
        <c:axId val="86707200"/>
        <c:axId val="0"/>
      </c:bar3DChart>
      <c:catAx>
        <c:axId val="86705664"/>
        <c:scaling>
          <c:orientation val="minMax"/>
        </c:scaling>
        <c:axPos val="b"/>
        <c:numFmt formatCode="0.00" sourceLinked="1"/>
        <c:majorTickMark val="none"/>
        <c:tickLblPos val="nextTo"/>
        <c:crossAx val="86707200"/>
        <c:crosses val="autoZero"/>
        <c:auto val="1"/>
        <c:lblAlgn val="ctr"/>
        <c:lblOffset val="100"/>
      </c:catAx>
      <c:valAx>
        <c:axId val="86707200"/>
        <c:scaling>
          <c:orientation val="minMax"/>
        </c:scaling>
        <c:axPos val="l"/>
        <c:numFmt formatCode="General" sourceLinked="1"/>
        <c:majorTickMark val="none"/>
        <c:tickLblPos val="none"/>
        <c:crossAx val="8670566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975308641975669E-2"/>
          <c:y val="2.7777777777778852E-2"/>
          <c:w val="0.96604938271604934"/>
          <c:h val="0.79983178239083763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жирэмслэлт'!$C$26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жирэмслэлт'!$C$27:$C$36</c:f>
              <c:numCache>
                <c:formatCode>General</c:formatCode>
                <c:ptCount val="10"/>
                <c:pt idx="0" formatCode="0.0">
                  <c:v>0.2</c:v>
                </c:pt>
                <c:pt idx="1">
                  <c:v>0.1</c:v>
                </c:pt>
                <c:pt idx="2">
                  <c:v>0.4</c:v>
                </c:pt>
                <c:pt idx="3">
                  <c:v>0.2</c:v>
                </c:pt>
                <c:pt idx="4">
                  <c:v>0.2</c:v>
                </c:pt>
                <c:pt idx="5">
                  <c:v>0.1</c:v>
                </c:pt>
                <c:pt idx="6" formatCode="0.0">
                  <c:v>0.4</c:v>
                </c:pt>
                <c:pt idx="7">
                  <c:v>0</c:v>
                </c:pt>
                <c:pt idx="8" formatCode="0.0">
                  <c:v>0</c:v>
                </c:pt>
                <c:pt idx="9">
                  <c:v>0.30000000000000021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7-44EC-AF31-1860809C41F9}"/>
            </c:ext>
          </c:extLst>
        </c:ser>
        <c:ser>
          <c:idx val="1"/>
          <c:order val="1"/>
          <c:tx>
            <c:strRef>
              <c:f>'Төрөлт жирэмслэлт'!$D$26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1"/>
              <c:layout>
                <c:manualLayout>
                  <c:x val="9.2592592592595571E-3"/>
                  <c:y val="2.52525252525243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C7-44EC-AF31-1860809C41F9}"/>
                </c:ext>
              </c:extLst>
            </c:dLbl>
            <c:dLbl>
              <c:idx val="6"/>
              <c:layout>
                <c:manualLayout>
                  <c:x val="4.6296296296297014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C7-44EC-AF31-1860809C41F9}"/>
                </c:ext>
              </c:extLst>
            </c:dLbl>
            <c:dLbl>
              <c:idx val="8"/>
              <c:layout>
                <c:manualLayout>
                  <c:x val="6.1728395061728392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C7-44EC-AF31-1860809C41F9}"/>
                </c:ext>
              </c:extLst>
            </c:dLbl>
            <c:dLbl>
              <c:idx val="9"/>
              <c:layout>
                <c:manualLayout>
                  <c:x val="1.543209876543227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7-44EC-AF31-1860809C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жирэмслэлт'!$D$27:$D$36</c:f>
              <c:numCache>
                <c:formatCode>General</c:formatCode>
                <c:ptCount val="10"/>
                <c:pt idx="0" formatCode="0.0">
                  <c:v>0.30000000000000021</c:v>
                </c:pt>
                <c:pt idx="1">
                  <c:v>0.30000000000000021</c:v>
                </c:pt>
                <c:pt idx="2">
                  <c:v>0.5</c:v>
                </c:pt>
                <c:pt idx="3">
                  <c:v>0.60000000000000042</c:v>
                </c:pt>
                <c:pt idx="4">
                  <c:v>0.1</c:v>
                </c:pt>
                <c:pt idx="5">
                  <c:v>0.5</c:v>
                </c:pt>
                <c:pt idx="6" formatCode="0.0">
                  <c:v>0.5</c:v>
                </c:pt>
                <c:pt idx="7">
                  <c:v>0</c:v>
                </c:pt>
                <c:pt idx="8" formatCode="0.0">
                  <c:v>0</c:v>
                </c:pt>
                <c:pt idx="9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C7-44EC-AF31-1860809C41F9}"/>
            </c:ext>
          </c:extLst>
        </c:ser>
        <c:dLbls>
          <c:showVal val="1"/>
        </c:dLbls>
        <c:shape val="cylinder"/>
        <c:axId val="159064832"/>
        <c:axId val="159066368"/>
        <c:axId val="0"/>
      </c:bar3DChart>
      <c:catAx>
        <c:axId val="159064832"/>
        <c:scaling>
          <c:orientation val="minMax"/>
        </c:scaling>
        <c:axPos val="b"/>
        <c:numFmt formatCode="General" sourceLinked="0"/>
        <c:tickLblPos val="nextTo"/>
        <c:crossAx val="159066368"/>
        <c:crosses val="autoZero"/>
        <c:auto val="1"/>
        <c:lblAlgn val="ctr"/>
        <c:lblOffset val="100"/>
      </c:catAx>
      <c:valAx>
        <c:axId val="159066368"/>
        <c:scaling>
          <c:orientation val="minMax"/>
        </c:scaling>
        <c:delete val="1"/>
        <c:axPos val="l"/>
        <c:numFmt formatCode="0.0" sourceLinked="1"/>
        <c:tickLblPos val="none"/>
        <c:crossAx val="1590648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369047619047623E-2"/>
          <c:y val="2.8645833333333332E-2"/>
          <c:w val="0.96726190476189999"/>
          <c:h val="0.77858616305773143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жирэмслэлт'!$C$54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жирэмслэлт'!$C$55:$C$64</c:f>
              <c:numCache>
                <c:formatCode>General</c:formatCode>
                <c:ptCount val="10"/>
                <c:pt idx="0" formatCode="0.0">
                  <c:v>6.5</c:v>
                </c:pt>
                <c:pt idx="1">
                  <c:v>4.0999999999999996</c:v>
                </c:pt>
                <c:pt idx="2">
                  <c:v>3.8</c:v>
                </c:pt>
                <c:pt idx="3">
                  <c:v>8.6</c:v>
                </c:pt>
                <c:pt idx="4" formatCode="0.0">
                  <c:v>2.9</c:v>
                </c:pt>
                <c:pt idx="5">
                  <c:v>4.4000000000000004</c:v>
                </c:pt>
                <c:pt idx="6" formatCode="0.0">
                  <c:v>5.3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88-4DDD-AEFE-EAE346663115}"/>
            </c:ext>
          </c:extLst>
        </c:ser>
        <c:ser>
          <c:idx val="1"/>
          <c:order val="1"/>
          <c:tx>
            <c:strRef>
              <c:f>'Төрөлт жирэмслэлт'!$D$54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7"/>
              <c:layout>
                <c:manualLayout>
                  <c:x val="8.9285714285714159E-3"/>
                  <c:y val="-7.8125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жирэмслэлт'!$D$55:$D$64</c:f>
              <c:numCache>
                <c:formatCode>General</c:formatCode>
                <c:ptCount val="10"/>
                <c:pt idx="0" formatCode="0.0">
                  <c:v>6.3</c:v>
                </c:pt>
                <c:pt idx="1">
                  <c:v>5.7</c:v>
                </c:pt>
                <c:pt idx="2">
                  <c:v>5.0999999999999996</c:v>
                </c:pt>
                <c:pt idx="3">
                  <c:v>10.200000000000001</c:v>
                </c:pt>
                <c:pt idx="4" formatCode="0.0">
                  <c:v>5.5</c:v>
                </c:pt>
                <c:pt idx="5">
                  <c:v>4.7</c:v>
                </c:pt>
                <c:pt idx="6" formatCode="0.0">
                  <c:v>2.9</c:v>
                </c:pt>
                <c:pt idx="7" formatCode="0.0">
                  <c:v>5</c:v>
                </c:pt>
                <c:pt idx="8" formatCode="0.0">
                  <c:v>58.8</c:v>
                </c:pt>
                <c:pt idx="9" formatCode="0.0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88-4DDD-AEFE-EAE346663115}"/>
            </c:ext>
          </c:extLst>
        </c:ser>
        <c:dLbls>
          <c:showVal val="1"/>
        </c:dLbls>
        <c:shape val="cylinder"/>
        <c:axId val="159586560"/>
        <c:axId val="159592448"/>
        <c:axId val="0"/>
      </c:bar3DChart>
      <c:catAx>
        <c:axId val="159586560"/>
        <c:scaling>
          <c:orientation val="minMax"/>
        </c:scaling>
        <c:axPos val="b"/>
        <c:numFmt formatCode="General" sourceLinked="0"/>
        <c:tickLblPos val="nextTo"/>
        <c:crossAx val="159592448"/>
        <c:crosses val="autoZero"/>
        <c:auto val="1"/>
        <c:lblAlgn val="ctr"/>
        <c:lblOffset val="100"/>
      </c:catAx>
      <c:valAx>
        <c:axId val="159592448"/>
        <c:scaling>
          <c:orientation val="minMax"/>
        </c:scaling>
        <c:delete val="1"/>
        <c:axPos val="l"/>
        <c:numFmt formatCode="0.0" sourceLinked="1"/>
        <c:tickLblPos val="none"/>
        <c:crossAx val="1595865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8645833333333332E-2"/>
          <c:w val="0.96666666666666667"/>
          <c:h val="0.7779515255905638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жирэмслэлт'!$C$70</c:f>
              <c:strCache>
                <c:ptCount val="1"/>
                <c:pt idx="0">
                  <c:v>2021.05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жирэмслэлт'!$C$71:$C$80</c:f>
              <c:numCache>
                <c:formatCode>0.0</c:formatCode>
                <c:ptCount val="10"/>
                <c:pt idx="0">
                  <c:v>0</c:v>
                </c:pt>
                <c:pt idx="1">
                  <c:v>0.5</c:v>
                </c:pt>
                <c:pt idx="2">
                  <c:v>0.1</c:v>
                </c:pt>
                <c:pt idx="3">
                  <c:v>0.5</c:v>
                </c:pt>
                <c:pt idx="4">
                  <c:v>0.1</c:v>
                </c:pt>
                <c:pt idx="5">
                  <c:v>0.30000000000000021</c:v>
                </c:pt>
                <c:pt idx="6">
                  <c:v>0</c:v>
                </c:pt>
                <c:pt idx="7">
                  <c:v>0</c:v>
                </c:pt>
                <c:pt idx="8">
                  <c:v>0.4</c:v>
                </c:pt>
                <c:pt idx="9">
                  <c:v>0.30000000000000021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5-4CE3-96F1-DA88681F4D13}"/>
            </c:ext>
          </c:extLst>
        </c:ser>
        <c:ser>
          <c:idx val="1"/>
          <c:order val="1"/>
          <c:tx>
            <c:strRef>
              <c:f>'Төрөлт жирэмслэлт'!$D$70</c:f>
              <c:strCache>
                <c:ptCount val="1"/>
                <c:pt idx="0">
                  <c:v>2022.05</c:v>
                </c:pt>
              </c:strCache>
            </c:strRef>
          </c:tx>
          <c:dLbls>
            <c:dLbl>
              <c:idx val="2"/>
              <c:layout>
                <c:manualLayout>
                  <c:x val="1.0396361273554254E-2"/>
                  <c:y val="2.43309002433090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5-4CE3-96F1-DA88681F4D13}"/>
                </c:ext>
              </c:extLst>
            </c:dLbl>
            <c:dLbl>
              <c:idx val="4"/>
              <c:layout>
                <c:manualLayout>
                  <c:x val="1.0396361273554254E-2"/>
                  <c:y val="4.86618004866180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5-4CE3-96F1-DA88681F4D13}"/>
                </c:ext>
              </c:extLst>
            </c:dLbl>
            <c:dLbl>
              <c:idx val="5"/>
              <c:layout>
                <c:manualLayout>
                  <c:x val="1.0396361273554254E-2"/>
                  <c:y val="1.4598540145985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5-4CE3-96F1-DA88681F4D13}"/>
                </c:ext>
              </c:extLst>
            </c:dLbl>
            <c:dLbl>
              <c:idx val="7"/>
              <c:layout>
                <c:manualLayout>
                  <c:x val="1.0396361273554158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05-4CE3-96F1-DA88681F4D13}"/>
                </c:ext>
              </c:extLst>
            </c:dLbl>
            <c:dLbl>
              <c:idx val="8"/>
              <c:layout>
                <c:manualLayout>
                  <c:x val="1.0396361273554254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05-4CE3-96F1-DA88681F4D13}"/>
                </c:ext>
              </c:extLst>
            </c:dLbl>
            <c:dLbl>
              <c:idx val="9"/>
              <c:layout>
                <c:manualLayout>
                  <c:x val="1.0416666666666666E-2"/>
                  <c:y val="-1.30208333333336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05-4CE3-96F1-DA88681F4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жирэмслэлт'!$D$71:$D$80</c:f>
              <c:numCache>
                <c:formatCode>0.0</c:formatCode>
                <c:ptCount val="10"/>
                <c:pt idx="0">
                  <c:v>0.4</c:v>
                </c:pt>
                <c:pt idx="1">
                  <c:v>0</c:v>
                </c:pt>
                <c:pt idx="2">
                  <c:v>0.5</c:v>
                </c:pt>
                <c:pt idx="3">
                  <c:v>0.2</c:v>
                </c:pt>
                <c:pt idx="4">
                  <c:v>0.2</c:v>
                </c:pt>
                <c:pt idx="5">
                  <c:v>0.1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0.30000000000000021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05-4CE3-96F1-DA88681F4D13}"/>
            </c:ext>
          </c:extLst>
        </c:ser>
        <c:dLbls>
          <c:showVal val="1"/>
        </c:dLbls>
        <c:shape val="cylinder"/>
        <c:axId val="169128320"/>
        <c:axId val="169130240"/>
        <c:axId val="0"/>
      </c:bar3DChart>
      <c:catAx>
        <c:axId val="169128320"/>
        <c:scaling>
          <c:orientation val="minMax"/>
        </c:scaling>
        <c:axPos val="b"/>
        <c:numFmt formatCode="General" sourceLinked="0"/>
        <c:tickLblPos val="nextTo"/>
        <c:crossAx val="169130240"/>
        <c:crosses val="autoZero"/>
        <c:auto val="1"/>
        <c:lblAlgn val="ctr"/>
        <c:lblOffset val="100"/>
      </c:catAx>
      <c:valAx>
        <c:axId val="169130240"/>
        <c:scaling>
          <c:orientation val="minMax"/>
        </c:scaling>
        <c:delete val="1"/>
        <c:axPos val="l"/>
        <c:numFmt formatCode="0.0" sourceLinked="1"/>
        <c:tickLblPos val="none"/>
        <c:crossAx val="16912832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730496453900711E-2"/>
          <c:y val="0.1672196789354819"/>
          <c:w val="0.96099290780141844"/>
          <c:h val="0.63761753036684365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жирэмслэлт'!$G$9</c:f>
              <c:strCache>
                <c:ptCount val="1"/>
                <c:pt idx="0">
                  <c:v>шинээр хяналтанд авсан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9.0909090909090766E-3"/>
                  <c:y val="-2.34375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A7-4E1A-BBBE-AEF7379E9547}"/>
                </c:ext>
              </c:extLst>
            </c:dLbl>
            <c:dLbl>
              <c:idx val="1"/>
              <c:layout>
                <c:manualLayout>
                  <c:x val="9.0909090909091547E-3"/>
                  <c:y val="-2.34375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A7-4E1A-BBBE-AEF7379E95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'Төрөлт жирэмслэлт'!$H$8:$I$8</c:f>
              <c:numCache>
                <c:formatCode>0.00</c:formatCode>
                <c:ptCount val="2"/>
                <c:pt idx="0">
                  <c:v>2021.05</c:v>
                </c:pt>
                <c:pt idx="1">
                  <c:v>2022.05</c:v>
                </c:pt>
              </c:numCache>
            </c:numRef>
          </c:cat>
          <c:val>
            <c:numRef>
              <c:f>'Төрөлт жирэмслэлт'!$H$9:$I$9</c:f>
              <c:numCache>
                <c:formatCode>General</c:formatCode>
                <c:ptCount val="2"/>
                <c:pt idx="0">
                  <c:v>204</c:v>
                </c:pt>
                <c:pt idx="1">
                  <c:v>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A7-4E1A-BBBE-AEF7379E9547}"/>
            </c:ext>
          </c:extLst>
        </c:ser>
        <c:ser>
          <c:idx val="1"/>
          <c:order val="1"/>
          <c:tx>
            <c:strRef>
              <c:f>'Төрөлт жирэмслэлт'!$G$10</c:f>
              <c:strCache>
                <c:ptCount val="1"/>
                <c:pt idx="0">
                  <c:v>эхний 3 сартайд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3.0947745168218122E-2"/>
                  <c:y val="-3.4847440944881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186/91.2%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1947148651874202E-2"/>
                  <c:y val="-3.68337844488198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288/87.8%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A7-4E1A-BBBE-AEF7379E95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'Төрөлт жирэмслэлт'!$H$8:$I$8</c:f>
              <c:numCache>
                <c:formatCode>0.00</c:formatCode>
                <c:ptCount val="2"/>
                <c:pt idx="0">
                  <c:v>2021.05</c:v>
                </c:pt>
                <c:pt idx="1">
                  <c:v>2022.05</c:v>
                </c:pt>
              </c:numCache>
            </c:numRef>
          </c:cat>
          <c:val>
            <c:numRef>
              <c:f>'Төрөлт жирэмслэлт'!$H$10:$I$10</c:f>
              <c:numCache>
                <c:formatCode>General</c:formatCode>
                <c:ptCount val="2"/>
                <c:pt idx="0">
                  <c:v>186</c:v>
                </c:pt>
                <c:pt idx="1">
                  <c:v>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A7-4E1A-BBBE-AEF7379E9547}"/>
            </c:ext>
          </c:extLst>
        </c:ser>
        <c:dLbls>
          <c:showVal val="1"/>
        </c:dLbls>
        <c:shape val="cylinder"/>
        <c:axId val="170012672"/>
        <c:axId val="170014208"/>
        <c:axId val="0"/>
      </c:bar3DChart>
      <c:catAx>
        <c:axId val="170012672"/>
        <c:scaling>
          <c:orientation val="minMax"/>
        </c:scaling>
        <c:axPos val="b"/>
        <c:numFmt formatCode="0.00" sourceLinked="1"/>
        <c:majorTickMark val="none"/>
        <c:tickLblPos val="nextTo"/>
        <c:crossAx val="170014208"/>
        <c:crosses val="autoZero"/>
        <c:auto val="1"/>
        <c:lblAlgn val="ctr"/>
        <c:lblOffset val="100"/>
      </c:catAx>
      <c:valAx>
        <c:axId val="170014208"/>
        <c:scaling>
          <c:orientation val="minMax"/>
        </c:scaling>
        <c:delete val="1"/>
        <c:axPos val="l"/>
        <c:numFmt formatCode="General" sourceLinked="1"/>
        <c:tickLblPos val="none"/>
        <c:crossAx val="17001267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7295597484276729E-2"/>
          <c:y val="3.0555555555555582E-2"/>
          <c:w val="0.96540880503144655"/>
          <c:h val="0.78359951881014878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жирэмслэлт'!$C$42</c:f>
              <c:strCache>
                <c:ptCount val="1"/>
                <c:pt idx="0">
                  <c:v>2021.05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жирэмслэлт'!$C$43:$C$51</c:f>
              <c:numCache>
                <c:formatCode>0.0</c:formatCode>
                <c:ptCount val="9"/>
                <c:pt idx="0">
                  <c:v>92.1</c:v>
                </c:pt>
                <c:pt idx="1">
                  <c:v>86.5</c:v>
                </c:pt>
                <c:pt idx="2">
                  <c:v>89.1</c:v>
                </c:pt>
                <c:pt idx="3">
                  <c:v>90.2</c:v>
                </c:pt>
                <c:pt idx="4">
                  <c:v>89.2</c:v>
                </c:pt>
                <c:pt idx="5">
                  <c:v>90.3</c:v>
                </c:pt>
                <c:pt idx="6">
                  <c:v>92.2</c:v>
                </c:pt>
                <c:pt idx="7">
                  <c:v>91.2</c:v>
                </c:pt>
                <c:pt idx="8">
                  <c:v>88.9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36-41D1-951D-F00EAADF9D5A}"/>
            </c:ext>
          </c:extLst>
        </c:ser>
        <c:ser>
          <c:idx val="1"/>
          <c:order val="1"/>
          <c:tx>
            <c:strRef>
              <c:f>'Төрөлт жирэмслэлт'!$D$42</c:f>
              <c:strCache>
                <c:ptCount val="1"/>
                <c:pt idx="0">
                  <c:v>2022.05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1"/>
              <c:layout>
                <c:manualLayout>
                  <c:x val="1.9444444444444445E-2"/>
                  <c:y val="5.0314465408805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6-41D1-951D-F00EAADF9D5A}"/>
                </c:ext>
              </c:extLst>
            </c:dLbl>
            <c:dLbl>
              <c:idx val="2"/>
              <c:layout>
                <c:manualLayout>
                  <c:x val="4.1666666666666683E-3"/>
                  <c:y val="2.7777777777778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36-41D1-951D-F00EAADF9D5A}"/>
                </c:ext>
              </c:extLst>
            </c:dLbl>
            <c:dLbl>
              <c:idx val="3"/>
              <c:layout>
                <c:manualLayout>
                  <c:x val="4.166666666666668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36-41D1-951D-F00EAADF9D5A}"/>
                </c:ext>
              </c:extLst>
            </c:dLbl>
            <c:dLbl>
              <c:idx val="4"/>
              <c:layout>
                <c:manualLayout>
                  <c:x val="1.2500000000000001E-2"/>
                  <c:y val="-2.7777777777778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36-41D1-951D-F00EAADF9D5A}"/>
                </c:ext>
              </c:extLst>
            </c:dLbl>
            <c:dLbl>
              <c:idx val="5"/>
              <c:layout>
                <c:manualLayout>
                  <c:x val="1.2500000000000001E-2"/>
                  <c:y val="-2.7777777777778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36-41D1-951D-F00EAADF9D5A}"/>
                </c:ext>
              </c:extLst>
            </c:dLbl>
            <c:dLbl>
              <c:idx val="6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6-41D1-951D-F00EAADF9D5A}"/>
                </c:ext>
              </c:extLst>
            </c:dLbl>
            <c:dLbl>
              <c:idx val="7"/>
              <c:layout>
                <c:manualLayout>
                  <c:x val="2.777777777777862E-3"/>
                  <c:y val="-8.33333333333333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36-41D1-951D-F00EAADF9D5A}"/>
                </c:ext>
              </c:extLst>
            </c:dLbl>
            <c:dLbl>
              <c:idx val="8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36-41D1-951D-F00EAADF9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жирэмслэлт'!$D$43:$D$51</c:f>
              <c:numCache>
                <c:formatCode>0.0</c:formatCode>
                <c:ptCount val="9"/>
                <c:pt idx="0">
                  <c:v>95.2</c:v>
                </c:pt>
                <c:pt idx="1">
                  <c:v>90.5</c:v>
                </c:pt>
                <c:pt idx="2">
                  <c:v>91.3</c:v>
                </c:pt>
                <c:pt idx="3">
                  <c:v>89.5</c:v>
                </c:pt>
                <c:pt idx="4">
                  <c:v>92</c:v>
                </c:pt>
                <c:pt idx="5">
                  <c:v>87.5</c:v>
                </c:pt>
                <c:pt idx="6">
                  <c:v>87.8</c:v>
                </c:pt>
                <c:pt idx="7">
                  <c:v>92</c:v>
                </c:pt>
                <c:pt idx="8">
                  <c:v>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936-41D1-951D-F00EAADF9D5A}"/>
            </c:ext>
          </c:extLst>
        </c:ser>
        <c:shape val="cylinder"/>
        <c:axId val="169126528"/>
        <c:axId val="169378176"/>
        <c:axId val="0"/>
      </c:bar3DChart>
      <c:catAx>
        <c:axId val="169126528"/>
        <c:scaling>
          <c:orientation val="minMax"/>
        </c:scaling>
        <c:axPos val="b"/>
        <c:numFmt formatCode="General" sourceLinked="0"/>
        <c:tickLblPos val="nextTo"/>
        <c:crossAx val="169378176"/>
        <c:crosses val="autoZero"/>
        <c:auto val="1"/>
        <c:lblAlgn val="ctr"/>
        <c:lblOffset val="100"/>
      </c:catAx>
      <c:valAx>
        <c:axId val="169378176"/>
        <c:scaling>
          <c:orientation val="minMax"/>
        </c:scaling>
        <c:delete val="1"/>
        <c:axPos val="l"/>
        <c:numFmt formatCode="0.0" sourceLinked="1"/>
        <c:tickLblPos val="none"/>
        <c:crossAx val="1691265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6F6D8D-066A-47F1-A605-BE4B55E4D86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F9C7BD-0C94-443A-B2FE-0E4CAA5F3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54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2D534-5181-4629-B475-415B7D6DFE15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4BD35-CEB8-41EC-8460-FBA6D2B2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80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6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7B65-F6FE-4F77-B1FD-6A7BCA0BCC04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tistic\Desktop\munkhcimeg\2019 он\Mark E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Багануур дүүргийн эрүүл мэндийн төвийн үндсэн үзүүлэлт</a:t>
            </a:r>
          </a:p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байдлаар/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Нийт төрөлтөнд кесаров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хагалгааны эзлэх хувь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F000000}"/>
              </a:ext>
            </a:extLst>
          </p:cNvPr>
          <p:cNvGraphicFramePr/>
          <p:nvPr/>
        </p:nvGraphicFramePr>
        <p:xfrm>
          <a:off x="228600" y="1447800"/>
          <a:ext cx="8686799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Гэрийн төрөлт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1488885"/>
              </p:ext>
            </p:extLst>
          </p:nvPr>
        </p:nvGraphicFramePr>
        <p:xfrm>
          <a:off x="457201" y="15240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Амьгүй 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 1000 нийт төрөлтөнд/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7472668"/>
              </p:ext>
            </p:extLst>
          </p:nvPr>
        </p:nvGraphicFramePr>
        <p:xfrm>
          <a:off x="304801" y="14478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Хяналтгүй төрөлт  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3079377"/>
              </p:ext>
            </p:extLst>
          </p:nvPr>
        </p:nvGraphicFramePr>
        <p:xfrm>
          <a:off x="304800" y="1600201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хяналт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029273"/>
              </p:ext>
            </p:extLst>
          </p:nvPr>
        </p:nvGraphicFramePr>
        <p:xfrm>
          <a:off x="304800" y="16002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эрт хяналтын хувь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3689361"/>
              </p:ext>
            </p:extLst>
          </p:nvPr>
        </p:nvGraphicFramePr>
        <p:xfrm>
          <a:off x="0" y="17526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mn-M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баралт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450084"/>
              </p:ext>
            </p:extLst>
          </p:nvPr>
        </p:nvGraphicFramePr>
        <p:xfrm>
          <a:off x="152400" y="1066799"/>
          <a:ext cx="8839201" cy="560645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5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Үзүүлэлт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2021.05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2022.05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Нийт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Эмнэлгийн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Гэрийн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869"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Хоног болоогүй нас баралт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Бодит</a:t>
                      </a:r>
                      <a:r>
                        <a:rPr lang="mn-MN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тоо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869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Хувь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21.7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-28.3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Перинаталь эндэгдэл /1000 нийт төрлөгт/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2/7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1/5.1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-1/</a:t>
                      </a:r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0-1 насны хүүхдийн нас баралт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3/11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2/10.1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-1/1.6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насны хүүхдийн нас баралт/ 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0/0.0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1/5.1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-1/5.1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Хорт хавдрын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Гадны шалтгаант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баралтын шалтгаан </a:t>
            </a:r>
            <a:b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/хувиар/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300-000009000000}"/>
              </a:ext>
            </a:extLst>
          </p:cNvPr>
          <p:cNvGraphicFramePr/>
          <p:nvPr/>
        </p:nvGraphicFramePr>
        <p:xfrm>
          <a:off x="457200" y="1524000"/>
          <a:ext cx="8458200" cy="51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Нялхсын эндэгдэл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1688647"/>
              </p:ext>
            </p:extLst>
          </p:nvPr>
        </p:nvGraphicFramePr>
        <p:xfrm>
          <a:off x="0" y="1676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хүртэлх насны хүүхдийн эндэгдэл</a:t>
            </a:r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700-000008000000}"/>
              </a:ext>
            </a:extLst>
          </p:cNvPr>
          <p:cNvGraphicFramePr/>
          <p:nvPr/>
        </p:nvGraphicFramePr>
        <p:xfrm>
          <a:off x="304800" y="1524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үзлэг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9061994"/>
              </p:ext>
            </p:extLst>
          </p:nvPr>
        </p:nvGraphicFramePr>
        <p:xfrm>
          <a:off x="228601" y="1066804"/>
          <a:ext cx="8686798" cy="5600886"/>
        </p:xfrm>
        <a:graphic>
          <a:graphicData uri="http://schemas.openxmlformats.org/drawingml/2006/table">
            <a:tbl>
              <a:tblPr/>
              <a:tblGrid>
                <a:gridCol w="4049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5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2021.05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.05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Дүүргийн дундаж хүн ам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28908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29125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Нийт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62161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133220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71059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Амбулаторийн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35411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65448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30037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14191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53703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39512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үзлэгийн</a:t>
                      </a:r>
                      <a:r>
                        <a:rPr lang="mn-MN" sz="2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хувь</a:t>
                      </a:r>
                      <a:endParaRPr lang="mn-MN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22.83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40.31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17.5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6485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5221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-1264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Гэрийн 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5774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8127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2353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дуудлага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Халдварт өвчин 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1522344"/>
              </p:ext>
            </p:extLst>
          </p:nvPr>
        </p:nvGraphicFramePr>
        <p:xfrm>
          <a:off x="3048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БЗДХ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/10000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амд/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3000000}"/>
              </a:ext>
            </a:extLst>
          </p:cNvPr>
          <p:cNvGraphicFramePr/>
          <p:nvPr/>
        </p:nvGraphicFramePr>
        <p:xfrm>
          <a:off x="457200" y="13716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Цочмог халдварт өвчин,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тоогоор/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0167983"/>
              </p:ext>
            </p:extLst>
          </p:nvPr>
        </p:nvGraphicFramePr>
        <p:xfrm>
          <a:off x="228601" y="838200"/>
          <a:ext cx="8686799" cy="5943592"/>
        </p:xfrm>
        <a:graphic>
          <a:graphicData uri="http://schemas.openxmlformats.org/drawingml/2006/table">
            <a:tbl>
              <a:tblPr/>
              <a:tblGrid>
                <a:gridCol w="332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9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9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1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3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Цочмог халдварт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105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1626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Цусан суулга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 шар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Салхин цэцэг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Ковид-19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1604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1509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 хөл амны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Сальмонеллез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Хачигт рикеттиоз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 / ёлом/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Скарлатин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Хоолны</a:t>
                      </a:r>
                      <a:r>
                        <a:rPr lang="mn-MN" sz="20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хордлого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Краснух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Бүртгэгдсэн халдварт өвчин    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/10000 хүн амд, дүүргийн байршлаар/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4676978"/>
              </p:ext>
            </p:extLst>
          </p:nvPr>
        </p:nvGraphicFramePr>
        <p:xfrm>
          <a:off x="228600" y="1417638"/>
          <a:ext cx="8610599" cy="51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228601"/>
            <a:ext cx="88392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Умайн хүзүүний өмөнгийн эрт илрүүлгийн үзлэгт хамрагдсан хүний тоо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7000000}"/>
              </a:ext>
            </a:extLst>
          </p:cNvPr>
          <p:cNvGraphicFramePr/>
          <p:nvPr/>
        </p:nvGraphicFramePr>
        <p:xfrm>
          <a:off x="304800" y="1600200"/>
          <a:ext cx="8381999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8601"/>
            <a:ext cx="9144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Хөхний өмөнгийн эрт илрүүлгийн үзлэгт хамрагдсан хүний тоо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8000000}"/>
              </a:ext>
            </a:extLst>
          </p:cNvPr>
          <p:cNvGraphicFramePr/>
          <p:nvPr/>
        </p:nvGraphicFramePr>
        <p:xfrm>
          <a:off x="228601" y="15240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Артерийн гипертензи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9000000}"/>
              </a:ext>
            </a:extLst>
          </p:cNvPr>
          <p:cNvGraphicFramePr/>
          <p:nvPr/>
        </p:nvGraphicFramePr>
        <p:xfrm>
          <a:off x="304800" y="1371600"/>
          <a:ext cx="8458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Чихрийн шижин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A000000}"/>
              </a:ext>
            </a:extLst>
          </p:cNvPr>
          <p:cNvGraphicFramePr/>
          <p:nvPr/>
        </p:nvGraphicFramePr>
        <p:xfrm>
          <a:off x="381001" y="13716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Элэгний өмөнгийн эрт илрүүлгийн үзлэгт хамрагдсан хүний тоо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B000000}"/>
              </a:ext>
            </a:extLst>
          </p:cNvPr>
          <p:cNvGraphicFramePr/>
          <p:nvPr/>
        </p:nvGraphicFramePr>
        <p:xfrm>
          <a:off x="304801" y="15240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mn-MN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ХБӨ эрт илрүүлгийн үзлэгийг бусад дүүрэгтэй харьцуулсан байдал 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22.05 </a:t>
            </a:r>
            <a:r>
              <a:rPr lang="mn-M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61357405"/>
              </p:ext>
            </p:extLst>
          </p:nvPr>
        </p:nvGraphicFramePr>
        <p:xfrm>
          <a:off x="0" y="1524000"/>
          <a:ext cx="9143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Үзлэгийн задаргаа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3716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4719351"/>
              </p:ext>
            </p:extLst>
          </p:nvPr>
        </p:nvGraphicFramePr>
        <p:xfrm>
          <a:off x="2286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Эрт илрүүлгийн үзлэгийг өмнөх оны мөн үетэй харьцуулсан байдал, хувиар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C000000}"/>
              </a:ext>
            </a:extLst>
          </p:cNvPr>
          <p:cNvGraphicFramePr/>
          <p:nvPr/>
        </p:nvGraphicFramePr>
        <p:xfrm>
          <a:off x="304800" y="16002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Нийт үзлэгт урьдчилан сэргийлэх үзлэгийн хувь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эхний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сарын байдлаар, дүүргээр/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8091178"/>
              </p:ext>
            </p:extLst>
          </p:nvPr>
        </p:nvGraphicFramePr>
        <p:xfrm>
          <a:off x="228600" y="20574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ӨЭМТ-ийн үзлэгт гэрийн идэвхтэй хяналтын үзлэгийн эзлэх хувь</a:t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эхний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сарын байдлаар дүүргээр/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22" y="2438399"/>
            <a:ext cx="8270278" cy="285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өвчлөл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2563058"/>
              </p:ext>
            </p:extLst>
          </p:nvPr>
        </p:nvGraphicFramePr>
        <p:xfrm>
          <a:off x="304799" y="1142996"/>
          <a:ext cx="8534402" cy="5486403"/>
        </p:xfrm>
        <a:graphic>
          <a:graphicData uri="http://schemas.openxmlformats.org/drawingml/2006/table">
            <a:tbl>
              <a:tblPr/>
              <a:tblGrid>
                <a:gridCol w="46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5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2021.05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.05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Бүртгэгдсэн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бус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-802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Шинэ 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Хуучин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-745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Осол гэмтэл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-140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авдрын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2"/>
          <a:ext cx="8763000" cy="44957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8318"/>
                <a:gridCol w="5178137"/>
                <a:gridCol w="1713120"/>
                <a:gridCol w="1473425"/>
              </a:tblGrid>
              <a:tr h="559012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Өвчний ангилал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Амбулатори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Стационар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Амьсгалын тогтолцооны өвчлөл /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J00-J99/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137.7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Зүрх судасны тогтолцооны өвчлөл/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I00-I99/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131.2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55.9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7081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Хоол боловсруулах тогтолцооны өвчлөл/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K00-K9</a:t>
                      </a:r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118.5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50.8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Мэдрэлийн тогтолцооны өвчин/G00-G99/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52.2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Арьс  ба арьсан</a:t>
                      </a:r>
                      <a:r>
                        <a:rPr lang="mn-M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доорх эслэгийн өвчин/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L00-L99/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38.8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Ковид-19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Шээс бэлгийн тогтолцооны өвчин/N00-N99/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27.1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36.7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Өвчлөлийн тэргүүлэх шалтгаан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/10000 хүн амд/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6096000"/>
          <a:ext cx="8686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Стационарын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үзүүлэлт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6061200"/>
              </p:ext>
            </p:extLst>
          </p:nvPr>
        </p:nvGraphicFramePr>
        <p:xfrm>
          <a:off x="304800" y="1066802"/>
          <a:ext cx="8534400" cy="5809431"/>
        </p:xfrm>
        <a:graphic>
          <a:graphicData uri="http://schemas.openxmlformats.org/drawingml/2006/table">
            <a:tbl>
              <a:tblPr/>
              <a:tblGrid>
                <a:gridCol w="4252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2021.05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.05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тоо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14662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mn-MN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26674</a:t>
                      </a:r>
                    </a:p>
                    <a:p>
                      <a:pPr algn="ctr" rtl="0" fontAlgn="ctr"/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None/>
                      </a:pPr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Дундаж 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эргэлт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10.22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17.57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7.53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68.51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122.36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55.10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ашиглалтын хувь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49.83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88.99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40.07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бодит тоогоор/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257862"/>
              </p:ext>
            </p:extLst>
          </p:nvPr>
        </p:nvGraphicFramePr>
        <p:xfrm>
          <a:off x="381002" y="1371601"/>
          <a:ext cx="8458198" cy="5105401"/>
        </p:xfrm>
        <a:graphic>
          <a:graphicData uri="http://schemas.openxmlformats.org/drawingml/2006/table">
            <a:tbl>
              <a:tblPr/>
              <a:tblGrid>
                <a:gridCol w="3817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6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4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6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Төрөлтийн 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2021.05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.05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Төрсөн эхийн тоо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63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24.4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53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24.1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-10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0.3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төрөлт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Төрөлхийн гажиг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Амьгүй төрсөн нярай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Кесаров хагалгаа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69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/26.7%/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68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/30.9%/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r>
                        <a:rPr lang="en-US" sz="2400" b="1" i="0" u="none" strike="noStrike" baseline="30000" smtClean="0">
                          <a:solidFill>
                            <a:schemeClr val="tx1"/>
                          </a:solidFill>
                          <a:latin typeface="Times New Roman"/>
                        </a:rPr>
                        <a:t>/4.2%/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42001</TotalTime>
  <Words>741</Words>
  <Application>Microsoft Office PowerPoint</Application>
  <PresentationFormat>On-screen Show (4:3)</PresentationFormat>
  <Paragraphs>370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Амбулаторийн үзлэг</vt:lpstr>
      <vt:lpstr>Үзлэгийн задаргаа</vt:lpstr>
      <vt:lpstr>Нийт үзлэгт урьдчилан сэргийлэх үзлэгийн хувь  /2022 оны эхний 5 сарын байдлаар, дүүргээр/</vt:lpstr>
      <vt:lpstr>ӨЭМТ-ийн үзлэгт гэрийн идэвхтэй хяналтын үзлэгийн эзлэх хувь /2022 оны эхний 5 сарын байдлаар дүүргээр/</vt:lpstr>
      <vt:lpstr>Амбулаторийн өвчлөл</vt:lpstr>
      <vt:lpstr>Slide 7</vt:lpstr>
      <vt:lpstr>Стационарын орны үзүүлэлт</vt:lpstr>
      <vt:lpstr>Төрөлт  / бодит тоогоор/</vt:lpstr>
      <vt:lpstr>Нийт төрөлтөнд кесаров хагалгааны эзлэх хувь </vt:lpstr>
      <vt:lpstr>Гэрийн төрөлт /дүүргүүдийн байршлаар, хувиар/</vt:lpstr>
      <vt:lpstr>Амьгүй төрөлт  /дүүргүүдийн байршлаар 1000 нийт төрөлтөнд/</vt:lpstr>
      <vt:lpstr>Хяналтгүй төрөлт   /дүүргүүдийн байршлаар, хувиар/</vt:lpstr>
      <vt:lpstr>Жирэмсний хяналт  / Бодит тоогоор /</vt:lpstr>
      <vt:lpstr>Жирэмсний эрт хяналтын хувь /дүүргүүдийн байршлаар/</vt:lpstr>
      <vt:lpstr>Нас баралт</vt:lpstr>
      <vt:lpstr>Нас баралтын шалтгаан  /хувиар/</vt:lpstr>
      <vt:lpstr>Нялхсын эндэгдэл                                   /1000 амьд төрөлтөнд, дүүргүүдийн байршлаар/</vt:lpstr>
      <vt:lpstr>5 хүртэлх насны хүүхдийн эндэгдэл /1000 амьд төрөлтөнд, дүүргүүдийн байршлаар/</vt:lpstr>
      <vt:lpstr>Халдварт өвчин   / 10000 хүн амд /</vt:lpstr>
      <vt:lpstr>БЗДХ /10000 хүн амд/                   </vt:lpstr>
      <vt:lpstr>Цочмог халдварт өвчин, /Бодит тоогоор/</vt:lpstr>
      <vt:lpstr>Бүртгэгдсэн халдварт өвчин     /10000 хүн амд, дүүргийн байршлаар/</vt:lpstr>
      <vt:lpstr>Slide 24</vt:lpstr>
      <vt:lpstr>Slide 25</vt:lpstr>
      <vt:lpstr>Slide 26</vt:lpstr>
      <vt:lpstr>Slide 27</vt:lpstr>
      <vt:lpstr>Slide 28</vt:lpstr>
      <vt:lpstr>ХБӨ эрт илрүүлгийн үзлэгийг бусад дүүрэгтэй харьцуулсан байдал /2022.05 сар/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Багануур дүүргийн эрүүл мэндийн үзүүлэлт</dc:title>
  <dc:creator>Owner</dc:creator>
  <cp:lastModifiedBy>Munkhchimeg</cp:lastModifiedBy>
  <cp:revision>4036</cp:revision>
  <dcterms:created xsi:type="dcterms:W3CDTF">2015-04-01T22:30:09Z</dcterms:created>
  <dcterms:modified xsi:type="dcterms:W3CDTF">2022-06-24T07:32:23Z</dcterms:modified>
</cp:coreProperties>
</file>